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1404" y="132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D8AF-A246-4820-A978-FF726A63F79E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04A56-12DC-4192-A897-BBF313FE29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259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D8AF-A246-4820-A978-FF726A63F79E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04A56-12DC-4192-A897-BBF313FE29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735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D8AF-A246-4820-A978-FF726A63F79E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04A56-12DC-4192-A897-BBF313FE29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49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D8AF-A246-4820-A978-FF726A63F79E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04A56-12DC-4192-A897-BBF313FE29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103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D8AF-A246-4820-A978-FF726A63F79E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04A56-12DC-4192-A897-BBF313FE29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86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D8AF-A246-4820-A978-FF726A63F79E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04A56-12DC-4192-A897-BBF313FE29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600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D8AF-A246-4820-A978-FF726A63F79E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04A56-12DC-4192-A897-BBF313FE29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750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D8AF-A246-4820-A978-FF726A63F79E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04A56-12DC-4192-A897-BBF313FE29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083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D8AF-A246-4820-A978-FF726A63F79E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04A56-12DC-4192-A897-BBF313FE29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112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D8AF-A246-4820-A978-FF726A63F79E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04A56-12DC-4192-A897-BBF313FE29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998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D8AF-A246-4820-A978-FF726A63F79E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04A56-12DC-4192-A897-BBF313FE29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9081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1D8AF-A246-4820-A978-FF726A63F79E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04A56-12DC-4192-A897-BBF313FE29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55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79776" y="274320"/>
            <a:ext cx="7552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chemeClr val="accent2"/>
                </a:solidFill>
                <a:latin typeface="Chalk Dash" panose="03000600000000000000" pitchFamily="66" charset="0"/>
              </a:rPr>
              <a:t>Finishes, Standard Components,</a:t>
            </a:r>
          </a:p>
          <a:p>
            <a:pPr algn="ctr"/>
            <a:endParaRPr lang="en-GB" sz="1200" dirty="0">
              <a:latin typeface="Chalk Dash" panose="03000600000000000000" pitchFamily="66" charset="0"/>
            </a:endParaRPr>
          </a:p>
          <a:p>
            <a:pPr algn="ctr"/>
            <a:r>
              <a:rPr lang="en-GB" sz="1200" dirty="0" smtClean="0">
                <a:solidFill>
                  <a:schemeClr val="accent6">
                    <a:lumMod val="50000"/>
                  </a:schemeClr>
                </a:solidFill>
                <a:latin typeface="Chalk Dash" panose="03000600000000000000" pitchFamily="66" charset="0"/>
              </a:rPr>
              <a:t>Accuracy</a:t>
            </a:r>
            <a:r>
              <a:rPr lang="en-GB" sz="1200" dirty="0" smtClean="0">
                <a:latin typeface="Chalk Dash" panose="03000600000000000000" pitchFamily="66" charset="0"/>
              </a:rPr>
              <a:t> </a:t>
            </a:r>
            <a:r>
              <a:rPr lang="en-GB" sz="1200" dirty="0" smtClean="0">
                <a:solidFill>
                  <a:srgbClr val="0070C0"/>
                </a:solidFill>
                <a:latin typeface="Chalk Dash" panose="03000600000000000000" pitchFamily="66" charset="0"/>
              </a:rPr>
              <a:t>and</a:t>
            </a:r>
            <a:r>
              <a:rPr lang="en-GB" sz="1200" dirty="0" smtClean="0">
                <a:latin typeface="Chalk Dash" panose="03000600000000000000" pitchFamily="66" charset="0"/>
              </a:rPr>
              <a:t> </a:t>
            </a:r>
            <a:r>
              <a:rPr lang="en-GB" sz="1200" dirty="0" smtClean="0">
                <a:solidFill>
                  <a:srgbClr val="0070C0"/>
                </a:solidFill>
                <a:latin typeface="Chalk Dash" panose="03000600000000000000" pitchFamily="66" charset="0"/>
              </a:rPr>
              <a:t>Process Orders</a:t>
            </a:r>
            <a:endParaRPr lang="en-GB" sz="1200" dirty="0">
              <a:solidFill>
                <a:srgbClr val="0070C0"/>
              </a:solidFill>
              <a:latin typeface="Chalk Dash" panose="03000600000000000000" pitchFamily="66" charset="0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6547104" y="1265267"/>
            <a:ext cx="6071616" cy="1386493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>
            <a:normAutofit/>
          </a:bodyPr>
          <a:lstStyle>
            <a:lvl1pPr marL="320040" indent="-320040" algn="l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sz="3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012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2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Tolerances</a:t>
            </a:r>
          </a:p>
          <a:p>
            <a:pPr algn="ctr"/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total amount a specific dimension or property is permitted to vary</a:t>
            </a:r>
            <a:b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can apply to </a:t>
            </a:r>
            <a:r>
              <a:rPr lang="en-GB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ole depth, length, angle, thickness, weight and elasticity</a:t>
            </a:r>
            <a:b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gauge can be inserted into a gap or hole to check if the sizes fall within tolerance</a:t>
            </a:r>
            <a:b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parts do not fit within the specified tolerances they are discarded or recycled</a:t>
            </a:r>
          </a:p>
          <a:p>
            <a:pPr lvl="1" algn="ctr"/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6565392" y="2874779"/>
            <a:ext cx="6016752" cy="3580885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/>
          <a:lstStyle>
            <a:lvl1pPr marL="320040" indent="-320040" algn="l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sz="3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012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2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Quality Control and Quality Assurance</a:t>
            </a:r>
          </a:p>
          <a:p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QC is </a:t>
            </a:r>
            <a:r>
              <a:rPr lang="en-GB" sz="12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product</a:t>
            </a:r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oriented</a:t>
            </a:r>
            <a:b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Quality control is where products are regularly tested (during and after manufacture) to ensure they meet the defined set of quality criteria </a:t>
            </a:r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QA is </a:t>
            </a:r>
            <a:r>
              <a:rPr lang="en-GB" sz="12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process</a:t>
            </a:r>
            <a:r>
              <a:rPr lang="en-GB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oriented</a:t>
            </a:r>
            <a:b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Quality </a:t>
            </a:r>
            <a:r>
              <a:rPr lang="en-GB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assurance is ensuring that the processes used to test the product have been done correctly and consistently </a:t>
            </a:r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</a:t>
            </a:r>
            <a:r>
              <a:rPr lang="en-GB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 test a product all you like, but if the tests are wrong/ inconsistent with each other than the results are </a:t>
            </a:r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invalid</a:t>
            </a:r>
          </a:p>
          <a:p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Below are examples of Quality Assurance symbols:</a:t>
            </a:r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Picture 7" descr="1200px-BSI_Kitemark.sv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6603" y="5318227"/>
            <a:ext cx="741989" cy="799493"/>
          </a:xfrm>
          <a:prstGeom prst="rect">
            <a:avLst/>
          </a:prstGeom>
        </p:spPr>
      </p:pic>
      <p:pic>
        <p:nvPicPr>
          <p:cNvPr id="9" name="Picture 8" descr="ce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3136" y="5285232"/>
            <a:ext cx="1385156" cy="976117"/>
          </a:xfrm>
          <a:prstGeom prst="rect">
            <a:avLst/>
          </a:prstGeom>
        </p:spPr>
      </p:pic>
      <p:pic>
        <p:nvPicPr>
          <p:cNvPr id="10" name="Picture 9" descr="lionmark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7776" y="5225546"/>
            <a:ext cx="1298448" cy="92101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8362" y="5111496"/>
            <a:ext cx="1047750" cy="104775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400800" y="6089904"/>
            <a:ext cx="22128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European Conformity</a:t>
            </a:r>
            <a:endParaRPr lang="en-GB"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760208" y="6096000"/>
            <a:ext cx="22128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BSI </a:t>
            </a:r>
            <a:r>
              <a:rPr lang="en-GB" sz="11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Kitemark</a:t>
            </a:r>
            <a:endParaRPr lang="en-GB"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168384" y="6114288"/>
            <a:ext cx="22128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Lion Mark</a:t>
            </a:r>
            <a:endParaRPr lang="en-GB"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722864" y="6132576"/>
            <a:ext cx="22128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Registration Mark</a:t>
            </a:r>
            <a:endParaRPr lang="en-GB"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67500" y="7059530"/>
            <a:ext cx="1524000" cy="1706285"/>
          </a:xfrm>
          <a:prstGeom prst="roundRect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An Input </a:t>
            </a:r>
            <a:r>
              <a:rPr lang="en-GB" sz="1200" dirty="0" smtClean="0"/>
              <a:t>is information/ stimuli that enters a PC</a:t>
            </a:r>
            <a:endParaRPr lang="en-GB" sz="1200" dirty="0" smtClean="0"/>
          </a:p>
          <a:p>
            <a:pPr algn="ctr"/>
            <a:endParaRPr lang="en-GB" sz="1200" dirty="0" smtClean="0"/>
          </a:p>
          <a:p>
            <a:pPr algn="ctr"/>
            <a:r>
              <a:rPr lang="en-GB" sz="1200" dirty="0" smtClean="0"/>
              <a:t>An example would </a:t>
            </a:r>
            <a:r>
              <a:rPr lang="en-GB" sz="1200" dirty="0" smtClean="0"/>
              <a:t>be keyboard, sensor, mouse, </a:t>
            </a:r>
            <a:r>
              <a:rPr lang="en-GB" sz="1200" dirty="0" err="1" smtClean="0"/>
              <a:t>etc</a:t>
            </a:r>
            <a:endParaRPr lang="en-GB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8755981" y="7043487"/>
            <a:ext cx="1626269" cy="1721465"/>
          </a:xfrm>
          <a:prstGeom prst="roundRect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A Process </a:t>
            </a:r>
            <a:r>
              <a:rPr lang="en-GB" sz="1200" dirty="0" smtClean="0"/>
              <a:t>is process of transforming information into an Output</a:t>
            </a:r>
          </a:p>
          <a:p>
            <a:pPr algn="ctr"/>
            <a:endParaRPr lang="en-GB" sz="1200" dirty="0" smtClean="0"/>
          </a:p>
          <a:p>
            <a:pPr algn="ctr"/>
            <a:r>
              <a:rPr lang="en-GB" sz="1200" dirty="0" smtClean="0"/>
              <a:t>An example would </a:t>
            </a:r>
            <a:r>
              <a:rPr lang="en-GB" sz="1200" dirty="0" smtClean="0"/>
              <a:t>be a PC</a:t>
            </a:r>
            <a:endParaRPr lang="en-GB" sz="1200" dirty="0"/>
          </a:p>
          <a:p>
            <a:pPr algn="ctr"/>
            <a:endParaRPr lang="en-GB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10949739" y="7043487"/>
            <a:ext cx="1585162" cy="1721465"/>
          </a:xfrm>
          <a:prstGeom prst="roundRect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An Output </a:t>
            </a:r>
            <a:r>
              <a:rPr lang="en-GB" sz="1200" dirty="0" smtClean="0"/>
              <a:t>is a response to the stimuli</a:t>
            </a:r>
            <a:endParaRPr lang="en-GB" sz="1200" dirty="0" smtClean="0"/>
          </a:p>
          <a:p>
            <a:pPr algn="ctr"/>
            <a:endParaRPr lang="en-GB" sz="1200" dirty="0" smtClean="0"/>
          </a:p>
          <a:p>
            <a:pPr algn="ctr"/>
            <a:r>
              <a:rPr lang="en-GB" sz="1200" dirty="0" smtClean="0"/>
              <a:t>An example would </a:t>
            </a:r>
            <a:r>
              <a:rPr lang="en-GB" sz="1200" dirty="0" smtClean="0"/>
              <a:t>be speakers, text on a screen, alarm, lights, </a:t>
            </a:r>
            <a:r>
              <a:rPr lang="en-GB" sz="1200" dirty="0" err="1" smtClean="0"/>
              <a:t>etc</a:t>
            </a:r>
            <a:endParaRPr lang="en-GB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9015663" y="6577263"/>
            <a:ext cx="15079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Process Orders</a:t>
            </a:r>
            <a:endParaRPr lang="en-GB" sz="12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8172450" y="7620000"/>
            <a:ext cx="74295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ight Arrow 20"/>
          <p:cNvSpPr/>
          <p:nvPr/>
        </p:nvSpPr>
        <p:spPr>
          <a:xfrm>
            <a:off x="10382250" y="7620000"/>
            <a:ext cx="74295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620777"/>
              </p:ext>
            </p:extLst>
          </p:nvPr>
        </p:nvGraphicFramePr>
        <p:xfrm>
          <a:off x="438150" y="1858010"/>
          <a:ext cx="5334000" cy="3114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8350">
                  <a:extLst>
                    <a:ext uri="{9D8B030D-6E8A-4147-A177-3AD203B41FA5}">
                      <a16:colId xmlns:a16="http://schemas.microsoft.com/office/drawing/2014/main" val="3298231315"/>
                    </a:ext>
                  </a:extLst>
                </a:gridCol>
                <a:gridCol w="3295650">
                  <a:extLst>
                    <a:ext uri="{9D8B030D-6E8A-4147-A177-3AD203B41FA5}">
                      <a16:colId xmlns:a16="http://schemas.microsoft.com/office/drawing/2014/main" val="5022169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Material Type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Finishes Used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680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Papers and Boards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Paints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Varnishes</a:t>
                      </a:r>
                      <a:endParaRPr lang="en-GB" sz="1200" baseline="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Laminating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83817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Timbers and Boards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Paints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Varnishes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Wax and Polish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512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Metals and Alloys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Painting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Lacquering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Electroplating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Galvanzing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738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Plastics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Polishing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Painting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Decals (stickers)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900142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628650" y="1464310"/>
            <a:ext cx="51399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Finishes are used to improve the </a:t>
            </a:r>
            <a:r>
              <a:rPr lang="en-GB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aesthetics </a:t>
            </a:r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</a:t>
            </a:r>
            <a:r>
              <a:rPr lang="en-GB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durability </a:t>
            </a:r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products</a:t>
            </a:r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924300" y="2259945"/>
            <a:ext cx="20002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Plastic coating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Wax coating</a:t>
            </a:r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000500" y="2869545"/>
            <a:ext cx="20002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Staining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Oil</a:t>
            </a:r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000500" y="3498195"/>
            <a:ext cx="20002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Polishing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Plastic Coating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Powder Coating</a:t>
            </a:r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170693" y="5198110"/>
            <a:ext cx="19415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Standard Components </a:t>
            </a:r>
            <a:endParaRPr lang="en-GB" sz="1200" b="1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488101" y="1143000"/>
            <a:ext cx="811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Finishes</a:t>
            </a:r>
            <a:endParaRPr lang="en-GB" sz="1200" b="1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0" y="5502910"/>
            <a:ext cx="64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Standard components are parts or components manufactured in the 1000s+</a:t>
            </a:r>
          </a:p>
          <a:p>
            <a:pPr algn="ctr"/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They are readily available, don’t require specialist knowledge or tools to replace them and are universally recognised</a:t>
            </a:r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8014431"/>
              </p:ext>
            </p:extLst>
          </p:nvPr>
        </p:nvGraphicFramePr>
        <p:xfrm>
          <a:off x="438150" y="6391910"/>
          <a:ext cx="5334000" cy="27863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8350">
                  <a:extLst>
                    <a:ext uri="{9D8B030D-6E8A-4147-A177-3AD203B41FA5}">
                      <a16:colId xmlns:a16="http://schemas.microsoft.com/office/drawing/2014/main" val="3298231315"/>
                    </a:ext>
                  </a:extLst>
                </a:gridCol>
                <a:gridCol w="3295650">
                  <a:extLst>
                    <a:ext uri="{9D8B030D-6E8A-4147-A177-3AD203B41FA5}">
                      <a16:colId xmlns:a16="http://schemas.microsoft.com/office/drawing/2014/main" val="5022169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Material Type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Components used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680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Papers and Boards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Staples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Clips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Split pins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8381716"/>
                  </a:ext>
                </a:extLst>
              </a:tr>
              <a:tr h="54102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Timbers and Boards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Nails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Screws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5124850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Metals and Alloys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Nuts and bolts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Screw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738688"/>
                  </a:ext>
                </a:extLst>
              </a:tr>
              <a:tr h="65532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Plastics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Plastic hinges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900142"/>
                  </a:ext>
                </a:extLst>
              </a:tr>
            </a:tbl>
          </a:graphicData>
        </a:graphic>
      </p:graphicFrame>
      <p:sp>
        <p:nvSpPr>
          <p:cNvPr id="31" name="Rectangle 30"/>
          <p:cNvSpPr/>
          <p:nvPr/>
        </p:nvSpPr>
        <p:spPr>
          <a:xfrm>
            <a:off x="4038600" y="7441545"/>
            <a:ext cx="20002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Panel Pins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Hinges</a:t>
            </a:r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019550" y="8013045"/>
            <a:ext cx="20002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Rivet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Washer</a:t>
            </a:r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596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5" ma:contentTypeDescription="Create a new document." ma:contentTypeScope="" ma:versionID="4dac7ff436fdfdd594ac7c56390ed539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8e3826b2454d98bb2f2658cc1a338abe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53140eff-5672-4042-a3e4-d3f7522364a3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E55537F-BAB0-4C00-AB45-B6573ECDADC2}"/>
</file>

<file path=customXml/itemProps2.xml><?xml version="1.0" encoding="utf-8"?>
<ds:datastoreItem xmlns:ds="http://schemas.openxmlformats.org/officeDocument/2006/customXml" ds:itemID="{A1FA17B0-F22A-46CB-AEA4-092ED894A7C1}"/>
</file>

<file path=customXml/itemProps3.xml><?xml version="1.0" encoding="utf-8"?>
<ds:datastoreItem xmlns:ds="http://schemas.openxmlformats.org/officeDocument/2006/customXml" ds:itemID="{D979A37A-9FA5-4200-8E27-429352CF3F5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</TotalTime>
  <Words>219</Words>
  <Application>Microsoft Office PowerPoint</Application>
  <PresentationFormat>A3 Paper (297x420 mm)</PresentationFormat>
  <Paragraphs>72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Chalk Dash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N. Hill</dc:creator>
  <cp:lastModifiedBy>N. Hill</cp:lastModifiedBy>
  <cp:revision>8</cp:revision>
  <dcterms:created xsi:type="dcterms:W3CDTF">2019-06-27T10:58:10Z</dcterms:created>
  <dcterms:modified xsi:type="dcterms:W3CDTF">2019-06-27T12:15:28Z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</Properties>
</file>