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D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showGuides="1">
      <p:cViewPr varScale="1">
        <p:scale>
          <a:sx n="40" d="100"/>
          <a:sy n="40" d="100"/>
        </p:scale>
        <p:origin x="78" y="444"/>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smtClean="0"/>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6FFDE4C-D640-476E-85AF-545D5F0F6BF0}" type="datetimeFigureOut">
              <a:rPr lang="en-GB" smtClean="0"/>
              <a:t>27/06/2019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3B5B5B-F7D0-428A-8251-A1E625E57906}" type="slidenum">
              <a:rPr lang="en-GB" smtClean="0"/>
              <a:t>‹#›</a:t>
            </a:fld>
            <a:endParaRPr lang="en-GB"/>
          </a:p>
        </p:txBody>
      </p:sp>
    </p:spTree>
    <p:extLst>
      <p:ext uri="{BB962C8B-B14F-4D97-AF65-F5344CB8AC3E}">
        <p14:creationId xmlns:p14="http://schemas.microsoft.com/office/powerpoint/2010/main" val="108859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6FFDE4C-D640-476E-85AF-545D5F0F6BF0}" type="datetimeFigureOut">
              <a:rPr lang="en-GB" smtClean="0"/>
              <a:t>27/06/2019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3B5B5B-F7D0-428A-8251-A1E625E57906}" type="slidenum">
              <a:rPr lang="en-GB" smtClean="0"/>
              <a:t>‹#›</a:t>
            </a:fld>
            <a:endParaRPr lang="en-GB"/>
          </a:p>
        </p:txBody>
      </p:sp>
    </p:spTree>
    <p:extLst>
      <p:ext uri="{BB962C8B-B14F-4D97-AF65-F5344CB8AC3E}">
        <p14:creationId xmlns:p14="http://schemas.microsoft.com/office/powerpoint/2010/main" val="2156142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6FFDE4C-D640-476E-85AF-545D5F0F6BF0}" type="datetimeFigureOut">
              <a:rPr lang="en-GB" smtClean="0"/>
              <a:t>27/06/2019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3B5B5B-F7D0-428A-8251-A1E625E57906}" type="slidenum">
              <a:rPr lang="en-GB" smtClean="0"/>
              <a:t>‹#›</a:t>
            </a:fld>
            <a:endParaRPr lang="en-GB"/>
          </a:p>
        </p:txBody>
      </p:sp>
    </p:spTree>
    <p:extLst>
      <p:ext uri="{BB962C8B-B14F-4D97-AF65-F5344CB8AC3E}">
        <p14:creationId xmlns:p14="http://schemas.microsoft.com/office/powerpoint/2010/main" val="2815107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6FFDE4C-D640-476E-85AF-545D5F0F6BF0}" type="datetimeFigureOut">
              <a:rPr lang="en-GB" smtClean="0"/>
              <a:t>27/06/2019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3B5B5B-F7D0-428A-8251-A1E625E57906}" type="slidenum">
              <a:rPr lang="en-GB" smtClean="0"/>
              <a:t>‹#›</a:t>
            </a:fld>
            <a:endParaRPr lang="en-GB"/>
          </a:p>
        </p:txBody>
      </p:sp>
    </p:spTree>
    <p:extLst>
      <p:ext uri="{BB962C8B-B14F-4D97-AF65-F5344CB8AC3E}">
        <p14:creationId xmlns:p14="http://schemas.microsoft.com/office/powerpoint/2010/main" val="280289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smtClean="0"/>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6FFDE4C-D640-476E-85AF-545D5F0F6BF0}" type="datetimeFigureOut">
              <a:rPr lang="en-GB" smtClean="0"/>
              <a:t>27/06/2019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3B5B5B-F7D0-428A-8251-A1E625E57906}" type="slidenum">
              <a:rPr lang="en-GB" smtClean="0"/>
              <a:t>‹#›</a:t>
            </a:fld>
            <a:endParaRPr lang="en-GB"/>
          </a:p>
        </p:txBody>
      </p:sp>
    </p:spTree>
    <p:extLst>
      <p:ext uri="{BB962C8B-B14F-4D97-AF65-F5344CB8AC3E}">
        <p14:creationId xmlns:p14="http://schemas.microsoft.com/office/powerpoint/2010/main" val="1345950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6FFDE4C-D640-476E-85AF-545D5F0F6BF0}" type="datetimeFigureOut">
              <a:rPr lang="en-GB" smtClean="0"/>
              <a:t>27/06/2019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3B5B5B-F7D0-428A-8251-A1E625E57906}" type="slidenum">
              <a:rPr lang="en-GB" smtClean="0"/>
              <a:t>‹#›</a:t>
            </a:fld>
            <a:endParaRPr lang="en-GB"/>
          </a:p>
        </p:txBody>
      </p:sp>
    </p:spTree>
    <p:extLst>
      <p:ext uri="{BB962C8B-B14F-4D97-AF65-F5344CB8AC3E}">
        <p14:creationId xmlns:p14="http://schemas.microsoft.com/office/powerpoint/2010/main" val="3333477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smtClean="0"/>
              <a:t>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smtClean="0"/>
              <a:t>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6FFDE4C-D640-476E-85AF-545D5F0F6BF0}" type="datetimeFigureOut">
              <a:rPr lang="en-GB" smtClean="0"/>
              <a:t>27/06/2019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23B5B5B-F7D0-428A-8251-A1E625E57906}" type="slidenum">
              <a:rPr lang="en-GB" smtClean="0"/>
              <a:t>‹#›</a:t>
            </a:fld>
            <a:endParaRPr lang="en-GB"/>
          </a:p>
        </p:txBody>
      </p:sp>
    </p:spTree>
    <p:extLst>
      <p:ext uri="{BB962C8B-B14F-4D97-AF65-F5344CB8AC3E}">
        <p14:creationId xmlns:p14="http://schemas.microsoft.com/office/powerpoint/2010/main" val="1658130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6FFDE4C-D640-476E-85AF-545D5F0F6BF0}" type="datetimeFigureOut">
              <a:rPr lang="en-GB" smtClean="0"/>
              <a:t>27/06/2019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23B5B5B-F7D0-428A-8251-A1E625E57906}" type="slidenum">
              <a:rPr lang="en-GB" smtClean="0"/>
              <a:t>‹#›</a:t>
            </a:fld>
            <a:endParaRPr lang="en-GB"/>
          </a:p>
        </p:txBody>
      </p:sp>
    </p:spTree>
    <p:extLst>
      <p:ext uri="{BB962C8B-B14F-4D97-AF65-F5344CB8AC3E}">
        <p14:creationId xmlns:p14="http://schemas.microsoft.com/office/powerpoint/2010/main" val="757627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FFDE4C-D640-476E-85AF-545D5F0F6BF0}" type="datetimeFigureOut">
              <a:rPr lang="en-GB" smtClean="0"/>
              <a:t>27/06/2019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23B5B5B-F7D0-428A-8251-A1E625E57906}" type="slidenum">
              <a:rPr lang="en-GB" smtClean="0"/>
              <a:t>‹#›</a:t>
            </a:fld>
            <a:endParaRPr lang="en-GB"/>
          </a:p>
        </p:txBody>
      </p:sp>
    </p:spTree>
    <p:extLst>
      <p:ext uri="{BB962C8B-B14F-4D97-AF65-F5344CB8AC3E}">
        <p14:creationId xmlns:p14="http://schemas.microsoft.com/office/powerpoint/2010/main" val="212856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smtClean="0"/>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smtClean="0"/>
              <a:t>Edit Master text styles</a:t>
            </a:r>
          </a:p>
        </p:txBody>
      </p:sp>
      <p:sp>
        <p:nvSpPr>
          <p:cNvPr id="5" name="Date Placeholder 4"/>
          <p:cNvSpPr>
            <a:spLocks noGrp="1"/>
          </p:cNvSpPr>
          <p:nvPr>
            <p:ph type="dt" sz="half" idx="10"/>
          </p:nvPr>
        </p:nvSpPr>
        <p:spPr/>
        <p:txBody>
          <a:bodyPr/>
          <a:lstStyle/>
          <a:p>
            <a:fld id="{86FFDE4C-D640-476E-85AF-545D5F0F6BF0}" type="datetimeFigureOut">
              <a:rPr lang="en-GB" smtClean="0"/>
              <a:t>27/06/2019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3B5B5B-F7D0-428A-8251-A1E625E57906}" type="slidenum">
              <a:rPr lang="en-GB" smtClean="0"/>
              <a:t>‹#›</a:t>
            </a:fld>
            <a:endParaRPr lang="en-GB"/>
          </a:p>
        </p:txBody>
      </p:sp>
    </p:spTree>
    <p:extLst>
      <p:ext uri="{BB962C8B-B14F-4D97-AF65-F5344CB8AC3E}">
        <p14:creationId xmlns:p14="http://schemas.microsoft.com/office/powerpoint/2010/main" val="3564090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smtClean="0"/>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smtClean="0"/>
              <a:t>Edit Master text styles</a:t>
            </a:r>
          </a:p>
        </p:txBody>
      </p:sp>
      <p:sp>
        <p:nvSpPr>
          <p:cNvPr id="5" name="Date Placeholder 4"/>
          <p:cNvSpPr>
            <a:spLocks noGrp="1"/>
          </p:cNvSpPr>
          <p:nvPr>
            <p:ph type="dt" sz="half" idx="10"/>
          </p:nvPr>
        </p:nvSpPr>
        <p:spPr/>
        <p:txBody>
          <a:bodyPr/>
          <a:lstStyle/>
          <a:p>
            <a:fld id="{86FFDE4C-D640-476E-85AF-545D5F0F6BF0}" type="datetimeFigureOut">
              <a:rPr lang="en-GB" smtClean="0"/>
              <a:t>27/06/2019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3B5B5B-F7D0-428A-8251-A1E625E57906}" type="slidenum">
              <a:rPr lang="en-GB" smtClean="0"/>
              <a:t>‹#›</a:t>
            </a:fld>
            <a:endParaRPr lang="en-GB"/>
          </a:p>
        </p:txBody>
      </p:sp>
    </p:spTree>
    <p:extLst>
      <p:ext uri="{BB962C8B-B14F-4D97-AF65-F5344CB8AC3E}">
        <p14:creationId xmlns:p14="http://schemas.microsoft.com/office/powerpoint/2010/main" val="1939595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86FFDE4C-D640-476E-85AF-545D5F0F6BF0}" type="datetimeFigureOut">
              <a:rPr lang="en-GB" smtClean="0"/>
              <a:t>27/06/2019</a:t>
            </a:fld>
            <a:endParaRPr lang="en-GB"/>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223B5B5B-F7D0-428A-8251-A1E625E57906}" type="slidenum">
              <a:rPr lang="en-GB" smtClean="0"/>
              <a:t>‹#›</a:t>
            </a:fld>
            <a:endParaRPr lang="en-GB"/>
          </a:p>
        </p:txBody>
      </p:sp>
    </p:spTree>
    <p:extLst>
      <p:ext uri="{BB962C8B-B14F-4D97-AF65-F5344CB8AC3E}">
        <p14:creationId xmlns:p14="http://schemas.microsoft.com/office/powerpoint/2010/main" val="3675236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61488" y="237744"/>
            <a:ext cx="7808976" cy="369332"/>
          </a:xfrm>
          <a:prstGeom prst="rect">
            <a:avLst/>
          </a:prstGeom>
          <a:noFill/>
        </p:spPr>
        <p:txBody>
          <a:bodyPr wrap="square" rtlCol="0">
            <a:spAutoFit/>
          </a:bodyPr>
          <a:lstStyle/>
          <a:p>
            <a:r>
              <a:rPr lang="en-GB" dirty="0" smtClean="0">
                <a:solidFill>
                  <a:srgbClr val="7030A0"/>
                </a:solidFill>
                <a:latin typeface="Chalk Dash" panose="03000600000000000000" pitchFamily="66" charset="0"/>
              </a:rPr>
              <a:t>Industry and Enterprise</a:t>
            </a:r>
            <a:endParaRPr lang="en-GB" dirty="0">
              <a:solidFill>
                <a:srgbClr val="7030A0"/>
              </a:solidFill>
              <a:latin typeface="Chalk Dash" panose="03000600000000000000" pitchFamily="66" charset="0"/>
            </a:endParaRPr>
          </a:p>
        </p:txBody>
      </p:sp>
      <p:sp>
        <p:nvSpPr>
          <p:cNvPr id="6" name="TextBox 5"/>
          <p:cNvSpPr txBox="1"/>
          <p:nvPr/>
        </p:nvSpPr>
        <p:spPr>
          <a:xfrm>
            <a:off x="256032" y="914400"/>
            <a:ext cx="5998464" cy="3439239"/>
          </a:xfrm>
          <a:prstGeom prst="roundRect">
            <a:avLst/>
          </a:prstGeom>
          <a:noFill/>
          <a:ln w="38100">
            <a:solidFill>
              <a:srgbClr val="7030A0"/>
            </a:solidFill>
          </a:ln>
        </p:spPr>
        <p:txBody>
          <a:bodyPr wrap="square" rtlCol="0">
            <a:spAutoFit/>
          </a:bodyPr>
          <a:lstStyle/>
          <a:p>
            <a:pPr algn="ctr"/>
            <a:r>
              <a:rPr lang="en-GB" sz="14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Automation</a:t>
            </a:r>
          </a:p>
          <a:p>
            <a:pPr algn="ctr"/>
            <a:endParaRPr lang="en-GB" sz="1400" b="1" dirty="0">
              <a:solidFill>
                <a:srgbClr val="C00000"/>
              </a:solidFill>
              <a:latin typeface="Tahoma" panose="020B0604030504040204" pitchFamily="34" charset="0"/>
              <a:ea typeface="Tahoma" panose="020B0604030504040204" pitchFamily="34" charset="0"/>
              <a:cs typeface="Tahoma" panose="020B0604030504040204" pitchFamily="34" charset="0"/>
            </a:endParaRPr>
          </a:p>
          <a:p>
            <a:pPr algn="ctr"/>
            <a:endParaRPr lang="en-GB" sz="1400" b="1" dirty="0" smtClean="0">
              <a:solidFill>
                <a:srgbClr val="C00000"/>
              </a:solidFill>
              <a:latin typeface="Tahoma" panose="020B0604030504040204" pitchFamily="34" charset="0"/>
              <a:ea typeface="Tahoma" panose="020B0604030504040204" pitchFamily="34" charset="0"/>
              <a:cs typeface="Tahoma" panose="020B0604030504040204" pitchFamily="34" charset="0"/>
            </a:endParaRPr>
          </a:p>
          <a:p>
            <a:pPr algn="ctr"/>
            <a:r>
              <a:rPr lang="en-GB" sz="1400" dirty="0" smtClean="0">
                <a:latin typeface="Tahoma" panose="020B0604030504040204" pitchFamily="34" charset="0"/>
                <a:ea typeface="Tahoma" panose="020B0604030504040204" pitchFamily="34" charset="0"/>
                <a:cs typeface="Tahoma" panose="020B0604030504040204" pitchFamily="34" charset="0"/>
              </a:rPr>
              <a:t>This is when machines and robotics help make products or make them for you.</a:t>
            </a:r>
            <a:endParaRPr lang="en-GB" sz="1400" dirty="0">
              <a:latin typeface="Tahoma" panose="020B0604030504040204" pitchFamily="34" charset="0"/>
              <a:ea typeface="Tahoma" panose="020B0604030504040204" pitchFamily="34" charset="0"/>
              <a:cs typeface="Tahoma" panose="020B0604030504040204" pitchFamily="34" charset="0"/>
            </a:endParaRPr>
          </a:p>
          <a:p>
            <a:pPr algn="ctr"/>
            <a:r>
              <a:rPr lang="en-GB" sz="1400" dirty="0" smtClean="0">
                <a:latin typeface="Tahoma" panose="020B0604030504040204" pitchFamily="34" charset="0"/>
                <a:ea typeface="Tahoma" panose="020B0604030504040204" pitchFamily="34" charset="0"/>
                <a:cs typeface="Tahoma" panose="020B0604030504040204" pitchFamily="34" charset="0"/>
              </a:rPr>
              <a:t>Often this is done by </a:t>
            </a:r>
            <a:r>
              <a:rPr lang="en-GB" sz="1400" b="1" dirty="0" smtClean="0">
                <a:latin typeface="Tahoma" panose="020B0604030504040204" pitchFamily="34" charset="0"/>
                <a:ea typeface="Tahoma" panose="020B0604030504040204" pitchFamily="34" charset="0"/>
                <a:cs typeface="Tahoma" panose="020B0604030504040204" pitchFamily="34" charset="0"/>
              </a:rPr>
              <a:t>CAD (Computer Aided Design) </a:t>
            </a:r>
            <a:r>
              <a:rPr lang="en-GB" sz="1400" dirty="0" smtClean="0">
                <a:latin typeface="Tahoma" panose="020B0604030504040204" pitchFamily="34" charset="0"/>
                <a:ea typeface="Tahoma" panose="020B0604030504040204" pitchFamily="34" charset="0"/>
                <a:cs typeface="Tahoma" panose="020B0604030504040204" pitchFamily="34" charset="0"/>
              </a:rPr>
              <a:t>and </a:t>
            </a:r>
            <a:r>
              <a:rPr lang="en-GB" sz="1400" b="1" dirty="0" smtClean="0">
                <a:latin typeface="Tahoma" panose="020B0604030504040204" pitchFamily="34" charset="0"/>
                <a:ea typeface="Tahoma" panose="020B0604030504040204" pitchFamily="34" charset="0"/>
                <a:cs typeface="Tahoma" panose="020B0604030504040204" pitchFamily="34" charset="0"/>
              </a:rPr>
              <a:t>CAM (Computer Aided Manufacture)</a:t>
            </a:r>
          </a:p>
          <a:p>
            <a:pPr algn="ctr"/>
            <a:endParaRPr lang="en-GB" sz="1400" dirty="0">
              <a:latin typeface="Tahoma" panose="020B0604030504040204" pitchFamily="34" charset="0"/>
              <a:ea typeface="Tahoma" panose="020B0604030504040204" pitchFamily="34" charset="0"/>
              <a:cs typeface="Tahoma" panose="020B0604030504040204" pitchFamily="34" charset="0"/>
            </a:endParaRPr>
          </a:p>
          <a:p>
            <a:pPr algn="ctr"/>
            <a:r>
              <a:rPr lang="en-GB" sz="1400" dirty="0" smtClean="0">
                <a:latin typeface="Tahoma" panose="020B0604030504040204" pitchFamily="34" charset="0"/>
                <a:ea typeface="Tahoma" panose="020B0604030504040204" pitchFamily="34" charset="0"/>
                <a:cs typeface="Tahoma" panose="020B0604030504040204" pitchFamily="34" charset="0"/>
              </a:rPr>
              <a:t>This helps products be made quicker, with more accuracy. Reducing errors humans make to products.</a:t>
            </a:r>
          </a:p>
          <a:p>
            <a:pPr algn="ctr"/>
            <a:endParaRPr lang="en-GB" sz="1400" dirty="0">
              <a:latin typeface="Tahoma" panose="020B0604030504040204" pitchFamily="34" charset="0"/>
              <a:ea typeface="Tahoma" panose="020B0604030504040204" pitchFamily="34" charset="0"/>
              <a:cs typeface="Tahoma" panose="020B0604030504040204" pitchFamily="34" charset="0"/>
            </a:endParaRPr>
          </a:p>
          <a:p>
            <a:pPr algn="ctr"/>
            <a:r>
              <a:rPr lang="en-GB" sz="1400" dirty="0" smtClean="0">
                <a:latin typeface="Tahoma" panose="020B0604030504040204" pitchFamily="34" charset="0"/>
                <a:ea typeface="Tahoma" panose="020B0604030504040204" pitchFamily="34" charset="0"/>
                <a:cs typeface="Tahoma" panose="020B0604030504040204" pitchFamily="34" charset="0"/>
              </a:rPr>
              <a:t>However, these machines are expensive to buy, need specialist training to use and need constant maintenance to keep them working properly</a:t>
            </a:r>
            <a:endParaRPr lang="en-GB" sz="1400" dirty="0">
              <a:latin typeface="Tahoma" panose="020B0604030504040204" pitchFamily="34" charset="0"/>
              <a:ea typeface="Tahoma" panose="020B0604030504040204" pitchFamily="34" charset="0"/>
              <a:cs typeface="Tahoma" panose="020B0604030504040204" pitchFamily="34" charset="0"/>
            </a:endParaRPr>
          </a:p>
        </p:txBody>
      </p:sp>
      <p:sp>
        <p:nvSpPr>
          <p:cNvPr id="7" name="TextBox 6"/>
          <p:cNvSpPr txBox="1"/>
          <p:nvPr/>
        </p:nvSpPr>
        <p:spPr>
          <a:xfrm>
            <a:off x="6553200" y="1688592"/>
            <a:ext cx="6028944" cy="2485787"/>
          </a:xfrm>
          <a:prstGeom prst="roundRect">
            <a:avLst/>
          </a:prstGeom>
          <a:noFill/>
          <a:ln w="38100">
            <a:solidFill>
              <a:srgbClr val="7030A0"/>
            </a:solidFill>
          </a:ln>
        </p:spPr>
        <p:txBody>
          <a:bodyPr wrap="square" rtlCol="0">
            <a:spAutoFit/>
          </a:bodyPr>
          <a:lstStyle/>
          <a:p>
            <a:pPr algn="ctr"/>
            <a:r>
              <a:rPr lang="en-GB" sz="14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Enterprise</a:t>
            </a:r>
          </a:p>
          <a:p>
            <a:pPr algn="ctr"/>
            <a:endParaRPr lang="en-GB" sz="1400" b="1" dirty="0">
              <a:solidFill>
                <a:srgbClr val="C00000"/>
              </a:solidFill>
              <a:latin typeface="Tahoma" panose="020B0604030504040204" pitchFamily="34" charset="0"/>
              <a:ea typeface="Tahoma" panose="020B0604030504040204" pitchFamily="34" charset="0"/>
              <a:cs typeface="Tahoma" panose="020B0604030504040204" pitchFamily="34" charset="0"/>
            </a:endParaRPr>
          </a:p>
          <a:p>
            <a:pPr algn="ctr"/>
            <a:r>
              <a:rPr lang="en-GB" sz="1400" dirty="0" smtClean="0">
                <a:latin typeface="Tahoma" panose="020B0604030504040204" pitchFamily="34" charset="0"/>
                <a:ea typeface="Tahoma" panose="020B0604030504040204" pitchFamily="34" charset="0"/>
                <a:cs typeface="Tahoma" panose="020B0604030504040204" pitchFamily="34" charset="0"/>
              </a:rPr>
              <a:t>This is when an idea is developed into a business and produces a viable product.</a:t>
            </a:r>
          </a:p>
          <a:p>
            <a:pPr algn="ctr"/>
            <a:endParaRPr lang="en-GB" sz="1400" dirty="0">
              <a:latin typeface="Tahoma" panose="020B0604030504040204" pitchFamily="34" charset="0"/>
              <a:ea typeface="Tahoma" panose="020B0604030504040204" pitchFamily="34" charset="0"/>
              <a:cs typeface="Tahoma" panose="020B0604030504040204" pitchFamily="34" charset="0"/>
            </a:endParaRPr>
          </a:p>
          <a:p>
            <a:pPr algn="ctr"/>
            <a:r>
              <a:rPr lang="en-GB" sz="1400" dirty="0" smtClean="0">
                <a:latin typeface="Tahoma" panose="020B0604030504040204" pitchFamily="34" charset="0"/>
                <a:ea typeface="Tahoma" panose="020B0604030504040204" pitchFamily="34" charset="0"/>
                <a:cs typeface="Tahoma" panose="020B0604030504040204" pitchFamily="34" charset="0"/>
              </a:rPr>
              <a:t>Often, one of the biggest enterprises in in apps for smartphones</a:t>
            </a:r>
          </a:p>
          <a:p>
            <a:pPr algn="ctr"/>
            <a:endParaRPr lang="en-GB" sz="1400" dirty="0">
              <a:latin typeface="Tahoma" panose="020B0604030504040204" pitchFamily="34" charset="0"/>
              <a:ea typeface="Tahoma" panose="020B0604030504040204" pitchFamily="34" charset="0"/>
              <a:cs typeface="Tahoma" panose="020B0604030504040204" pitchFamily="34" charset="0"/>
            </a:endParaRPr>
          </a:p>
          <a:p>
            <a:pPr algn="ctr"/>
            <a:r>
              <a:rPr lang="en-GB" sz="1400" dirty="0" smtClean="0">
                <a:latin typeface="Tahoma" panose="020B0604030504040204" pitchFamily="34" charset="0"/>
                <a:ea typeface="Tahoma" panose="020B0604030504040204" pitchFamily="34" charset="0"/>
                <a:cs typeface="Tahoma" panose="020B0604030504040204" pitchFamily="34" charset="0"/>
              </a:rPr>
              <a:t>To make sure ideas are protected from being copied, a </a:t>
            </a:r>
            <a:r>
              <a:rPr lang="en-GB" sz="1400" b="1" dirty="0" smtClean="0">
                <a:latin typeface="Tahoma" panose="020B0604030504040204" pitchFamily="34" charset="0"/>
                <a:ea typeface="Tahoma" panose="020B0604030504040204" pitchFamily="34" charset="0"/>
                <a:cs typeface="Tahoma" panose="020B0604030504040204" pitchFamily="34" charset="0"/>
              </a:rPr>
              <a:t>Patent</a:t>
            </a:r>
            <a:r>
              <a:rPr lang="en-GB" sz="1400" dirty="0" smtClean="0">
                <a:latin typeface="Tahoma" panose="020B0604030504040204" pitchFamily="34" charset="0"/>
                <a:ea typeface="Tahoma" panose="020B0604030504040204" pitchFamily="34" charset="0"/>
                <a:cs typeface="Tahoma" panose="020B0604030504040204" pitchFamily="34" charset="0"/>
              </a:rPr>
              <a:t> can be applied for. This legally protects your idea on invention from being stolen.</a:t>
            </a:r>
          </a:p>
        </p:txBody>
      </p:sp>
      <p:sp>
        <p:nvSpPr>
          <p:cNvPr id="8" name="TextBox 7"/>
          <p:cNvSpPr txBox="1"/>
          <p:nvPr/>
        </p:nvSpPr>
        <p:spPr>
          <a:xfrm>
            <a:off x="6626352" y="4431792"/>
            <a:ext cx="5937504" cy="1293971"/>
          </a:xfrm>
          <a:prstGeom prst="roundRect">
            <a:avLst/>
          </a:prstGeom>
          <a:noFill/>
          <a:ln w="38100">
            <a:solidFill>
              <a:srgbClr val="7030A0"/>
            </a:solidFill>
          </a:ln>
        </p:spPr>
        <p:txBody>
          <a:bodyPr wrap="square" rtlCol="0">
            <a:spAutoFit/>
          </a:bodyPr>
          <a:lstStyle/>
          <a:p>
            <a:pPr algn="ctr"/>
            <a:r>
              <a:rPr lang="en-GB" sz="14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Crowdfunding</a:t>
            </a:r>
          </a:p>
          <a:p>
            <a:pPr algn="ctr"/>
            <a:endParaRPr lang="en-GB" sz="1400" b="1" dirty="0">
              <a:solidFill>
                <a:srgbClr val="C00000"/>
              </a:solidFill>
              <a:latin typeface="Tahoma" panose="020B0604030504040204" pitchFamily="34" charset="0"/>
              <a:ea typeface="Tahoma" panose="020B0604030504040204" pitchFamily="34" charset="0"/>
              <a:cs typeface="Tahoma" panose="020B0604030504040204" pitchFamily="34" charset="0"/>
            </a:endParaRPr>
          </a:p>
          <a:p>
            <a:pPr algn="ctr"/>
            <a:r>
              <a:rPr lang="en-GB" sz="1400" dirty="0" smtClean="0">
                <a:latin typeface="Tahoma" panose="020B0604030504040204" pitchFamily="34" charset="0"/>
                <a:ea typeface="Tahoma" panose="020B0604030504040204" pitchFamily="34" charset="0"/>
                <a:cs typeface="Tahoma" panose="020B0604030504040204" pitchFamily="34" charset="0"/>
              </a:rPr>
              <a:t>This is where ideas are funded by large groups of ordinary people. </a:t>
            </a:r>
          </a:p>
          <a:p>
            <a:pPr algn="ctr"/>
            <a:endParaRPr lang="en-GB" sz="1400" dirty="0">
              <a:latin typeface="Tahoma" panose="020B0604030504040204" pitchFamily="34" charset="0"/>
              <a:ea typeface="Tahoma" panose="020B0604030504040204" pitchFamily="34" charset="0"/>
              <a:cs typeface="Tahoma" panose="020B0604030504040204" pitchFamily="34" charset="0"/>
            </a:endParaRPr>
          </a:p>
          <a:p>
            <a:pPr algn="ctr"/>
            <a:r>
              <a:rPr lang="en-GB" sz="1400" dirty="0" smtClean="0">
                <a:latin typeface="Tahoma" panose="020B0604030504040204" pitchFamily="34" charset="0"/>
                <a:ea typeface="Tahoma" panose="020B0604030504040204" pitchFamily="34" charset="0"/>
                <a:cs typeface="Tahoma" panose="020B0604030504040204" pitchFamily="34" charset="0"/>
              </a:rPr>
              <a:t>www.Kickstarter.com is a good example of this.</a:t>
            </a:r>
            <a:endParaRPr lang="en-GB" sz="1400" dirty="0">
              <a:latin typeface="Tahoma" panose="020B0604030504040204" pitchFamily="34" charset="0"/>
              <a:ea typeface="Tahoma" panose="020B0604030504040204" pitchFamily="34" charset="0"/>
              <a:cs typeface="Tahoma" panose="020B0604030504040204" pitchFamily="34" charset="0"/>
            </a:endParaRPr>
          </a:p>
        </p:txBody>
      </p:sp>
      <p:sp>
        <p:nvSpPr>
          <p:cNvPr id="9" name="TextBox 8"/>
          <p:cNvSpPr txBox="1"/>
          <p:nvPr/>
        </p:nvSpPr>
        <p:spPr>
          <a:xfrm>
            <a:off x="249936" y="4636008"/>
            <a:ext cx="5967984" cy="2247424"/>
          </a:xfrm>
          <a:prstGeom prst="roundRect">
            <a:avLst/>
          </a:prstGeom>
          <a:noFill/>
          <a:ln w="38100">
            <a:solidFill>
              <a:srgbClr val="7030A0"/>
            </a:solidFill>
          </a:ln>
        </p:spPr>
        <p:txBody>
          <a:bodyPr wrap="square" rtlCol="0">
            <a:spAutoFit/>
          </a:bodyPr>
          <a:lstStyle/>
          <a:p>
            <a:pPr algn="ctr"/>
            <a:r>
              <a:rPr lang="en-GB" sz="14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Virtual Marketing</a:t>
            </a:r>
          </a:p>
          <a:p>
            <a:pPr algn="ctr"/>
            <a:endParaRPr lang="en-GB" sz="1400" b="1" dirty="0">
              <a:solidFill>
                <a:srgbClr val="C00000"/>
              </a:solidFill>
              <a:latin typeface="Tahoma" panose="020B0604030504040204" pitchFamily="34" charset="0"/>
              <a:ea typeface="Tahoma" panose="020B0604030504040204" pitchFamily="34" charset="0"/>
              <a:cs typeface="Tahoma" panose="020B0604030504040204" pitchFamily="34" charset="0"/>
            </a:endParaRPr>
          </a:p>
          <a:p>
            <a:pPr algn="ctr"/>
            <a:r>
              <a:rPr lang="en-GB" sz="1400" dirty="0" smtClean="0">
                <a:latin typeface="Tahoma" panose="020B0604030504040204" pitchFamily="34" charset="0"/>
                <a:ea typeface="Tahoma" panose="020B0604030504040204" pitchFamily="34" charset="0"/>
                <a:cs typeface="Tahoma" panose="020B0604030504040204" pitchFamily="34" charset="0"/>
              </a:rPr>
              <a:t>This is when websites, social media and email are used to promote and sell products. This has become very popular in recent years, with big social media apps being funded by advertisers</a:t>
            </a:r>
          </a:p>
          <a:p>
            <a:pPr algn="ctr"/>
            <a:endParaRPr lang="en-GB" sz="1400" dirty="0">
              <a:latin typeface="Tahoma" panose="020B0604030504040204" pitchFamily="34" charset="0"/>
              <a:ea typeface="Tahoma" panose="020B0604030504040204" pitchFamily="34" charset="0"/>
              <a:cs typeface="Tahoma" panose="020B0604030504040204" pitchFamily="34" charset="0"/>
            </a:endParaRPr>
          </a:p>
          <a:p>
            <a:pPr algn="ctr"/>
            <a:r>
              <a:rPr lang="en-GB" sz="1400" dirty="0" smtClean="0">
                <a:latin typeface="Tahoma" panose="020B0604030504040204" pitchFamily="34" charset="0"/>
                <a:ea typeface="Tahoma" panose="020B0604030504040204" pitchFamily="34" charset="0"/>
                <a:cs typeface="Tahoma" panose="020B0604030504040204" pitchFamily="34" charset="0"/>
              </a:rPr>
              <a:t>Companies can also pay search engines to push their company further to the top of the results page, so customers are more likely to click it.</a:t>
            </a:r>
          </a:p>
          <a:p>
            <a:pPr algn="ctr"/>
            <a:endParaRPr lang="en-GB" sz="1400" dirty="0">
              <a:latin typeface="Tahoma" panose="020B0604030504040204" pitchFamily="34" charset="0"/>
              <a:ea typeface="Tahoma" panose="020B0604030504040204" pitchFamily="34" charset="0"/>
              <a:cs typeface="Tahoma" panose="020B0604030504040204" pitchFamily="34" charset="0"/>
            </a:endParaRPr>
          </a:p>
        </p:txBody>
      </p:sp>
      <p:sp>
        <p:nvSpPr>
          <p:cNvPr id="10" name="TextBox 9"/>
          <p:cNvSpPr txBox="1"/>
          <p:nvPr/>
        </p:nvSpPr>
        <p:spPr>
          <a:xfrm>
            <a:off x="365760" y="7120128"/>
            <a:ext cx="5760720" cy="2247424"/>
          </a:xfrm>
          <a:prstGeom prst="roundRect">
            <a:avLst/>
          </a:prstGeom>
          <a:noFill/>
          <a:ln w="38100">
            <a:solidFill>
              <a:srgbClr val="7030A0"/>
            </a:solidFill>
          </a:ln>
        </p:spPr>
        <p:txBody>
          <a:bodyPr wrap="square" rtlCol="0">
            <a:spAutoFit/>
          </a:bodyPr>
          <a:lstStyle/>
          <a:p>
            <a:pPr algn="ctr"/>
            <a:r>
              <a:rPr lang="en-GB" sz="14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Cooperatives</a:t>
            </a:r>
          </a:p>
          <a:p>
            <a:pPr algn="ctr"/>
            <a:endParaRPr lang="en-GB" sz="1400" b="1" dirty="0">
              <a:solidFill>
                <a:srgbClr val="C00000"/>
              </a:solidFill>
              <a:latin typeface="Tahoma" panose="020B0604030504040204" pitchFamily="34" charset="0"/>
              <a:ea typeface="Tahoma" panose="020B0604030504040204" pitchFamily="34" charset="0"/>
              <a:cs typeface="Tahoma" panose="020B0604030504040204" pitchFamily="34" charset="0"/>
            </a:endParaRPr>
          </a:p>
          <a:p>
            <a:pPr algn="ctr"/>
            <a:r>
              <a:rPr lang="en-GB" sz="1400" dirty="0" smtClean="0">
                <a:latin typeface="Tahoma" panose="020B0604030504040204" pitchFamily="34" charset="0"/>
                <a:ea typeface="Tahoma" panose="020B0604030504040204" pitchFamily="34" charset="0"/>
                <a:cs typeface="Tahoma" panose="020B0604030504040204" pitchFamily="34" charset="0"/>
              </a:rPr>
              <a:t>A Cooperative is an Enterprise that is run by members that are part of the workforce or customers. </a:t>
            </a:r>
          </a:p>
          <a:p>
            <a:pPr algn="ctr"/>
            <a:endParaRPr lang="en-GB" sz="1400" dirty="0">
              <a:latin typeface="Tahoma" panose="020B0604030504040204" pitchFamily="34" charset="0"/>
              <a:ea typeface="Tahoma" panose="020B0604030504040204" pitchFamily="34" charset="0"/>
              <a:cs typeface="Tahoma" panose="020B0604030504040204" pitchFamily="34" charset="0"/>
            </a:endParaRPr>
          </a:p>
          <a:p>
            <a:pPr algn="ctr"/>
            <a:r>
              <a:rPr lang="en-GB" sz="1400" dirty="0" smtClean="0">
                <a:latin typeface="Tahoma" panose="020B0604030504040204" pitchFamily="34" charset="0"/>
                <a:ea typeface="Tahoma" panose="020B0604030504040204" pitchFamily="34" charset="0"/>
                <a:cs typeface="Tahoma" panose="020B0604030504040204" pitchFamily="34" charset="0"/>
              </a:rPr>
              <a:t>This means the organisation is democratic and often supports the local community. They are set-up to protect the rights of their members and ensure the same rules apply to everyone</a:t>
            </a:r>
          </a:p>
          <a:p>
            <a:pPr algn="ctr"/>
            <a:endParaRPr lang="en-GB" sz="1400" dirty="0">
              <a:latin typeface="Tahoma" panose="020B0604030504040204" pitchFamily="34" charset="0"/>
              <a:ea typeface="Tahoma" panose="020B0604030504040204" pitchFamily="34" charset="0"/>
              <a:cs typeface="Tahoma" panose="020B0604030504040204" pitchFamily="34" charset="0"/>
            </a:endParaRPr>
          </a:p>
        </p:txBody>
      </p:sp>
      <p:sp>
        <p:nvSpPr>
          <p:cNvPr id="11" name="TextBox 10"/>
          <p:cNvSpPr txBox="1"/>
          <p:nvPr/>
        </p:nvSpPr>
        <p:spPr>
          <a:xfrm>
            <a:off x="6638544" y="5964745"/>
            <a:ext cx="5870448" cy="2485787"/>
          </a:xfrm>
          <a:prstGeom prst="roundRect">
            <a:avLst/>
          </a:prstGeom>
          <a:noFill/>
          <a:ln w="38100">
            <a:solidFill>
              <a:srgbClr val="7030A0"/>
            </a:solidFill>
          </a:ln>
        </p:spPr>
        <p:txBody>
          <a:bodyPr wrap="square" rtlCol="0">
            <a:spAutoFit/>
          </a:bodyPr>
          <a:lstStyle/>
          <a:p>
            <a:pPr algn="ctr"/>
            <a:r>
              <a:rPr lang="en-GB" sz="14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Fair Trade</a:t>
            </a:r>
          </a:p>
          <a:p>
            <a:pPr algn="ctr"/>
            <a:endParaRPr lang="en-GB" sz="1400" b="1" dirty="0">
              <a:solidFill>
                <a:srgbClr val="C00000"/>
              </a:solidFill>
              <a:latin typeface="Tahoma" panose="020B0604030504040204" pitchFamily="34" charset="0"/>
              <a:ea typeface="Tahoma" panose="020B0604030504040204" pitchFamily="34" charset="0"/>
              <a:cs typeface="Tahoma" panose="020B0604030504040204" pitchFamily="34" charset="0"/>
            </a:endParaRPr>
          </a:p>
          <a:p>
            <a:pPr algn="ctr"/>
            <a:r>
              <a:rPr lang="en-GB" sz="1400" dirty="0" smtClean="0">
                <a:latin typeface="Tahoma" panose="020B0604030504040204" pitchFamily="34" charset="0"/>
                <a:ea typeface="Tahoma" panose="020B0604030504040204" pitchFamily="34" charset="0"/>
                <a:cs typeface="Tahoma" panose="020B0604030504040204" pitchFamily="34" charset="0"/>
              </a:rPr>
              <a:t>This is an organisation that promotes fair pay, working conditions and better trade with farmers in developing countries</a:t>
            </a:r>
          </a:p>
          <a:p>
            <a:pPr algn="ctr"/>
            <a:endParaRPr lang="en-GB" sz="1400" dirty="0">
              <a:latin typeface="Tahoma" panose="020B0604030504040204" pitchFamily="34" charset="0"/>
              <a:ea typeface="Tahoma" panose="020B0604030504040204" pitchFamily="34" charset="0"/>
              <a:cs typeface="Tahoma" panose="020B0604030504040204" pitchFamily="34" charset="0"/>
            </a:endParaRPr>
          </a:p>
          <a:p>
            <a:r>
              <a:rPr lang="en-GB" sz="1400" dirty="0" smtClean="0">
                <a:latin typeface="Tahoma" panose="020B0604030504040204" pitchFamily="34" charset="0"/>
                <a:ea typeface="Tahoma" panose="020B0604030504040204" pitchFamily="34" charset="0"/>
                <a:cs typeface="Tahoma" panose="020B0604030504040204" pitchFamily="34" charset="0"/>
              </a:rPr>
              <a:t>You can tell when something is Fairtrade </a:t>
            </a:r>
            <a:br>
              <a:rPr lang="en-GB" sz="1400" dirty="0" smtClean="0">
                <a:latin typeface="Tahoma" panose="020B0604030504040204" pitchFamily="34" charset="0"/>
                <a:ea typeface="Tahoma" panose="020B0604030504040204" pitchFamily="34" charset="0"/>
                <a:cs typeface="Tahoma" panose="020B0604030504040204" pitchFamily="34" charset="0"/>
              </a:rPr>
            </a:br>
            <a:r>
              <a:rPr lang="en-GB" sz="1400" dirty="0" smtClean="0">
                <a:latin typeface="Tahoma" panose="020B0604030504040204" pitchFamily="34" charset="0"/>
                <a:ea typeface="Tahoma" panose="020B0604030504040204" pitchFamily="34" charset="0"/>
                <a:cs typeface="Tahoma" panose="020B0604030504040204" pitchFamily="34" charset="0"/>
              </a:rPr>
              <a:t>as it will often have the symbol on the </a:t>
            </a:r>
            <a:br>
              <a:rPr lang="en-GB" sz="1400" dirty="0" smtClean="0">
                <a:latin typeface="Tahoma" panose="020B0604030504040204" pitchFamily="34" charset="0"/>
                <a:ea typeface="Tahoma" panose="020B0604030504040204" pitchFamily="34" charset="0"/>
                <a:cs typeface="Tahoma" panose="020B0604030504040204" pitchFamily="34" charset="0"/>
              </a:rPr>
            </a:br>
            <a:r>
              <a:rPr lang="en-GB" sz="1400" dirty="0" smtClean="0">
                <a:latin typeface="Tahoma" panose="020B0604030504040204" pitchFamily="34" charset="0"/>
                <a:ea typeface="Tahoma" panose="020B0604030504040204" pitchFamily="34" charset="0"/>
                <a:cs typeface="Tahoma" panose="020B0604030504040204" pitchFamily="34" charset="0"/>
              </a:rPr>
              <a:t>product or packaging. Common Fairtrade </a:t>
            </a:r>
            <a:br>
              <a:rPr lang="en-GB" sz="1400" dirty="0" smtClean="0">
                <a:latin typeface="Tahoma" panose="020B0604030504040204" pitchFamily="34" charset="0"/>
                <a:ea typeface="Tahoma" panose="020B0604030504040204" pitchFamily="34" charset="0"/>
                <a:cs typeface="Tahoma" panose="020B0604030504040204" pitchFamily="34" charset="0"/>
              </a:rPr>
            </a:br>
            <a:r>
              <a:rPr lang="en-GB" sz="1400" dirty="0" smtClean="0">
                <a:latin typeface="Tahoma" panose="020B0604030504040204" pitchFamily="34" charset="0"/>
                <a:ea typeface="Tahoma" panose="020B0604030504040204" pitchFamily="34" charset="0"/>
                <a:cs typeface="Tahoma" panose="020B0604030504040204" pitchFamily="34" charset="0"/>
              </a:rPr>
              <a:t>items include; bananas, cotton and chocolate.</a:t>
            </a:r>
          </a:p>
          <a:p>
            <a:endParaRPr lang="en-GB" sz="1400" dirty="0">
              <a:latin typeface="Tahoma" panose="020B0604030504040204" pitchFamily="34" charset="0"/>
              <a:ea typeface="Tahoma" panose="020B0604030504040204" pitchFamily="34" charset="0"/>
              <a:cs typeface="Tahoma" panose="020B0604030504040204" pitchFamily="34" charset="0"/>
            </a:endParaRPr>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0816" y="7156323"/>
            <a:ext cx="956310" cy="1121491"/>
          </a:xfrm>
          <a:prstGeom prst="rect">
            <a:avLst/>
          </a:prstGeom>
          <a:ln w="28575">
            <a:solidFill>
              <a:schemeClr val="tx1"/>
            </a:solidFill>
          </a:ln>
        </p:spPr>
      </p:pic>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8224" y="155448"/>
            <a:ext cx="883920" cy="883920"/>
          </a:xfrm>
          <a:prstGeom prst="rect">
            <a:avLst/>
          </a:prstGeom>
        </p:spPr>
      </p:pic>
    </p:spTree>
    <p:extLst>
      <p:ext uri="{BB962C8B-B14F-4D97-AF65-F5344CB8AC3E}">
        <p14:creationId xmlns:p14="http://schemas.microsoft.com/office/powerpoint/2010/main" val="90615850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4A85D441D5968479B2FFF3A7C88333F" ma:contentTypeVersion="15" ma:contentTypeDescription="Create a new document." ma:contentTypeScope="" ma:versionID="4dac7ff436fdfdd594ac7c56390ed539">
  <xsd:schema xmlns:xsd="http://www.w3.org/2001/XMLSchema" xmlns:xs="http://www.w3.org/2001/XMLSchema" xmlns:p="http://schemas.microsoft.com/office/2006/metadata/properties" xmlns:ns2="b6daa2f3-06b5-47f8-a85d-067055f32ca7" xmlns:ns3="4276e521-d8f5-44a8-8722-75164a36e364" targetNamespace="http://schemas.microsoft.com/office/2006/metadata/properties" ma:root="true" ma:fieldsID="8e3826b2454d98bb2f2658cc1a338abe" ns2:_="" ns3:_="">
    <xsd:import namespace="b6daa2f3-06b5-47f8-a85d-067055f32ca7"/>
    <xsd:import namespace="4276e521-d8f5-44a8-8722-75164a36e36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Location"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daa2f3-06b5-47f8-a85d-067055f32c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descriptio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Location" ma:index="12" nillable="true" ma:displayName="Location" ma:description="" ma:indexed="true"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afc6e421-0895-41c1-badf-596bff0fe74d"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276e521-d8f5-44a8-8722-75164a36e364"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53140eff-5672-4042-a3e4-d3f7522364a3}" ma:internalName="TaxCatchAll" ma:showField="CatchAllData" ma:web="4276e521-d8f5-44a8-8722-75164a36e36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276e521-d8f5-44a8-8722-75164a36e364" xsi:nil="true"/>
    <lcf76f155ced4ddcb4097134ff3c332f xmlns="b6daa2f3-06b5-47f8-a85d-067055f32ca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7A60C0E-D539-482A-9723-109D2FA9C3DE}"/>
</file>

<file path=customXml/itemProps2.xml><?xml version="1.0" encoding="utf-8"?>
<ds:datastoreItem xmlns:ds="http://schemas.openxmlformats.org/officeDocument/2006/customXml" ds:itemID="{E72EAB91-AB52-4F98-9E71-B69E56085ECA}"/>
</file>

<file path=customXml/itemProps3.xml><?xml version="1.0" encoding="utf-8"?>
<ds:datastoreItem xmlns:ds="http://schemas.openxmlformats.org/officeDocument/2006/customXml" ds:itemID="{30C23B89-DB5A-4736-A01E-447A531D50CA}"/>
</file>

<file path=docProps/app.xml><?xml version="1.0" encoding="utf-8"?>
<Properties xmlns="http://schemas.openxmlformats.org/officeDocument/2006/extended-properties" xmlns:vt="http://schemas.openxmlformats.org/officeDocument/2006/docPropsVTypes">
  <Template>Office Theme</Template>
  <TotalTime>47</TotalTime>
  <Words>301</Words>
  <Application>Microsoft Office PowerPoint</Application>
  <PresentationFormat>A3 Paper (297x420 mm)</PresentationFormat>
  <Paragraphs>37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Chalk Dash</vt:lpstr>
      <vt:lpstr>Tahoma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 Hill</dc:creator>
  <cp:lastModifiedBy>N. Hill</cp:lastModifiedBy>
  <cp:revision>6</cp:revision>
  <dcterms:created xsi:type="dcterms:W3CDTF">2019-06-26T08:34:38Z</dcterms:created>
  <dcterms:modified xsi:type="dcterms:W3CDTF">2019-06-27T12:37:01Z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0x01010064A85D441D5968479B2FFF3A7C88333F</vt:lpwstr>
  </property>
</Properties>
</file>