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40" d="100"/>
          <a:sy n="40" d="100"/>
        </p:scale>
        <p:origin x="66" y="44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463-28C4-4094-9683-A0C685B4B463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0E2D-3E98-4475-8CF9-FE86916C6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52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463-28C4-4094-9683-A0C685B4B463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0E2D-3E98-4475-8CF9-FE86916C6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572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463-28C4-4094-9683-A0C685B4B463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0E2D-3E98-4475-8CF9-FE86916C6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28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463-28C4-4094-9683-A0C685B4B463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0E2D-3E98-4475-8CF9-FE86916C6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76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463-28C4-4094-9683-A0C685B4B463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0E2D-3E98-4475-8CF9-FE86916C6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16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463-28C4-4094-9683-A0C685B4B463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0E2D-3E98-4475-8CF9-FE86916C6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831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463-28C4-4094-9683-A0C685B4B463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0E2D-3E98-4475-8CF9-FE86916C6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58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463-28C4-4094-9683-A0C685B4B463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0E2D-3E98-4475-8CF9-FE86916C6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19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463-28C4-4094-9683-A0C685B4B463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0E2D-3E98-4475-8CF9-FE86916C6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24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463-28C4-4094-9683-A0C685B4B463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0E2D-3E98-4475-8CF9-FE86916C6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58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463-28C4-4094-9683-A0C685B4B463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0E2D-3E98-4475-8CF9-FE86916C6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22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0A463-28C4-4094-9683-A0C685B4B463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0E2D-3E98-4475-8CF9-FE86916C6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35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224" y="155448"/>
            <a:ext cx="883920" cy="8839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2340" y="120316"/>
            <a:ext cx="11911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accent2"/>
                </a:solidFill>
                <a:latin typeface="Chalk Dash" panose="03000600000000000000" pitchFamily="66" charset="0"/>
              </a:rPr>
              <a:t>Modern and Smart </a:t>
            </a:r>
            <a:r>
              <a:rPr lang="en-GB" sz="1200" dirty="0" smtClean="0">
                <a:solidFill>
                  <a:schemeClr val="accent2"/>
                </a:solidFill>
                <a:latin typeface="Chalk Dash" panose="03000600000000000000" pitchFamily="66" charset="0"/>
              </a:rPr>
              <a:t>Materials</a:t>
            </a:r>
            <a:endParaRPr lang="en-GB" sz="1200" dirty="0">
              <a:solidFill>
                <a:schemeClr val="accent2"/>
              </a:solidFill>
              <a:latin typeface="Chalk Dash" panose="03000600000000000000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306163"/>
              </p:ext>
            </p:extLst>
          </p:nvPr>
        </p:nvGraphicFramePr>
        <p:xfrm>
          <a:off x="245285" y="876807"/>
          <a:ext cx="5313307" cy="43545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4146">
                  <a:extLst>
                    <a:ext uri="{9D8B030D-6E8A-4147-A177-3AD203B41FA5}">
                      <a16:colId xmlns:a16="http://schemas.microsoft.com/office/drawing/2014/main" val="2868898196"/>
                    </a:ext>
                  </a:extLst>
                </a:gridCol>
                <a:gridCol w="2896642">
                  <a:extLst>
                    <a:ext uri="{9D8B030D-6E8A-4147-A177-3AD203B41FA5}">
                      <a16:colId xmlns:a16="http://schemas.microsoft.com/office/drawing/2014/main" val="3187111543"/>
                    </a:ext>
                  </a:extLst>
                </a:gridCol>
                <a:gridCol w="1362519">
                  <a:extLst>
                    <a:ext uri="{9D8B030D-6E8A-4147-A177-3AD203B41FA5}">
                      <a16:colId xmlns:a16="http://schemas.microsoft.com/office/drawing/2014/main" val="3776042511"/>
                    </a:ext>
                  </a:extLst>
                </a:gridCol>
              </a:tblGrid>
              <a:tr h="45821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Modern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Materials are 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materials that have been developed recently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8560"/>
                  </a:ext>
                </a:extLst>
              </a:tr>
              <a:tr h="45821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 info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Examples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222152"/>
                  </a:ext>
                </a:extLst>
              </a:tr>
              <a:tr h="65735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Corn-starch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Polymers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These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are plant-based polymers that are a</a:t>
                      </a:r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replacement for plastics that are </a:t>
                      </a:r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biodegradable </a:t>
                      </a:r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but cannot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be recycled.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Plastic bottles, tubs, food containers, </a:t>
                      </a:r>
                      <a:r>
                        <a:rPr lang="en-GB" sz="12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739736390"/>
                  </a:ext>
                </a:extLst>
              </a:tr>
              <a:tr h="69494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Flexible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MDF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Made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 the same way as normal MDF but with grooves cut into the surface so it is flexible. </a:t>
                      </a:r>
                      <a:r>
                        <a:rPr lang="en-GB" sz="1200" b="1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Flexiply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 the same but for Plywood. These can easily be shaped into curves 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Modern furniture, interior walls and room dividers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781206839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Titanium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strength to weight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ratio. Doesn’t corrode or rust. Suitable for medical use as its hypo-</a:t>
                      </a:r>
                      <a:r>
                        <a:rPr lang="en-GB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allergneic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Prosthetics,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medical applications, sports cars, </a:t>
                      </a:r>
                      <a:r>
                        <a:rPr lang="en-GB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93586964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Kevlar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woven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polymer with a high strength to weight ratio. 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Bullet-proof vests, tyres, helmets, </a:t>
                      </a:r>
                      <a:r>
                        <a:rPr lang="en-GB" sz="12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35554057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957635"/>
              </p:ext>
            </p:extLst>
          </p:nvPr>
        </p:nvGraphicFramePr>
        <p:xfrm>
          <a:off x="197158" y="5426242"/>
          <a:ext cx="5289242" cy="3995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6438">
                  <a:extLst>
                    <a:ext uri="{9D8B030D-6E8A-4147-A177-3AD203B41FA5}">
                      <a16:colId xmlns:a16="http://schemas.microsoft.com/office/drawing/2014/main" val="2868898196"/>
                    </a:ext>
                  </a:extLst>
                </a:gridCol>
                <a:gridCol w="2435260">
                  <a:extLst>
                    <a:ext uri="{9D8B030D-6E8A-4147-A177-3AD203B41FA5}">
                      <a16:colId xmlns:a16="http://schemas.microsoft.com/office/drawing/2014/main" val="3187111543"/>
                    </a:ext>
                  </a:extLst>
                </a:gridCol>
                <a:gridCol w="1587544">
                  <a:extLst>
                    <a:ext uri="{9D8B030D-6E8A-4147-A177-3AD203B41FA5}">
                      <a16:colId xmlns:a16="http://schemas.microsoft.com/office/drawing/2014/main" val="3776042511"/>
                    </a:ext>
                  </a:extLst>
                </a:gridCol>
              </a:tblGrid>
              <a:tr h="45821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Smart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Materials are 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materials that change and react to the stimuli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8560"/>
                  </a:ext>
                </a:extLst>
              </a:tr>
              <a:tr h="45821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 info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Examples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222152"/>
                  </a:ext>
                </a:extLst>
              </a:tr>
              <a:tr h="73863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Thermochromic</a:t>
                      </a:r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Pigments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Change colour in reaction to heat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Kettles, baby bottles, </a:t>
                      </a:r>
                      <a:r>
                        <a:rPr lang="en-GB" sz="1200" b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73973639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Photochromic Pigments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Change colour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 reaction to light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Colour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changing glasses, windows, </a:t>
                      </a:r>
                      <a:r>
                        <a:rPr lang="en-GB" sz="12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781206839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Shape Memory Alloy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Returns to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its original shape, in reaction to heat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Braces and glasses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935869641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Polymorph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Granules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that once exposed to hot water, become a modelling material (like a dough or clay)</a:t>
                      </a:r>
                    </a:p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Modelling and repairs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277917205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71376" y="479340"/>
            <a:ext cx="7403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2"/>
                </a:solidFill>
                <a:latin typeface="Chalk Dash" panose="03000600000000000000" pitchFamily="66" charset="0"/>
              </a:rPr>
              <a:t>Papers and Boards</a:t>
            </a:r>
            <a:endParaRPr lang="en-GB" sz="1200" dirty="0">
              <a:solidFill>
                <a:schemeClr val="accent2"/>
              </a:solidFill>
              <a:latin typeface="Chalk Dash" panose="03000600000000000000" pitchFamily="66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606861"/>
              </p:ext>
            </p:extLst>
          </p:nvPr>
        </p:nvGraphicFramePr>
        <p:xfrm>
          <a:off x="5766495" y="882904"/>
          <a:ext cx="6866663" cy="42800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2327">
                  <a:extLst>
                    <a:ext uri="{9D8B030D-6E8A-4147-A177-3AD203B41FA5}">
                      <a16:colId xmlns:a16="http://schemas.microsoft.com/office/drawing/2014/main" val="2868898196"/>
                    </a:ext>
                  </a:extLst>
                </a:gridCol>
                <a:gridCol w="3456506">
                  <a:extLst>
                    <a:ext uri="{9D8B030D-6E8A-4147-A177-3AD203B41FA5}">
                      <a16:colId xmlns:a16="http://schemas.microsoft.com/office/drawing/2014/main" val="3187111543"/>
                    </a:ext>
                  </a:extLst>
                </a:gridCol>
                <a:gridCol w="2047830">
                  <a:extLst>
                    <a:ext uri="{9D8B030D-6E8A-4147-A177-3AD203B41FA5}">
                      <a16:colId xmlns:a16="http://schemas.microsoft.com/office/drawing/2014/main" val="3776042511"/>
                    </a:ext>
                  </a:extLst>
                </a:gridCol>
              </a:tblGrid>
              <a:tr h="464788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Papers and Boards </a:t>
                      </a:r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come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from trees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b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Stock forms 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 papers are: rolls, sheets, A4, A3, </a:t>
                      </a:r>
                      <a:r>
                        <a:rPr lang="en-GB" sz="1200" b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8560"/>
                  </a:ext>
                </a:extLst>
              </a:tr>
              <a:tr h="387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 info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Uses/ Examples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222152"/>
                  </a:ext>
                </a:extLst>
              </a:tr>
              <a:tr h="55636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Cartridge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Paper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Thick white paper,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completely opaque and more expensive than photocopy paper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Sketching, ink drawings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739736390"/>
                  </a:ext>
                </a:extLst>
              </a:tr>
              <a:tr h="58818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Layout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Paper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Light, semi-translucent,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good for blending inks and artist markers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Sketching, drawing and some tracing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781206839"/>
                  </a:ext>
                </a:extLst>
              </a:tr>
              <a:tr h="46478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Corrugated Cardboard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Strong but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light. Rigid triangles of card sandwiched between a top and bottom layer.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Outer packaging,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food packaging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935869641"/>
                  </a:ext>
                </a:extLst>
              </a:tr>
              <a:tr h="6369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Duplex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Board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Light card with white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outside layers. Waxy coating can be added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Cheap packaging. If waxy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coating is applied, can be used for food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355540579"/>
                  </a:ext>
                </a:extLst>
              </a:tr>
              <a:tr h="54175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Foil-lined Board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White card coated with a thin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aluminium layer. Foil is great for insulation and water resistance 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Takeaway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containers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835968907"/>
                  </a:ext>
                </a:extLst>
              </a:tr>
              <a:tr h="54175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Solid White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Board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High-quality white card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with a smooth finish. Stiff and holds colours well 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Greetings cards, packaging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advertising 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108330058"/>
                  </a:ext>
                </a:extLst>
              </a:tr>
            </a:tbl>
          </a:graphicData>
        </a:graphic>
      </p:graphicFrame>
      <p:pic>
        <p:nvPicPr>
          <p:cNvPr id="10" name="Picture 2" descr="C:\Users\Rob\AppData\Roaming\PixelMetrics\CaptureWiz\Temp\14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1644" y="6136104"/>
            <a:ext cx="6035514" cy="204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80484" y="8470231"/>
            <a:ext cx="5895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Paper is made by first making pulp. Pulp is a mix of tree fibres and water. This is cooked and bleached white, and adding any other additives.</a:t>
            </a: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pulp is then drained and goes through </a:t>
            </a:r>
            <a:r>
              <a:rPr lang="en-GB" sz="1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Calendering</a:t>
            </a:r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the pulp is drained and goes through rollers to convert it to its stock forms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75300" y="5654842"/>
            <a:ext cx="361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Processing of Papers and Boards</a:t>
            </a:r>
            <a:endParaRPr lang="en-GB" sz="1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951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B68CA07-512E-4576-A3A2-31CFF7DBB5F8}"/>
</file>

<file path=customXml/itemProps2.xml><?xml version="1.0" encoding="utf-8"?>
<ds:datastoreItem xmlns:ds="http://schemas.openxmlformats.org/officeDocument/2006/customXml" ds:itemID="{2C06B302-CB63-49FE-9575-B1CBB650C09E}"/>
</file>

<file path=customXml/itemProps3.xml><?xml version="1.0" encoding="utf-8"?>
<ds:datastoreItem xmlns:ds="http://schemas.openxmlformats.org/officeDocument/2006/customXml" ds:itemID="{F41E1151-28DF-4555-A92E-D690E036B70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431</Words>
  <Application>Microsoft Office PowerPoint</Application>
  <PresentationFormat>A3 Paper (297x420 mm)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 Dash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N. Hill</cp:lastModifiedBy>
  <cp:revision>11</cp:revision>
  <dcterms:created xsi:type="dcterms:W3CDTF">2019-06-26T11:34:00Z</dcterms:created>
  <dcterms:modified xsi:type="dcterms:W3CDTF">2019-09-17T13:58:22Z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