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2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530" y="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1A8F-1BDB-4697-A627-6703CE5731CD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8489-55CF-4F5D-97CB-562A2E9FF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25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1A8F-1BDB-4697-A627-6703CE5731CD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8489-55CF-4F5D-97CB-562A2E9FF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36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1A8F-1BDB-4697-A627-6703CE5731CD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8489-55CF-4F5D-97CB-562A2E9FF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2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1A8F-1BDB-4697-A627-6703CE5731CD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8489-55CF-4F5D-97CB-562A2E9FF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433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1A8F-1BDB-4697-A627-6703CE5731CD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8489-55CF-4F5D-97CB-562A2E9FF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8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1A8F-1BDB-4697-A627-6703CE5731CD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8489-55CF-4F5D-97CB-562A2E9FF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853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1A8F-1BDB-4697-A627-6703CE5731CD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8489-55CF-4F5D-97CB-562A2E9FF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22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1A8F-1BDB-4697-A627-6703CE5731CD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8489-55CF-4F5D-97CB-562A2E9FF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284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1A8F-1BDB-4697-A627-6703CE5731CD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8489-55CF-4F5D-97CB-562A2E9FF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9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1A8F-1BDB-4697-A627-6703CE5731CD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8489-55CF-4F5D-97CB-562A2E9FF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87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1A8F-1BDB-4697-A627-6703CE5731CD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8489-55CF-4F5D-97CB-562A2E9FF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745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A1A8F-1BDB-4697-A627-6703CE5731CD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D8489-55CF-4F5D-97CB-562A2E9FF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05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8224" y="155448"/>
            <a:ext cx="883920" cy="88392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363562"/>
              </p:ext>
            </p:extLst>
          </p:nvPr>
        </p:nvGraphicFramePr>
        <p:xfrm>
          <a:off x="0" y="1342750"/>
          <a:ext cx="6400801" cy="25544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9902">
                  <a:extLst>
                    <a:ext uri="{9D8B030D-6E8A-4147-A177-3AD203B41FA5}">
                      <a16:colId xmlns:a16="http://schemas.microsoft.com/office/drawing/2014/main" val="2868898196"/>
                    </a:ext>
                  </a:extLst>
                </a:gridCol>
                <a:gridCol w="3489508">
                  <a:extLst>
                    <a:ext uri="{9D8B030D-6E8A-4147-A177-3AD203B41FA5}">
                      <a16:colId xmlns:a16="http://schemas.microsoft.com/office/drawing/2014/main" val="3187111543"/>
                    </a:ext>
                  </a:extLst>
                </a:gridCol>
                <a:gridCol w="1641391">
                  <a:extLst>
                    <a:ext uri="{9D8B030D-6E8A-4147-A177-3AD203B41FA5}">
                      <a16:colId xmlns:a16="http://schemas.microsoft.com/office/drawing/2014/main" val="3776042511"/>
                    </a:ext>
                  </a:extLst>
                </a:gridCol>
              </a:tblGrid>
              <a:tr h="458217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Ferrous Metals </a:t>
                      </a:r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contain iron and are magnetic and rust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08560"/>
                  </a:ext>
                </a:extLst>
              </a:tr>
              <a:tr h="45821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Key info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Examples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222152"/>
                  </a:ext>
                </a:extLst>
              </a:tr>
              <a:tr h="57647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Low Carbon Steel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Tough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ductile and easily machined and welded</a:t>
                      </a:r>
                      <a:endParaRPr lang="en-GB" sz="12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Construction, screws, cars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739736390"/>
                  </a:ext>
                </a:extLst>
              </a:tr>
              <a:tr h="59476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Carbon Steel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Hard and wears well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Tools, blades and knives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3781206839"/>
                  </a:ext>
                </a:extLst>
              </a:tr>
              <a:tr h="46674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Cast Iron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Hard but brittle. Easily cast but hard to machine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Pots, pans, vices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93586964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848943"/>
              </p:ext>
            </p:extLst>
          </p:nvPr>
        </p:nvGraphicFramePr>
        <p:xfrm>
          <a:off x="2" y="4041648"/>
          <a:ext cx="6400799" cy="27990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9901">
                  <a:extLst>
                    <a:ext uri="{9D8B030D-6E8A-4147-A177-3AD203B41FA5}">
                      <a16:colId xmlns:a16="http://schemas.microsoft.com/office/drawing/2014/main" val="2868898196"/>
                    </a:ext>
                  </a:extLst>
                </a:gridCol>
                <a:gridCol w="3489507">
                  <a:extLst>
                    <a:ext uri="{9D8B030D-6E8A-4147-A177-3AD203B41FA5}">
                      <a16:colId xmlns:a16="http://schemas.microsoft.com/office/drawing/2014/main" val="3187111543"/>
                    </a:ext>
                  </a:extLst>
                </a:gridCol>
                <a:gridCol w="1641391">
                  <a:extLst>
                    <a:ext uri="{9D8B030D-6E8A-4147-A177-3AD203B41FA5}">
                      <a16:colId xmlns:a16="http://schemas.microsoft.com/office/drawing/2014/main" val="3776042511"/>
                    </a:ext>
                  </a:extLst>
                </a:gridCol>
              </a:tblGrid>
              <a:tr h="458217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Non-Ferrous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Metals do not 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contain iron, aren’t magnetic and don’t rust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08560"/>
                  </a:ext>
                </a:extLst>
              </a:tr>
              <a:tr h="45821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Key info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Examples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222152"/>
                  </a:ext>
                </a:extLst>
              </a:tr>
              <a:tr h="65735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Aluminium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Light, high strength to weight ratio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ductile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Pots, pans, cars, cans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739736390"/>
                  </a:ext>
                </a:extLst>
              </a:tr>
              <a:tr h="69494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Copper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Ductile, malleable and good conductor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Plumbing supplies and cables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3781206839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Tin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Soft, malleable and good conductor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Used as a protective coating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935869641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0631" y="963609"/>
            <a:ext cx="61601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Metals come from ores in the ground.</a:t>
            </a: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Stock forms 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sheets, bars and rods</a:t>
            </a:r>
            <a:endParaRPr lang="en-GB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918434"/>
              </p:ext>
            </p:extLst>
          </p:nvPr>
        </p:nvGraphicFramePr>
        <p:xfrm>
          <a:off x="0" y="7204455"/>
          <a:ext cx="6400800" cy="22687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9901">
                  <a:extLst>
                    <a:ext uri="{9D8B030D-6E8A-4147-A177-3AD203B41FA5}">
                      <a16:colId xmlns:a16="http://schemas.microsoft.com/office/drawing/2014/main" val="2868898196"/>
                    </a:ext>
                  </a:extLst>
                </a:gridCol>
                <a:gridCol w="3489509">
                  <a:extLst>
                    <a:ext uri="{9D8B030D-6E8A-4147-A177-3AD203B41FA5}">
                      <a16:colId xmlns:a16="http://schemas.microsoft.com/office/drawing/2014/main" val="3187111543"/>
                    </a:ext>
                  </a:extLst>
                </a:gridCol>
                <a:gridCol w="1641390">
                  <a:extLst>
                    <a:ext uri="{9D8B030D-6E8A-4147-A177-3AD203B41FA5}">
                      <a16:colId xmlns:a16="http://schemas.microsoft.com/office/drawing/2014/main" val="3776042511"/>
                    </a:ext>
                  </a:extLst>
                </a:gridCol>
              </a:tblGrid>
              <a:tr h="458217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Alloys </a:t>
                      </a:r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are mixtures of 2 or more metals to get the best of their properties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08560"/>
                  </a:ext>
                </a:extLst>
              </a:tr>
              <a:tr h="45821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Key info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Examples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222152"/>
                  </a:ext>
                </a:extLst>
              </a:tr>
              <a:tr h="65735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Brass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Malleable and easy to cast</a:t>
                      </a:r>
                      <a:endParaRPr lang="en-GB" sz="12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Musical instruments, plumbing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739736390"/>
                  </a:ext>
                </a:extLst>
              </a:tr>
              <a:tr h="69494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Stainless Steel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Doesn’t rust, hard and smooth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Cutlery, medical tools, </a:t>
                      </a:r>
                      <a:r>
                        <a:rPr lang="en-GB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3781206839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601521" y="8200149"/>
            <a:ext cx="285337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Metals are mined from the earth and then go through an extraction process</a:t>
            </a:r>
          </a:p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Extraction </a:t>
            </a: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happens by putting the ore in a blast furnace </a:t>
            </a:r>
          </a:p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metal is then separated from the waste material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23740" y="224714"/>
            <a:ext cx="6615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2"/>
                </a:solidFill>
                <a:latin typeface="Chalk Dash" panose="03000600000000000000" pitchFamily="66" charset="0"/>
              </a:rPr>
              <a:t>Metals, Alloys and Plastics</a:t>
            </a:r>
            <a:endParaRPr lang="en-GB" sz="1200" dirty="0">
              <a:solidFill>
                <a:schemeClr val="accent2"/>
              </a:solidFill>
              <a:latin typeface="Chalk Dash" panose="03000600000000000000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84832" y="658368"/>
            <a:ext cx="2414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Metals</a:t>
            </a:r>
            <a:endParaRPr lang="en-GB" sz="1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17776" y="6937248"/>
            <a:ext cx="2414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Alloys</a:t>
            </a:r>
            <a:endParaRPr lang="en-GB" sz="1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33764" y="7672039"/>
            <a:ext cx="2602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Processing of </a:t>
            </a:r>
            <a:r>
              <a:rPr lang="en-GB" sz="1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Metals and Alloys</a:t>
            </a:r>
            <a:endParaRPr lang="en-GB" sz="1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00800" y="1042857"/>
            <a:ext cx="61601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Plastics come from crude oil.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Stock forms 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sheets, powders, granules and rods</a:t>
            </a:r>
            <a:endParaRPr lang="en-GB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45001" y="737616"/>
            <a:ext cx="2414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Plastics</a:t>
            </a:r>
            <a:endParaRPr lang="en-GB" sz="1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663588"/>
              </p:ext>
            </p:extLst>
          </p:nvPr>
        </p:nvGraphicFramePr>
        <p:xfrm>
          <a:off x="6601968" y="1458574"/>
          <a:ext cx="6199633" cy="30752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9991">
                  <a:extLst>
                    <a:ext uri="{9D8B030D-6E8A-4147-A177-3AD203B41FA5}">
                      <a16:colId xmlns:a16="http://schemas.microsoft.com/office/drawing/2014/main" val="2868898196"/>
                    </a:ext>
                  </a:extLst>
                </a:gridCol>
                <a:gridCol w="3379838">
                  <a:extLst>
                    <a:ext uri="{9D8B030D-6E8A-4147-A177-3AD203B41FA5}">
                      <a16:colId xmlns:a16="http://schemas.microsoft.com/office/drawing/2014/main" val="3187111543"/>
                    </a:ext>
                  </a:extLst>
                </a:gridCol>
                <a:gridCol w="1589804">
                  <a:extLst>
                    <a:ext uri="{9D8B030D-6E8A-4147-A177-3AD203B41FA5}">
                      <a16:colId xmlns:a16="http://schemas.microsoft.com/office/drawing/2014/main" val="3776042511"/>
                    </a:ext>
                  </a:extLst>
                </a:gridCol>
              </a:tblGrid>
              <a:tr h="458217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Thermoplastics </a:t>
                      </a:r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 be reheated and reshaped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infinite amount of times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08560"/>
                  </a:ext>
                </a:extLst>
              </a:tr>
              <a:tr h="45821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Key info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Examples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222152"/>
                  </a:ext>
                </a:extLst>
              </a:tr>
              <a:tr h="57647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PET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Easily </a:t>
                      </a:r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blow moulded,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food safe and easily recycled </a:t>
                      </a:r>
                      <a:endParaRPr lang="en-GB" sz="12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Bottles, packaging, </a:t>
                      </a:r>
                      <a:r>
                        <a:rPr lang="en-GB" sz="12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739736390"/>
                  </a:ext>
                </a:extLst>
              </a:tr>
              <a:tr h="59476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PVC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Flexible, tough, easily </a:t>
                      </a:r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extruded 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Pipes,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tape, hard hats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3781206839"/>
                  </a:ext>
                </a:extLst>
              </a:tr>
              <a:tr h="46674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HIPS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Flexible, lightweight, food safe and easily </a:t>
                      </a:r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vacuum formed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Containers and yoghurt pots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935869641"/>
                  </a:ext>
                </a:extLst>
              </a:tr>
              <a:tr h="46674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Acrylic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Tough, brittle,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easily scratched 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Car lights,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baths, displays/ signs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26370121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716843"/>
              </p:ext>
            </p:extLst>
          </p:nvPr>
        </p:nvGraphicFramePr>
        <p:xfrm>
          <a:off x="6601969" y="4626864"/>
          <a:ext cx="6199631" cy="27990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3311">
                  <a:extLst>
                    <a:ext uri="{9D8B030D-6E8A-4147-A177-3AD203B41FA5}">
                      <a16:colId xmlns:a16="http://schemas.microsoft.com/office/drawing/2014/main" val="2868898196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318711154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3776042511"/>
                    </a:ext>
                  </a:extLst>
                </a:gridCol>
              </a:tblGrid>
              <a:tr h="458217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Thermosets </a:t>
                      </a:r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once heated and set </a:t>
                      </a:r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cannot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 reshaped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08560"/>
                  </a:ext>
                </a:extLst>
              </a:tr>
              <a:tr h="45821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Key info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Examples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222152"/>
                  </a:ext>
                </a:extLst>
              </a:tr>
              <a:tr h="65735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Melamine Formaldehyde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Food safe, hygienic, hard and brittle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Kitchenware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work surfaces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739736390"/>
                  </a:ext>
                </a:extLst>
              </a:tr>
              <a:tr h="69494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Urea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200" b="1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Formalehyde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Good insulator,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hard and brittle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Electrical casings,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buttons and handles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3781206839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Polyester Resin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Strong, heat resistant, can be transparent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Coatings,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casings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935869641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9912096" y="7544320"/>
            <a:ext cx="2622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Processing of </a:t>
            </a:r>
            <a:r>
              <a:rPr lang="en-GB" sz="1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Plastics</a:t>
            </a:r>
            <a:endParaRPr lang="en-GB" sz="1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64624" y="7885236"/>
            <a:ext cx="3090672" cy="1569660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Crude oil is extracted from the earth and then processes into different types of fuels, etc. This is called </a:t>
            </a:r>
            <a:r>
              <a:rPr lang="en-GB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Fractional Distillation</a:t>
            </a:r>
          </a:p>
          <a:p>
            <a:pPr algn="ctr"/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process called </a:t>
            </a:r>
            <a:r>
              <a:rPr lang="en-GB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Cracking</a:t>
            </a: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then converts the large hydrocarbon molecules into plastics</a:t>
            </a:r>
          </a:p>
        </p:txBody>
      </p:sp>
    </p:spTree>
    <p:extLst>
      <p:ext uri="{BB962C8B-B14F-4D97-AF65-F5344CB8AC3E}">
        <p14:creationId xmlns:p14="http://schemas.microsoft.com/office/powerpoint/2010/main" val="69061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38FDC2D-F12F-45F3-BE7C-F6856711AE7C}"/>
</file>

<file path=customXml/itemProps2.xml><?xml version="1.0" encoding="utf-8"?>
<ds:datastoreItem xmlns:ds="http://schemas.openxmlformats.org/officeDocument/2006/customXml" ds:itemID="{C606543B-8574-4885-8ADB-BA613ADCA7D2}"/>
</file>

<file path=customXml/itemProps3.xml><?xml version="1.0" encoding="utf-8"?>
<ds:datastoreItem xmlns:ds="http://schemas.openxmlformats.org/officeDocument/2006/customXml" ds:itemID="{938D9BB6-D715-419F-9B02-BB0318076A8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400</Words>
  <Application>Microsoft Office PowerPoint</Application>
  <PresentationFormat>A3 Paper (297x420 mm)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 Dash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Hill</dc:creator>
  <cp:lastModifiedBy>N. Hill</cp:lastModifiedBy>
  <cp:revision>11</cp:revision>
  <dcterms:created xsi:type="dcterms:W3CDTF">2019-06-26T13:29:02Z</dcterms:created>
  <dcterms:modified xsi:type="dcterms:W3CDTF">2019-06-26T15:30:52Z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