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BD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3" d="100"/>
          <a:sy n="53" d="100"/>
        </p:scale>
        <p:origin x="1320"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872121-C36E-4743-BE90-306EE621A9F1}"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3348347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872121-C36E-4743-BE90-306EE621A9F1}"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1310992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872121-C36E-4743-BE90-306EE621A9F1}"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301865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872121-C36E-4743-BE90-306EE621A9F1}"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374569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872121-C36E-4743-BE90-306EE621A9F1}" type="datetimeFigureOut">
              <a:rPr lang="en-GB" smtClean="0"/>
              <a:t>27/06/2019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1245873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872121-C36E-4743-BE90-306EE621A9F1}"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264560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872121-C36E-4743-BE90-306EE621A9F1}" type="datetimeFigureOut">
              <a:rPr lang="en-GB" smtClean="0"/>
              <a:t>27/06/2019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161164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3872121-C36E-4743-BE90-306EE621A9F1}" type="datetimeFigureOut">
              <a:rPr lang="en-GB" smtClean="0"/>
              <a:t>27/06/2019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159032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872121-C36E-4743-BE90-306EE621A9F1}" type="datetimeFigureOut">
              <a:rPr lang="en-GB" smtClean="0"/>
              <a:t>27/06/2019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256993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43872121-C36E-4743-BE90-306EE621A9F1}"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406283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Edit Master text styles</a:t>
            </a:r>
          </a:p>
        </p:txBody>
      </p:sp>
      <p:sp>
        <p:nvSpPr>
          <p:cNvPr id="5" name="Date Placeholder 4"/>
          <p:cNvSpPr>
            <a:spLocks noGrp="1"/>
          </p:cNvSpPr>
          <p:nvPr>
            <p:ph type="dt" sz="half" idx="10"/>
          </p:nvPr>
        </p:nvSpPr>
        <p:spPr/>
        <p:txBody>
          <a:bodyPr/>
          <a:lstStyle/>
          <a:p>
            <a:fld id="{43872121-C36E-4743-BE90-306EE621A9F1}" type="datetimeFigureOut">
              <a:rPr lang="en-GB" smtClean="0"/>
              <a:t>27/06/2019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0CD235-968D-44CA-977C-AA7F5B0E2BC7}" type="slidenum">
              <a:rPr lang="en-GB" smtClean="0"/>
              <a:t>‹#›</a:t>
            </a:fld>
            <a:endParaRPr lang="en-GB"/>
          </a:p>
        </p:txBody>
      </p:sp>
    </p:spTree>
    <p:extLst>
      <p:ext uri="{BB962C8B-B14F-4D97-AF65-F5344CB8AC3E}">
        <p14:creationId xmlns:p14="http://schemas.microsoft.com/office/powerpoint/2010/main" val="1524546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3872121-C36E-4743-BE90-306EE621A9F1}" type="datetimeFigureOut">
              <a:rPr lang="en-GB" smtClean="0"/>
              <a:t>27/06/2019</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10CD235-968D-44CA-977C-AA7F5B0E2BC7}" type="slidenum">
              <a:rPr lang="en-GB" smtClean="0"/>
              <a:t>‹#›</a:t>
            </a:fld>
            <a:endParaRPr lang="en-GB"/>
          </a:p>
        </p:txBody>
      </p:sp>
    </p:spTree>
    <p:extLst>
      <p:ext uri="{BB962C8B-B14F-4D97-AF65-F5344CB8AC3E}">
        <p14:creationId xmlns:p14="http://schemas.microsoft.com/office/powerpoint/2010/main" val="3746301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98224" y="155448"/>
            <a:ext cx="883920" cy="883920"/>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2070189239"/>
              </p:ext>
            </p:extLst>
          </p:nvPr>
        </p:nvGraphicFramePr>
        <p:xfrm>
          <a:off x="2" y="783773"/>
          <a:ext cx="12801600" cy="8238542"/>
        </p:xfrm>
        <a:graphic>
          <a:graphicData uri="http://schemas.openxmlformats.org/drawingml/2006/table">
            <a:tbl>
              <a:tblPr firstRow="1" bandRow="1">
                <a:tableStyleId>{5940675A-B579-460E-94D1-54222C63F5DA}</a:tableStyleId>
              </a:tblPr>
              <a:tblGrid>
                <a:gridCol w="947055">
                  <a:extLst>
                    <a:ext uri="{9D8B030D-6E8A-4147-A177-3AD203B41FA5}">
                      <a16:colId xmlns:a16="http://schemas.microsoft.com/office/drawing/2014/main" val="834746812"/>
                    </a:ext>
                  </a:extLst>
                </a:gridCol>
                <a:gridCol w="3004457">
                  <a:extLst>
                    <a:ext uri="{9D8B030D-6E8A-4147-A177-3AD203B41FA5}">
                      <a16:colId xmlns:a16="http://schemas.microsoft.com/office/drawing/2014/main" val="920269021"/>
                    </a:ext>
                  </a:extLst>
                </a:gridCol>
                <a:gridCol w="1611086">
                  <a:extLst>
                    <a:ext uri="{9D8B030D-6E8A-4147-A177-3AD203B41FA5}">
                      <a16:colId xmlns:a16="http://schemas.microsoft.com/office/drawing/2014/main" val="3587677128"/>
                    </a:ext>
                  </a:extLst>
                </a:gridCol>
                <a:gridCol w="1458686">
                  <a:extLst>
                    <a:ext uri="{9D8B030D-6E8A-4147-A177-3AD203B41FA5}">
                      <a16:colId xmlns:a16="http://schemas.microsoft.com/office/drawing/2014/main" val="1345634504"/>
                    </a:ext>
                  </a:extLst>
                </a:gridCol>
                <a:gridCol w="5780316">
                  <a:extLst>
                    <a:ext uri="{9D8B030D-6E8A-4147-A177-3AD203B41FA5}">
                      <a16:colId xmlns:a16="http://schemas.microsoft.com/office/drawing/2014/main" val="3034137838"/>
                    </a:ext>
                  </a:extLst>
                </a:gridCol>
              </a:tblGrid>
              <a:tr h="849084">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Name of Process</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40000"/>
                        <a:lumOff val="60000"/>
                      </a:schemeClr>
                    </a:solidFill>
                  </a:tcPr>
                </a:tc>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Diagram</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40000"/>
                        <a:lumOff val="60000"/>
                      </a:schemeClr>
                    </a:solidFill>
                  </a:tcPr>
                </a:tc>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Material</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40000"/>
                        <a:lumOff val="60000"/>
                      </a:schemeClr>
                    </a:solidFill>
                  </a:tcPr>
                </a:tc>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Products</a:t>
                      </a:r>
                      <a:r>
                        <a:rPr lang="en-GB" sz="1200" b="1" baseline="0" dirty="0" smtClean="0">
                          <a:latin typeface="Tahoma" panose="020B0604030504040204" pitchFamily="34" charset="0"/>
                          <a:ea typeface="Tahoma" panose="020B0604030504040204" pitchFamily="34" charset="0"/>
                          <a:cs typeface="Tahoma" panose="020B0604030504040204" pitchFamily="34" charset="0"/>
                        </a:rPr>
                        <a:t> Made</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40000"/>
                        <a:lumOff val="60000"/>
                      </a:schemeClr>
                    </a:solidFill>
                  </a:tcPr>
                </a:tc>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Key info</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40000"/>
                        <a:lumOff val="60000"/>
                      </a:schemeClr>
                    </a:solidFill>
                  </a:tcPr>
                </a:tc>
                <a:extLst>
                  <a:ext uri="{0D108BD9-81ED-4DB2-BD59-A6C34878D82A}">
                    <a16:rowId xmlns:a16="http://schemas.microsoft.com/office/drawing/2014/main" val="1479408728"/>
                  </a:ext>
                </a:extLst>
              </a:tr>
              <a:tr h="109129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Screen-printing</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Papers and Textiles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Posters, signs and t-shirts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Screen printing places paint on</a:t>
                      </a:r>
                      <a:r>
                        <a:rPr lang="en-GB" sz="1200" baseline="0" dirty="0" smtClean="0">
                          <a:latin typeface="Tahoma" panose="020B0604030504040204" pitchFamily="34" charset="0"/>
                          <a:ea typeface="Tahoma" panose="020B0604030504040204" pitchFamily="34" charset="0"/>
                          <a:cs typeface="Tahoma" panose="020B0604030504040204" pitchFamily="34" charset="0"/>
                        </a:rPr>
                        <a:t> top of a screen. The screen has a stencil embedded in it, so when the paint is passed across it the desired shape is printed underneath. </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Good process in one-off and batch production as often done by hand</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3076420865"/>
                  </a:ext>
                </a:extLst>
              </a:tr>
              <a:tr h="125963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Offset</a:t>
                      </a:r>
                      <a:r>
                        <a:rPr lang="en-GB" sz="1200" b="1" baseline="0" dirty="0" smtClean="0">
                          <a:latin typeface="Tahoma" panose="020B0604030504040204" pitchFamily="34" charset="0"/>
                          <a:ea typeface="Tahoma" panose="020B0604030504040204" pitchFamily="34" charset="0"/>
                          <a:cs typeface="Tahoma" panose="020B0604030504040204" pitchFamily="34" charset="0"/>
                        </a:rPr>
                        <a:t> Lithography</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Papers and card (thin, flexible</a:t>
                      </a:r>
                      <a:r>
                        <a:rPr lang="en-GB" sz="1200" baseline="0" dirty="0" smtClean="0">
                          <a:latin typeface="Tahoma" panose="020B0604030504040204" pitchFamily="34" charset="0"/>
                          <a:ea typeface="Tahoma" panose="020B0604030504040204" pitchFamily="34" charset="0"/>
                          <a:cs typeface="Tahoma" panose="020B0604030504040204" pitchFamily="34" charset="0"/>
                        </a:rPr>
                        <a:t> </a:t>
                      </a:r>
                      <a:r>
                        <a:rPr lang="en-GB" sz="1200" dirty="0" smtClean="0">
                          <a:latin typeface="Tahoma" panose="020B0604030504040204" pitchFamily="34" charset="0"/>
                          <a:ea typeface="Tahoma" panose="020B0604030504040204" pitchFamily="34" charset="0"/>
                          <a:cs typeface="Tahoma" panose="020B0604030504040204" pitchFamily="34" charset="0"/>
                        </a:rPr>
                        <a:t>plastics)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Posters, newspapers,  plastics</a:t>
                      </a:r>
                      <a:r>
                        <a:rPr lang="en-GB" sz="1200" baseline="0" dirty="0" smtClean="0">
                          <a:latin typeface="Tahoma" panose="020B0604030504040204" pitchFamily="34" charset="0"/>
                          <a:ea typeface="Tahoma" panose="020B0604030504040204" pitchFamily="34" charset="0"/>
                          <a:cs typeface="Tahoma" panose="020B0604030504040204" pitchFamily="34" charset="0"/>
                        </a:rPr>
                        <a:t> bags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Rollers containing</a:t>
                      </a:r>
                      <a:r>
                        <a:rPr lang="en-GB" sz="1200" baseline="0" dirty="0" smtClean="0">
                          <a:latin typeface="Tahoma" panose="020B0604030504040204" pitchFamily="34" charset="0"/>
                          <a:ea typeface="Tahoma" panose="020B0604030504040204" pitchFamily="34" charset="0"/>
                          <a:cs typeface="Tahoma" panose="020B0604030504040204" pitchFamily="34" charset="0"/>
                        </a:rPr>
                        <a:t> the colours and water go onto the plate cylinder. The water stops the colours sticking to certain places, creating the shape. The shape is transferred between rollers and onto the material. </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Can be used at batch and mass production</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407825966"/>
                  </a:ext>
                </a:extLst>
              </a:tr>
              <a:tr h="125963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Lathe Turning </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Wood and</a:t>
                      </a:r>
                      <a:r>
                        <a:rPr lang="en-GB" sz="1200" baseline="0" dirty="0" smtClean="0">
                          <a:latin typeface="Tahoma" panose="020B0604030504040204" pitchFamily="34" charset="0"/>
                          <a:ea typeface="Tahoma" panose="020B0604030504040204" pitchFamily="34" charset="0"/>
                          <a:cs typeface="Tahoma" panose="020B0604030504040204" pitchFamily="34" charset="0"/>
                        </a:rPr>
                        <a:t> metal</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Chair legs, baseball bats )(cylindrical</a:t>
                      </a:r>
                      <a:r>
                        <a:rPr lang="en-GB" sz="1200" baseline="0" dirty="0" smtClean="0">
                          <a:latin typeface="Tahoma" panose="020B0604030504040204" pitchFamily="34" charset="0"/>
                          <a:ea typeface="Tahoma" panose="020B0604030504040204" pitchFamily="34" charset="0"/>
                          <a:cs typeface="Tahoma" panose="020B0604030504040204" pitchFamily="34" charset="0"/>
                        </a:rPr>
                        <a:t> items)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Material is</a:t>
                      </a:r>
                      <a:r>
                        <a:rPr lang="en-GB" sz="1200" baseline="0" dirty="0" smtClean="0">
                          <a:latin typeface="Tahoma" panose="020B0604030504040204" pitchFamily="34" charset="0"/>
                          <a:ea typeface="Tahoma" panose="020B0604030504040204" pitchFamily="34" charset="0"/>
                          <a:cs typeface="Tahoma" panose="020B0604030504040204" pitchFamily="34" charset="0"/>
                        </a:rPr>
                        <a:t> placed between the tail stock and the headstock and spun at high speed. The material is then cut using specialist tools (either by hand or my automated machinery) to the desired shape. </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Can be used in one-off and batch production</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313051438"/>
                  </a:ext>
                </a:extLst>
              </a:tr>
              <a:tr h="125963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Die Casting</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Metal</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Car parts, engine components,</a:t>
                      </a:r>
                      <a:r>
                        <a:rPr lang="en-GB" sz="1200" baseline="0" dirty="0" smtClean="0">
                          <a:latin typeface="Tahoma" panose="020B0604030504040204" pitchFamily="34" charset="0"/>
                          <a:ea typeface="Tahoma" panose="020B0604030504040204" pitchFamily="34" charset="0"/>
                          <a:cs typeface="Tahoma" panose="020B0604030504040204" pitchFamily="34" charset="0"/>
                        </a:rPr>
                        <a:t> </a:t>
                      </a:r>
                      <a:r>
                        <a:rPr lang="en-GB" sz="1200" baseline="0" dirty="0" err="1" smtClean="0">
                          <a:latin typeface="Tahoma" panose="020B0604030504040204" pitchFamily="34" charset="0"/>
                          <a:ea typeface="Tahoma" panose="020B0604030504040204" pitchFamily="34" charset="0"/>
                          <a:cs typeface="Tahoma" panose="020B0604030504040204" pitchFamily="34" charset="0"/>
                        </a:rPr>
                        <a:t>etc</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Molten metal is poured</a:t>
                      </a:r>
                      <a:r>
                        <a:rPr lang="en-GB" sz="1200" baseline="0" dirty="0" smtClean="0">
                          <a:latin typeface="Tahoma" panose="020B0604030504040204" pitchFamily="34" charset="0"/>
                          <a:ea typeface="Tahoma" panose="020B0604030504040204" pitchFamily="34" charset="0"/>
                          <a:cs typeface="Tahoma" panose="020B0604030504040204" pitchFamily="34" charset="0"/>
                        </a:rPr>
                        <a:t> into a chamber and a plunger forces the metal through the nozzle into the mould. Unlike sand casting, the mould is reusable. </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Good process for both one-of and batch production</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758649666"/>
                  </a:ext>
                </a:extLst>
              </a:tr>
              <a:tr h="125963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Injection Moulding</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Plastics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Chairs, toys, </a:t>
                      </a:r>
                      <a:r>
                        <a:rPr lang="en-GB" sz="1200" dirty="0" err="1" smtClean="0">
                          <a:latin typeface="Tahoma" panose="020B0604030504040204" pitchFamily="34" charset="0"/>
                          <a:ea typeface="Tahoma" panose="020B0604030504040204" pitchFamily="34" charset="0"/>
                          <a:cs typeface="Tahoma" panose="020B0604030504040204" pitchFamily="34" charset="0"/>
                        </a:rPr>
                        <a:t>etc</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Plastic granules are poured into the hopper and onto the screw. The screw moves the material towards the heater where</a:t>
                      </a:r>
                      <a:r>
                        <a:rPr lang="en-GB" sz="1200" baseline="0" dirty="0" smtClean="0">
                          <a:latin typeface="Tahoma" panose="020B0604030504040204" pitchFamily="34" charset="0"/>
                          <a:ea typeface="Tahoma" panose="020B0604030504040204" pitchFamily="34" charset="0"/>
                          <a:cs typeface="Tahoma" panose="020B0604030504040204" pitchFamily="34" charset="0"/>
                        </a:rPr>
                        <a:t> it turns into a liquid. The liquid is then forced into the mould, cooled and released.</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Great process for mass production as it makes 100s+ of products at once, to a identical standard.</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668891543"/>
                  </a:ext>
                </a:extLst>
              </a:tr>
              <a:tr h="1259633">
                <a:tc>
                  <a:txBody>
                    <a:bodyPr/>
                    <a:lstStyle/>
                    <a:p>
                      <a:pPr algn="ctr"/>
                      <a:r>
                        <a:rPr lang="en-GB" sz="1200" b="1" dirty="0" smtClean="0">
                          <a:latin typeface="Tahoma" panose="020B0604030504040204" pitchFamily="34" charset="0"/>
                          <a:ea typeface="Tahoma" panose="020B0604030504040204" pitchFamily="34" charset="0"/>
                          <a:cs typeface="Tahoma" panose="020B0604030504040204" pitchFamily="34" charset="0"/>
                        </a:rPr>
                        <a:t>Blow Moulding</a:t>
                      </a:r>
                      <a:endParaRPr lang="en-GB" sz="1200" b="1" dirty="0">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20000"/>
                        <a:lumOff val="80000"/>
                      </a:schemeClr>
                    </a:solidFill>
                  </a:tcPr>
                </a:tc>
                <a:tc>
                  <a:txBody>
                    <a:bodyPr/>
                    <a:lstStyle/>
                    <a:p>
                      <a:pPr algn="ct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Plastics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Plastic bottles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tc>
                  <a:txBody>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A</a:t>
                      </a:r>
                      <a:r>
                        <a:rPr lang="en-GB" sz="1200" baseline="0" dirty="0" smtClean="0">
                          <a:latin typeface="Tahoma" panose="020B0604030504040204" pitchFamily="34" charset="0"/>
                          <a:ea typeface="Tahoma" panose="020B0604030504040204" pitchFamily="34" charset="0"/>
                          <a:cs typeface="Tahoma" panose="020B0604030504040204" pitchFamily="34" charset="0"/>
                        </a:rPr>
                        <a:t> Plastic </a:t>
                      </a:r>
                      <a:r>
                        <a:rPr lang="en-GB" sz="1200" baseline="0" dirty="0" err="1" smtClean="0">
                          <a:latin typeface="Tahoma" panose="020B0604030504040204" pitchFamily="34" charset="0"/>
                          <a:ea typeface="Tahoma" panose="020B0604030504040204" pitchFamily="34" charset="0"/>
                          <a:cs typeface="Tahoma" panose="020B0604030504040204" pitchFamily="34" charset="0"/>
                        </a:rPr>
                        <a:t>parison</a:t>
                      </a:r>
                      <a:r>
                        <a:rPr lang="en-GB" sz="1200" baseline="0" dirty="0" smtClean="0">
                          <a:latin typeface="Tahoma" panose="020B0604030504040204" pitchFamily="34" charset="0"/>
                          <a:ea typeface="Tahoma" panose="020B0604030504040204" pitchFamily="34" charset="0"/>
                          <a:cs typeface="Tahoma" panose="020B0604030504040204" pitchFamily="34" charset="0"/>
                        </a:rPr>
                        <a:t> is heated and put into the mould. The </a:t>
                      </a:r>
                      <a:r>
                        <a:rPr lang="en-GB" sz="1200" baseline="0" dirty="0" err="1" smtClean="0">
                          <a:latin typeface="Tahoma" panose="020B0604030504040204" pitchFamily="34" charset="0"/>
                          <a:ea typeface="Tahoma" panose="020B0604030504040204" pitchFamily="34" charset="0"/>
                          <a:cs typeface="Tahoma" panose="020B0604030504040204" pitchFamily="34" charset="0"/>
                        </a:rPr>
                        <a:t>parison</a:t>
                      </a:r>
                      <a:r>
                        <a:rPr lang="en-GB" sz="1200" baseline="0" dirty="0" smtClean="0">
                          <a:latin typeface="Tahoma" panose="020B0604030504040204" pitchFamily="34" charset="0"/>
                          <a:ea typeface="Tahoma" panose="020B0604030504040204" pitchFamily="34" charset="0"/>
                          <a:cs typeface="Tahoma" panose="020B0604030504040204" pitchFamily="34" charset="0"/>
                        </a:rPr>
                        <a:t> is then filled with air (like blowing up a balloon) and is forced to fit the mould shape. It is then cooled and then released. </a:t>
                      </a:r>
                    </a:p>
                    <a:p>
                      <a:pPr algn="ctr"/>
                      <a:r>
                        <a:rPr lang="en-GB" sz="1200" baseline="0" dirty="0" smtClean="0">
                          <a:latin typeface="Tahoma" panose="020B0604030504040204" pitchFamily="34" charset="0"/>
                          <a:ea typeface="Tahoma" panose="020B0604030504040204" pitchFamily="34" charset="0"/>
                          <a:cs typeface="Tahoma" panose="020B0604030504040204" pitchFamily="34" charset="0"/>
                        </a:rPr>
                        <a:t>This is a great process for mass producing bottles.</a:t>
                      </a:r>
                      <a:endParaRPr lang="en-GB" sz="1200" dirty="0">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41362234"/>
                  </a:ext>
                </a:extLst>
              </a:tr>
            </a:tbl>
          </a:graphicData>
        </a:graphic>
      </p:graphicFrame>
      <p:sp>
        <p:nvSpPr>
          <p:cNvPr id="4" name="TextBox 3"/>
          <p:cNvSpPr txBox="1"/>
          <p:nvPr/>
        </p:nvSpPr>
        <p:spPr>
          <a:xfrm>
            <a:off x="1609344" y="292608"/>
            <a:ext cx="9582912" cy="307777"/>
          </a:xfrm>
          <a:prstGeom prst="rect">
            <a:avLst/>
          </a:prstGeom>
          <a:noFill/>
        </p:spPr>
        <p:txBody>
          <a:bodyPr wrap="square" rtlCol="0">
            <a:spAutoFit/>
          </a:bodyPr>
          <a:lstStyle/>
          <a:p>
            <a:pPr algn="ctr"/>
            <a:r>
              <a:rPr lang="en-GB" sz="1400" dirty="0" smtClean="0">
                <a:solidFill>
                  <a:schemeClr val="accent6">
                    <a:lumMod val="50000"/>
                  </a:schemeClr>
                </a:solidFill>
                <a:latin typeface="Chalk Dash" panose="03000600000000000000" pitchFamily="66" charset="0"/>
              </a:rPr>
              <a:t>Production Processes</a:t>
            </a:r>
            <a:endParaRPr lang="en-GB" sz="1400" dirty="0">
              <a:solidFill>
                <a:schemeClr val="accent6">
                  <a:lumMod val="50000"/>
                </a:schemeClr>
              </a:solidFill>
              <a:latin typeface="Chalk Dash" panose="03000600000000000000" pitchFamily="66" charset="0"/>
            </a:endParaRPr>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26923" r="28441"/>
          <a:stretch/>
        </p:blipFill>
        <p:spPr>
          <a:xfrm rot="16200000">
            <a:off x="1733046" y="2743339"/>
            <a:ext cx="1179056" cy="1269958"/>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2678" y="4034969"/>
            <a:ext cx="2253343" cy="1226462"/>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93321" y="5366657"/>
            <a:ext cx="1665088" cy="1104722"/>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69778" y="6648450"/>
            <a:ext cx="2436115" cy="989285"/>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04256" y="7868666"/>
            <a:ext cx="2220686" cy="1129162"/>
          </a:xfrm>
          <a:prstGeom prst="rect">
            <a:avLst/>
          </a:prstGeom>
        </p:spPr>
      </p:pic>
      <p:pic>
        <p:nvPicPr>
          <p:cNvPr id="17" name="Picture 16"/>
          <p:cNvPicPr>
            <a:picLocks noChangeAspect="1"/>
          </p:cNvPicPr>
          <p:nvPr/>
        </p:nvPicPr>
        <p:blipFill>
          <a:blip r:embed="rId8"/>
          <a:stretch>
            <a:fillRect/>
          </a:stretch>
        </p:blipFill>
        <p:spPr>
          <a:xfrm>
            <a:off x="1527402" y="1653949"/>
            <a:ext cx="1943611" cy="994001"/>
          </a:xfrm>
          <a:prstGeom prst="rect">
            <a:avLst/>
          </a:prstGeom>
        </p:spPr>
      </p:pic>
    </p:spTree>
    <p:extLst>
      <p:ext uri="{BB962C8B-B14F-4D97-AF65-F5344CB8AC3E}">
        <p14:creationId xmlns:p14="http://schemas.microsoft.com/office/powerpoint/2010/main" val="25491875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5" ma:contentTypeDescription="Create a new document." ma:contentTypeScope="" ma:versionID="4dac7ff436fdfdd594ac7c56390ed539">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8e3826b2454d98bb2f2658cc1a338abe"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53140eff-5672-4042-a3e4-d3f7522364a3}" ma:internalName="TaxCatchAll" ma:showField="CatchAllData" ma:web="4276e521-d8f5-44a8-8722-75164a36e3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276e521-d8f5-44a8-8722-75164a36e364" xsi:nil="true"/>
    <lcf76f155ced4ddcb4097134ff3c332f xmlns="b6daa2f3-06b5-47f8-a85d-067055f32c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561DF19-1DE5-432B-A34F-85BC19FBB960}"/>
</file>

<file path=customXml/itemProps2.xml><?xml version="1.0" encoding="utf-8"?>
<ds:datastoreItem xmlns:ds="http://schemas.openxmlformats.org/officeDocument/2006/customXml" ds:itemID="{9C8F19D0-76DD-446E-ACDB-EBF90F91EB9F}"/>
</file>

<file path=customXml/itemProps3.xml><?xml version="1.0" encoding="utf-8"?>
<ds:datastoreItem xmlns:ds="http://schemas.openxmlformats.org/officeDocument/2006/customXml" ds:itemID="{53E7A916-C3B8-4430-97B1-3E97C005A651}"/>
</file>

<file path=docProps/app.xml><?xml version="1.0" encoding="utf-8"?>
<Properties xmlns="http://schemas.openxmlformats.org/officeDocument/2006/extended-properties" xmlns:vt="http://schemas.openxmlformats.org/officeDocument/2006/docPropsVTypes">
  <Template>Office Theme</Template>
  <TotalTime>69</TotalTime>
  <Words>360</Words>
  <Application>Microsoft Office PowerPoint</Application>
  <PresentationFormat>A3 Paper (297x420 mm)</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Chalk Dash</vt:lpstr>
      <vt:lpstr>Tahoma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 Hill</dc:creator>
  <cp:lastModifiedBy>N. Hill</cp:lastModifiedBy>
  <cp:revision>8</cp:revision>
  <dcterms:created xsi:type="dcterms:W3CDTF">2019-06-27T06:39:52Z</dcterms:created>
  <dcterms:modified xsi:type="dcterms:W3CDTF">2019-06-27T10:19:25Z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ies>
</file>