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56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E1"/>
    <a:srgbClr val="FFA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20" y="72"/>
      </p:cViewPr>
      <p:guideLst>
        <p:guide orient="horz" pos="3056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76DA-48B5-4847-9B4B-58B7B99887E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35B7-F2C4-45E7-933B-EC3D6FAD6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65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76DA-48B5-4847-9B4B-58B7B99887E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35B7-F2C4-45E7-933B-EC3D6FAD6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77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76DA-48B5-4847-9B4B-58B7B99887E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35B7-F2C4-45E7-933B-EC3D6FAD6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692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76DA-48B5-4847-9B4B-58B7B99887E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35B7-F2C4-45E7-933B-EC3D6FAD6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36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76DA-48B5-4847-9B4B-58B7B99887E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35B7-F2C4-45E7-933B-EC3D6FAD6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87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76DA-48B5-4847-9B4B-58B7B99887E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35B7-F2C4-45E7-933B-EC3D6FAD6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89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76DA-48B5-4847-9B4B-58B7B99887E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35B7-F2C4-45E7-933B-EC3D6FAD6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49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76DA-48B5-4847-9B4B-58B7B99887E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35B7-F2C4-45E7-933B-EC3D6FAD6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9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76DA-48B5-4847-9B4B-58B7B99887E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35B7-F2C4-45E7-933B-EC3D6FAD6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0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76DA-48B5-4847-9B4B-58B7B99887E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35B7-F2C4-45E7-933B-EC3D6FAD6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53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76DA-48B5-4847-9B4B-58B7B99887E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35B7-F2C4-45E7-933B-EC3D6FAD6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6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A76DA-48B5-4847-9B4B-58B7B99887E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435B7-F2C4-45E7-933B-EC3D6FAD6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89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224" y="155448"/>
            <a:ext cx="883920" cy="8839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73451" y="354720"/>
            <a:ext cx="7854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6">
                    <a:lumMod val="50000"/>
                  </a:schemeClr>
                </a:solidFill>
                <a:latin typeface="Chalk Dash" panose="03000600000000000000" pitchFamily="66" charset="0"/>
                <a:ea typeface="Tahoma" panose="020B0604030504040204" pitchFamily="34" charset="0"/>
                <a:cs typeface="Tahoma" panose="020B0604030504040204" pitchFamily="34" charset="0"/>
              </a:rPr>
              <a:t>Scales of Production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03641"/>
              </p:ext>
            </p:extLst>
          </p:nvPr>
        </p:nvGraphicFramePr>
        <p:xfrm>
          <a:off x="233776" y="913385"/>
          <a:ext cx="12334047" cy="4444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8308">
                  <a:extLst>
                    <a:ext uri="{9D8B030D-6E8A-4147-A177-3AD203B41FA5}">
                      <a16:colId xmlns:a16="http://schemas.microsoft.com/office/drawing/2014/main" val="650560872"/>
                    </a:ext>
                  </a:extLst>
                </a:gridCol>
                <a:gridCol w="2481623">
                  <a:extLst>
                    <a:ext uri="{9D8B030D-6E8A-4147-A177-3AD203B41FA5}">
                      <a16:colId xmlns:a16="http://schemas.microsoft.com/office/drawing/2014/main" val="1137440549"/>
                    </a:ext>
                  </a:extLst>
                </a:gridCol>
                <a:gridCol w="5969489">
                  <a:extLst>
                    <a:ext uri="{9D8B030D-6E8A-4147-A177-3AD203B41FA5}">
                      <a16:colId xmlns:a16="http://schemas.microsoft.com/office/drawing/2014/main" val="1068028841"/>
                    </a:ext>
                  </a:extLst>
                </a:gridCol>
                <a:gridCol w="2294627">
                  <a:extLst>
                    <a:ext uri="{9D8B030D-6E8A-4147-A177-3AD203B41FA5}">
                      <a16:colId xmlns:a16="http://schemas.microsoft.com/office/drawing/2014/main" val="2710481227"/>
                    </a:ext>
                  </a:extLst>
                </a:gridCol>
              </a:tblGrid>
              <a:tr h="38506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Name/ Type</a:t>
                      </a:r>
                      <a:endParaRPr lang="en-GB" sz="1200" b="1" dirty="0"/>
                    </a:p>
                  </a:txBody>
                  <a:tcPr marL="128016" marR="128016" marT="64008" marB="64008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How many it makes</a:t>
                      </a:r>
                      <a:endParaRPr lang="en-GB" sz="1200" b="1" dirty="0"/>
                    </a:p>
                  </a:txBody>
                  <a:tcPr marL="128016" marR="128016" marT="64008" marB="64008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Ke</a:t>
                      </a:r>
                      <a:r>
                        <a:rPr lang="en-GB" sz="1200" b="1" baseline="0" dirty="0" smtClean="0"/>
                        <a:t>y Info</a:t>
                      </a:r>
                      <a:endParaRPr lang="en-GB" sz="1200" b="1" dirty="0"/>
                    </a:p>
                  </a:txBody>
                  <a:tcPr marL="128016" marR="128016" marT="64008" marB="64008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Examples of Products</a:t>
                      </a:r>
                      <a:endParaRPr lang="en-GB" sz="1200" b="1" dirty="0"/>
                    </a:p>
                  </a:txBody>
                  <a:tcPr marL="128016" marR="128016" marT="64008" marB="64008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580308"/>
                  </a:ext>
                </a:extLst>
              </a:tr>
              <a:tr h="114604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One-off</a:t>
                      </a:r>
                      <a:r>
                        <a:rPr lang="en-GB" sz="1200" baseline="0" dirty="0" smtClean="0"/>
                        <a:t> Production </a:t>
                      </a:r>
                      <a:endParaRPr lang="en-GB" sz="1200" dirty="0"/>
                    </a:p>
                  </a:txBody>
                  <a:tcPr marL="128016" marR="128016" marT="64008" marB="64008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Also known as Bespoke or Prototype</a:t>
                      </a:r>
                      <a:r>
                        <a:rPr lang="en-GB" sz="1200" baseline="0" dirty="0" smtClean="0"/>
                        <a:t> manufacture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Custom-made products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Specialist workers/ skills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Specialist machines and materials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High Quality but expensive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Towers</a:t>
                      </a:r>
                      <a:r>
                        <a:rPr lang="en-GB" sz="1200" baseline="0" dirty="0" smtClean="0"/>
                        <a:t> / Bridges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One-off Houses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Custom made clothes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2135399536"/>
                  </a:ext>
                </a:extLst>
              </a:tr>
              <a:tr h="106680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Batch</a:t>
                      </a:r>
                      <a:endParaRPr lang="en-GB" sz="1200" dirty="0"/>
                    </a:p>
                  </a:txBody>
                  <a:tcPr marL="128016" marR="128016" marT="64008" marB="64008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10s-1000s</a:t>
                      </a:r>
                      <a:endParaRPr lang="en-GB" sz="120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Uses a mix of workers and machinery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Uses jigs, moulds and templates to help make identical products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Stations of workers</a:t>
                      </a:r>
                      <a:r>
                        <a:rPr lang="en-GB" sz="1200" baseline="0" dirty="0" smtClean="0"/>
                        <a:t> e.g. cutting station, painting station, </a:t>
                      </a:r>
                      <a:r>
                        <a:rPr lang="en-GB" sz="1200" baseline="0" dirty="0" err="1" smtClean="0"/>
                        <a:t>etc</a:t>
                      </a:r>
                      <a:endParaRPr lang="en-GB" sz="1200" dirty="0" smtClean="0"/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Can have some variation e.g. colour, finish, flavour</a:t>
                      </a:r>
                      <a:endParaRPr lang="en-GB" sz="120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Baked foods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Limited edition car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Socks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Chairs</a:t>
                      </a:r>
                      <a:endParaRPr lang="en-GB" sz="1200" dirty="0"/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2340679672"/>
                  </a:ext>
                </a:extLst>
              </a:tr>
              <a:tr h="93268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Mass</a:t>
                      </a:r>
                      <a:endParaRPr lang="en-GB" sz="1200" dirty="0"/>
                    </a:p>
                  </a:txBody>
                  <a:tcPr marL="128016" marR="128016" marT="64008" marB="64008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10,000s - 100,000s</a:t>
                      </a:r>
                      <a:endParaRPr lang="en-GB" sz="120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Big assembly lines (and sub-assembly lines)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Heavily automated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Standard and identical products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Little worker input</a:t>
                      </a:r>
                      <a:endParaRPr lang="en-GB" sz="120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Cars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Bottles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Microchips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Plain</a:t>
                      </a:r>
                      <a:r>
                        <a:rPr lang="en-GB" sz="1200" baseline="0" dirty="0" smtClean="0"/>
                        <a:t> shirts</a:t>
                      </a:r>
                      <a:endParaRPr lang="en-GB" sz="1200" dirty="0" smtClean="0"/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407211039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Continuous</a:t>
                      </a:r>
                      <a:endParaRPr lang="en-GB" sz="1200" dirty="0"/>
                    </a:p>
                  </a:txBody>
                  <a:tcPr marL="128016" marR="128016" marT="64008" marB="64008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100,00s</a:t>
                      </a:r>
                      <a:r>
                        <a:rPr lang="en-GB" sz="1200" baseline="0" dirty="0" smtClean="0"/>
                        <a:t> +</a:t>
                      </a:r>
                      <a:endParaRPr lang="en-GB" sz="120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24/7 production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Heavily automated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Standard and identical products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Little</a:t>
                      </a:r>
                      <a:r>
                        <a:rPr lang="en-GB" sz="1200" baseline="0" dirty="0" smtClean="0"/>
                        <a:t> worker input</a:t>
                      </a:r>
                      <a:endParaRPr lang="en-GB" sz="120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Energy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Water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Paper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Plastic</a:t>
                      </a:r>
                      <a:endParaRPr lang="en-GB" sz="1200" dirty="0"/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25865168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648846"/>
              </p:ext>
            </p:extLst>
          </p:nvPr>
        </p:nvGraphicFramePr>
        <p:xfrm>
          <a:off x="282662" y="5591262"/>
          <a:ext cx="5916970" cy="18336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8485">
                  <a:extLst>
                    <a:ext uri="{9D8B030D-6E8A-4147-A177-3AD203B41FA5}">
                      <a16:colId xmlns:a16="http://schemas.microsoft.com/office/drawing/2014/main" val="1891181684"/>
                    </a:ext>
                  </a:extLst>
                </a:gridCol>
                <a:gridCol w="2958485">
                  <a:extLst>
                    <a:ext uri="{9D8B030D-6E8A-4147-A177-3AD203B41FA5}">
                      <a16:colId xmlns:a16="http://schemas.microsoft.com/office/drawing/2014/main" val="3078086963"/>
                    </a:ext>
                  </a:extLst>
                </a:gridCol>
              </a:tblGrid>
              <a:tr h="29747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One-off</a:t>
                      </a:r>
                      <a:r>
                        <a:rPr lang="en-GB" sz="1200" b="1" baseline="0" dirty="0" smtClean="0"/>
                        <a:t> Production</a:t>
                      </a:r>
                      <a:endParaRPr lang="en-GB" sz="1200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86000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Advantages</a:t>
                      </a:r>
                      <a:endParaRPr lang="en-GB" sz="1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Disadvantages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4587761"/>
                  </a:ext>
                </a:extLst>
              </a:tr>
              <a:tr h="1207008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Custom made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High Quality Materials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High Quality Craftsmanship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Time consuming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Specialist training for workers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Expensive to buy</a:t>
                      </a:r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796963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815086"/>
              </p:ext>
            </p:extLst>
          </p:nvPr>
        </p:nvGraphicFramePr>
        <p:xfrm>
          <a:off x="6620256" y="5560782"/>
          <a:ext cx="5967984" cy="18336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3992">
                  <a:extLst>
                    <a:ext uri="{9D8B030D-6E8A-4147-A177-3AD203B41FA5}">
                      <a16:colId xmlns:a16="http://schemas.microsoft.com/office/drawing/2014/main" val="1891181684"/>
                    </a:ext>
                  </a:extLst>
                </a:gridCol>
                <a:gridCol w="2983992">
                  <a:extLst>
                    <a:ext uri="{9D8B030D-6E8A-4147-A177-3AD203B41FA5}">
                      <a16:colId xmlns:a16="http://schemas.microsoft.com/office/drawing/2014/main" val="3078086963"/>
                    </a:ext>
                  </a:extLst>
                </a:gridCol>
              </a:tblGrid>
              <a:tr h="29747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baseline="0" dirty="0" smtClean="0"/>
                        <a:t>Batch Production</a:t>
                      </a:r>
                      <a:endParaRPr lang="en-GB" sz="1200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86000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Advantages</a:t>
                      </a:r>
                      <a:endParaRPr lang="en-GB" sz="1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Disadvantages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4587761"/>
                  </a:ext>
                </a:extLst>
              </a:tr>
              <a:tr h="1207008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Lower cost than one-off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Jigs, moulds and templates help products look identical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Can</a:t>
                      </a:r>
                      <a:r>
                        <a:rPr lang="en-GB" sz="1200" baseline="0" dirty="0" smtClean="0"/>
                        <a:t> have some variety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High</a:t>
                      </a:r>
                      <a:r>
                        <a:rPr lang="en-GB" sz="1200" baseline="0" dirty="0" smtClean="0"/>
                        <a:t> storage costs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Jugs, moulds and templates have to be checked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Workers can become bored on their station</a:t>
                      </a:r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7969636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420737"/>
              </p:ext>
            </p:extLst>
          </p:nvPr>
        </p:nvGraphicFramePr>
        <p:xfrm>
          <a:off x="288758" y="7572462"/>
          <a:ext cx="5892586" cy="18336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6293">
                  <a:extLst>
                    <a:ext uri="{9D8B030D-6E8A-4147-A177-3AD203B41FA5}">
                      <a16:colId xmlns:a16="http://schemas.microsoft.com/office/drawing/2014/main" val="1891181684"/>
                    </a:ext>
                  </a:extLst>
                </a:gridCol>
                <a:gridCol w="2946293">
                  <a:extLst>
                    <a:ext uri="{9D8B030D-6E8A-4147-A177-3AD203B41FA5}">
                      <a16:colId xmlns:a16="http://schemas.microsoft.com/office/drawing/2014/main" val="3078086963"/>
                    </a:ext>
                  </a:extLst>
                </a:gridCol>
              </a:tblGrid>
              <a:tr h="29747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Mass </a:t>
                      </a:r>
                      <a:r>
                        <a:rPr lang="en-GB" sz="1200" b="1" baseline="0" dirty="0" smtClean="0"/>
                        <a:t>Production</a:t>
                      </a:r>
                      <a:endParaRPr lang="en-GB" sz="1200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86000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Advantages</a:t>
                      </a:r>
                      <a:endParaRPr lang="en-GB" sz="1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Disadvantages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4587761"/>
                  </a:ext>
                </a:extLst>
              </a:tr>
              <a:tr h="1207008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Large amounts</a:t>
                      </a:r>
                      <a:r>
                        <a:rPr lang="en-GB" sz="1200" baseline="0" dirty="0" smtClean="0"/>
                        <a:t> made at once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All products are identical and to same standard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Using automation reduced human error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Initial starting costs are high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If production line stops, the product can’t be made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Workers become bored monitoring machines and repetitive tasks</a:t>
                      </a:r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796963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974725"/>
              </p:ext>
            </p:extLst>
          </p:nvPr>
        </p:nvGraphicFramePr>
        <p:xfrm>
          <a:off x="6608064" y="7560270"/>
          <a:ext cx="5967984" cy="18336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3992">
                  <a:extLst>
                    <a:ext uri="{9D8B030D-6E8A-4147-A177-3AD203B41FA5}">
                      <a16:colId xmlns:a16="http://schemas.microsoft.com/office/drawing/2014/main" val="1891181684"/>
                    </a:ext>
                  </a:extLst>
                </a:gridCol>
                <a:gridCol w="2983992">
                  <a:extLst>
                    <a:ext uri="{9D8B030D-6E8A-4147-A177-3AD203B41FA5}">
                      <a16:colId xmlns:a16="http://schemas.microsoft.com/office/drawing/2014/main" val="3078086963"/>
                    </a:ext>
                  </a:extLst>
                </a:gridCol>
              </a:tblGrid>
              <a:tr h="29747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Continuous</a:t>
                      </a:r>
                      <a:r>
                        <a:rPr lang="en-GB" sz="1200" b="1" baseline="0" dirty="0" smtClean="0"/>
                        <a:t> Production</a:t>
                      </a:r>
                      <a:endParaRPr lang="en-GB" sz="1200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86000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Advantages</a:t>
                      </a:r>
                      <a:endParaRPr lang="en-GB" sz="1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Disadvantages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4587761"/>
                  </a:ext>
                </a:extLst>
              </a:tr>
              <a:tr h="1207008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Large amounts</a:t>
                      </a:r>
                      <a:r>
                        <a:rPr lang="en-GB" sz="1200" baseline="0" dirty="0" smtClean="0"/>
                        <a:t> made at once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All products are identical and to same standard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Using automation reduced human error</a:t>
                      </a:r>
                      <a:endParaRPr lang="en-GB" sz="1200" dirty="0" smtClean="0"/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Initial starting costs are high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If production line stops, the product can’t be made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Workers become bored monitoring machines and repetitive tasks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7969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289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33C317D-0622-4D21-8D46-45F21625705D}"/>
</file>

<file path=customXml/itemProps2.xml><?xml version="1.0" encoding="utf-8"?>
<ds:datastoreItem xmlns:ds="http://schemas.openxmlformats.org/officeDocument/2006/customXml" ds:itemID="{9204A823-1A75-4FDA-88E9-E2A4DF1AFA43}"/>
</file>

<file path=customXml/itemProps3.xml><?xml version="1.0" encoding="utf-8"?>
<ds:datastoreItem xmlns:ds="http://schemas.openxmlformats.org/officeDocument/2006/customXml" ds:itemID="{A07CCE94-CBF1-4274-9EE1-52E41112FE8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292</Words>
  <Application>Microsoft Office PowerPoint</Application>
  <PresentationFormat>A3 Paper (297x420 mm)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 Dash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N. Hill</cp:lastModifiedBy>
  <cp:revision>7</cp:revision>
  <dcterms:created xsi:type="dcterms:W3CDTF">2019-06-26T08:00:55Z</dcterms:created>
  <dcterms:modified xsi:type="dcterms:W3CDTF">2019-06-26T15:01:21Z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