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02" y="102"/>
      </p:cViewPr>
      <p:guideLst>
        <p:guide orient="horz" pos="3047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75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15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57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84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55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0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91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48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87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62301-43BC-4478-BA5F-F23473902A1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2A09C-4C59-4A1C-B3C6-7E74C494E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78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g"/><Relationship Id="rId7" Type="http://schemas.microsoft.com/office/2007/relationships/hdphoto" Target="../media/hdphoto1.wdp"/><Relationship Id="rId12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microsoft.com/office/2007/relationships/hdphoto" Target="../media/hdphoto3.wdp"/><Relationship Id="rId5" Type="http://schemas.openxmlformats.org/officeDocument/2006/relationships/image" Target="../media/image4.jpeg"/><Relationship Id="rId10" Type="http://schemas.openxmlformats.org/officeDocument/2006/relationships/image" Target="../media/image7.png"/><Relationship Id="rId4" Type="http://schemas.openxmlformats.org/officeDocument/2006/relationships/image" Target="../media/image3.jpe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77821" y="233934"/>
            <a:ext cx="8045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7030A0"/>
                </a:solidFill>
                <a:latin typeface="Chalk Dash" panose="03000600000000000000" pitchFamily="66" charset="0"/>
              </a:rPr>
              <a:t>Work of others and </a:t>
            </a:r>
            <a:r>
              <a:rPr lang="en-GB" sz="1200" dirty="0" smtClean="0">
                <a:solidFill>
                  <a:schemeClr val="accent4"/>
                </a:solidFill>
                <a:latin typeface="Chalk Dash" panose="03000600000000000000" pitchFamily="66" charset="0"/>
              </a:rPr>
              <a:t>Customer Research</a:t>
            </a:r>
            <a:endParaRPr lang="en-GB" sz="1200" dirty="0">
              <a:solidFill>
                <a:schemeClr val="accent4"/>
              </a:solidFill>
              <a:latin typeface="Chalk Dash" panose="030006000000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436600"/>
              </p:ext>
            </p:extLst>
          </p:nvPr>
        </p:nvGraphicFramePr>
        <p:xfrm>
          <a:off x="176784" y="840232"/>
          <a:ext cx="6132576" cy="4499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9992">
                  <a:extLst>
                    <a:ext uri="{9D8B030D-6E8A-4147-A177-3AD203B41FA5}">
                      <a16:colId xmlns:a16="http://schemas.microsoft.com/office/drawing/2014/main" val="413063094"/>
                    </a:ext>
                  </a:extLst>
                </a:gridCol>
                <a:gridCol w="1459992">
                  <a:extLst>
                    <a:ext uri="{9D8B030D-6E8A-4147-A177-3AD203B41FA5}">
                      <a16:colId xmlns:a16="http://schemas.microsoft.com/office/drawing/2014/main" val="133229424"/>
                    </a:ext>
                  </a:extLst>
                </a:gridCol>
                <a:gridCol w="1054608">
                  <a:extLst>
                    <a:ext uri="{9D8B030D-6E8A-4147-A177-3AD203B41FA5}">
                      <a16:colId xmlns:a16="http://schemas.microsoft.com/office/drawing/2014/main" val="690248881"/>
                    </a:ext>
                  </a:extLst>
                </a:gridCol>
                <a:gridCol w="2157984">
                  <a:extLst>
                    <a:ext uri="{9D8B030D-6E8A-4147-A177-3AD203B41FA5}">
                      <a16:colId xmlns:a16="http://schemas.microsoft.com/office/drawing/2014/main" val="1868871303"/>
                    </a:ext>
                  </a:extLst>
                </a:gridCol>
              </a:tblGrid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Image/ Example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Designer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 Movement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96526"/>
                  </a:ext>
                </a:extLst>
              </a:tr>
              <a:tr h="113487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William Morris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Arts and Crafts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British designer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 1880s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Simple natural crafts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Useful and beautiful products (wallpapers, cushions, </a:t>
                      </a:r>
                      <a:r>
                        <a:rPr lang="en-GB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129160"/>
                  </a:ext>
                </a:extLst>
              </a:tr>
              <a:tr h="1232196"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Charles Rennie Mackintosh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Art Nouveau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Scottish designer in 1860s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1920s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Known for light and shadow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Created stained glass and furniture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Inspired by nature and geometric lines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496096"/>
                  </a:ext>
                </a:extLst>
              </a:tr>
              <a:tr h="1353312"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Ettore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Stottas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Memphis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Italian designer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 the 1950s/60s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Enjoyed making everyday objects wacky and bold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Used lots of bold colours and black lines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8621545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88" y="1416718"/>
            <a:ext cx="1209416" cy="9661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32" y="2527495"/>
            <a:ext cx="1338778" cy="14044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92" y="4019511"/>
            <a:ext cx="1179036" cy="1280812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226833"/>
              </p:ext>
            </p:extLst>
          </p:nvPr>
        </p:nvGraphicFramePr>
        <p:xfrm>
          <a:off x="158496" y="5423620"/>
          <a:ext cx="6146770" cy="3994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7288">
                  <a:extLst>
                    <a:ext uri="{9D8B030D-6E8A-4147-A177-3AD203B41FA5}">
                      <a16:colId xmlns:a16="http://schemas.microsoft.com/office/drawing/2014/main" val="413063094"/>
                    </a:ext>
                  </a:extLst>
                </a:gridCol>
                <a:gridCol w="1198850">
                  <a:extLst>
                    <a:ext uri="{9D8B030D-6E8A-4147-A177-3AD203B41FA5}">
                      <a16:colId xmlns:a16="http://schemas.microsoft.com/office/drawing/2014/main" val="133229424"/>
                    </a:ext>
                  </a:extLst>
                </a:gridCol>
                <a:gridCol w="3180632">
                  <a:extLst>
                    <a:ext uri="{9D8B030D-6E8A-4147-A177-3AD203B41FA5}">
                      <a16:colId xmlns:a16="http://schemas.microsoft.com/office/drawing/2014/main" val="1868871303"/>
                    </a:ext>
                  </a:extLst>
                </a:gridCol>
              </a:tblGrid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Image/ Example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Brand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96526"/>
                  </a:ext>
                </a:extLst>
              </a:tr>
              <a:tr h="113487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Alessi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Italian Design Company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Homeware and kitchen utensils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“Post-modern” style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Phillipe</a:t>
                      </a: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Starke is a major designer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129160"/>
                  </a:ext>
                </a:extLst>
              </a:tr>
              <a:tr h="1232196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Apple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USA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-based tech company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Famous for 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iconic designs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of iPod and iPhone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Steve Jobs and Johnathon </a:t>
                      </a:r>
                      <a:r>
                        <a:rPr lang="en-GB" sz="1200" b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Ive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are major designers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Known for innovative and modern design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496096"/>
                  </a:ext>
                </a:extLst>
              </a:tr>
              <a:tr h="1205992"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Dyson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British engineering company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Famous for vacuum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cleaners and innovative technology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James Dyson is a major designer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8621545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823" y="5713577"/>
            <a:ext cx="1353974" cy="135397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410" b="99566" l="10521" r="90456">
                        <a14:foregroundMark x1="34273" y1="72451" x2="34273" y2="72451"/>
                        <a14:foregroundMark x1="31562" y1="50542" x2="31562" y2="50542"/>
                        <a14:foregroundMark x1="33297" y1="34924" x2="33297" y2="34924"/>
                        <a14:foregroundMark x1="33297" y1="26790" x2="33297" y2="26790"/>
                        <a14:foregroundMark x1="34273" y1="15510" x2="34273" y2="15510"/>
                        <a14:foregroundMark x1="73210" y1="18221" x2="73210" y2="18221"/>
                        <a14:foregroundMark x1="69089" y1="5531" x2="69089" y2="5531"/>
                        <a14:foregroundMark x1="56725" y1="15835" x2="56725" y2="15835"/>
                        <a14:foregroundMark x1="81779" y1="16486" x2="81779" y2="16486"/>
                        <a14:foregroundMark x1="74620" y1="16703" x2="74620" y2="16703"/>
                        <a14:foregroundMark x1="67896" y1="16703" x2="67896" y2="16703"/>
                        <a14:foregroundMark x1="72451" y1="19848" x2="72451" y2="19848"/>
                        <a14:foregroundMark x1="74620" y1="14534" x2="74620" y2="14534"/>
                        <a14:foregroundMark x1="76030" y1="14100" x2="76030" y2="14100"/>
                        <a14:foregroundMark x1="75163" y1="10738" x2="75163" y2="10738"/>
                        <a14:foregroundMark x1="72017" y1="6182" x2="72017" y2="6182"/>
                        <a14:foregroundMark x1="64859" y1="5748" x2="64859" y2="5748"/>
                        <a14:foregroundMark x1="37744" y1="9544" x2="37744" y2="9544"/>
                        <a14:foregroundMark x1="33189" y1="8677" x2="33189" y2="8677"/>
                        <a14:foregroundMark x1="26030" y1="7592" x2="26790" y2="7592"/>
                        <a14:foregroundMark x1="33948" y1="47831" x2="33948" y2="47831"/>
                        <a14:foregroundMark x1="33514" y1="57918" x2="33514" y2="57918"/>
                        <a14:foregroundMark x1="32321" y1="67028" x2="32321" y2="67028"/>
                        <a14:foregroundMark x1="30803" y1="75380" x2="30803" y2="75380"/>
                        <a14:foregroundMark x1="32972" y1="85900" x2="32972" y2="85900"/>
                        <a14:foregroundMark x1="38720" y1="87310" x2="38720" y2="87310"/>
                        <a14:foregroundMark x1="41432" y1="87852" x2="41432" y2="87852"/>
                        <a14:foregroundMark x1="41323" y1="91323" x2="33189" y2="73644"/>
                        <a14:foregroundMark x1="33297" y1="96204" x2="21258" y2="92842"/>
                        <a14:foregroundMark x1="30369" y1="59544" x2="32104" y2="22668"/>
                        <a14:foregroundMark x1="36117" y1="39479" x2="35683" y2="10521"/>
                        <a14:foregroundMark x1="24620" y1="9544" x2="40456" y2="8134"/>
                        <a14:foregroundMark x1="29610" y1="4989" x2="31996" y2="22777"/>
                        <a14:foregroundMark x1="28742" y1="17679" x2="31779" y2="22017"/>
                        <a14:foregroundMark x1="36117" y1="46421" x2="44035" y2="90239"/>
                        <a14:foregroundMark x1="44469" y1="50434" x2="43492" y2="69631"/>
                        <a14:foregroundMark x1="24620" y1="55531" x2="23644" y2="76139"/>
                        <a14:foregroundMark x1="22668" y1="78742" x2="19631" y2="85358"/>
                        <a14:foregroundMark x1="43818" y1="72668" x2="48807" y2="85683"/>
                        <a14:foregroundMark x1="43492" y1="70390" x2="40456" y2="53145"/>
                        <a14:foregroundMark x1="25597" y1="59544" x2="26573" y2="51735"/>
                        <a14:foregroundMark x1="42408" y1="13666" x2="43601" y2="13666"/>
                        <a14:foregroundMark x1="33948" y1="26030" x2="35141" y2="368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278" r="48016"/>
          <a:stretch/>
        </p:blipFill>
        <p:spPr>
          <a:xfrm flipH="1">
            <a:off x="1268941" y="5905500"/>
            <a:ext cx="370605" cy="10096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830" b="89887" l="227" r="98073">
                        <a14:foregroundMark x1="7823" y1="28544" x2="58844" y2="32325"/>
                        <a14:foregroundMark x1="19728" y1="63894" x2="55215" y2="66446"/>
                        <a14:foregroundMark x1="41723" y1="32703" x2="43311" y2="63138"/>
                        <a14:foregroundMark x1="36168" y1="34877" x2="33333" y2="79206"/>
                        <a14:foregroundMark x1="11905" y1="32703" x2="12925" y2="69282"/>
                        <a14:foregroundMark x1="21882" y1="70416" x2="45011" y2="70227"/>
                        <a14:foregroundMark x1="35714" y1="26749" x2="44331" y2="279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83" y="6534150"/>
            <a:ext cx="1731029" cy="20764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1" t="18637" r="18359"/>
          <a:stretch/>
        </p:blipFill>
        <p:spPr>
          <a:xfrm>
            <a:off x="342900" y="8286750"/>
            <a:ext cx="1398951" cy="10668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267700" y="952500"/>
            <a:ext cx="240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</a:t>
            </a:r>
            <a:endParaRPr lang="en-GB" sz="1200" b="1" dirty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323850" y="495300"/>
            <a:ext cx="240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or Others</a:t>
            </a:r>
            <a:endParaRPr lang="en-GB" sz="12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81210" y="2358190"/>
            <a:ext cx="2796339" cy="103870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methods of research can be used to find information?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53500" y="158115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Case studies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0763250" y="3448050"/>
            <a:ext cx="163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Questionnaires and surveys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6896100" y="1752600"/>
            <a:ext cx="2095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Product Analysis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617208" y="3783350"/>
            <a:ext cx="2152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Materials testing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8724900" y="4064814"/>
            <a:ext cx="1866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Social media and email 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11182350" y="2019300"/>
            <a:ext cx="112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Interviews</a:t>
            </a:r>
            <a:endParaRPr lang="en-GB" sz="12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10801350" y="2343150"/>
            <a:ext cx="419100" cy="34290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9886950" y="1943100"/>
            <a:ext cx="114300" cy="43815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8" idx="1"/>
          </p:cNvCxnSpPr>
          <p:nvPr/>
        </p:nvCxnSpPr>
        <p:spPr>
          <a:xfrm flipH="1" flipV="1">
            <a:off x="8305800" y="2133604"/>
            <a:ext cx="184924" cy="3767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077200" y="3187627"/>
            <a:ext cx="261124" cy="530171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746080" y="3337896"/>
            <a:ext cx="102770" cy="510204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0591800" y="3200400"/>
            <a:ext cx="381000" cy="17145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72250" y="4646613"/>
            <a:ext cx="6000750" cy="156966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 can be divided into 2 categories; 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Research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econdary Research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is research you complete yourself. 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Secondary is research from resources others can gathered e.g. books, magazines and internet</a:t>
            </a:r>
          </a:p>
          <a:p>
            <a:pPr algn="ctr"/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research is generally more reliable as it is done by the person using it and can double-check the data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54526"/>
              </p:ext>
            </p:extLst>
          </p:nvPr>
        </p:nvGraphicFramePr>
        <p:xfrm>
          <a:off x="6553200" y="6376120"/>
          <a:ext cx="5924550" cy="2988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413063094"/>
                    </a:ext>
                  </a:extLst>
                </a:gridCol>
                <a:gridCol w="3981450">
                  <a:extLst>
                    <a:ext uri="{9D8B030D-6E8A-4147-A177-3AD203B41FA5}">
                      <a16:colId xmlns:a16="http://schemas.microsoft.com/office/drawing/2014/main" val="133229424"/>
                    </a:ext>
                  </a:extLst>
                </a:gridCol>
              </a:tblGrid>
              <a:tr h="30421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Another key piece of research, is </a:t>
                      </a:r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Anthropometrics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Ergonomics.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 helps develop the sizes of products, </a:t>
                      </a:r>
                      <a:r>
                        <a:rPr lang="en-GB" sz="1200" b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 make sure it fits the User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96526"/>
                  </a:ext>
                </a:extLst>
              </a:tr>
              <a:tr h="97718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Anthropometrics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study of measurements of the human body. </a:t>
                      </a:r>
                    </a:p>
                    <a:p>
                      <a:pPr algn="ctr"/>
                      <a:endParaRPr lang="en-GB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E.g. Knowing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 grip width of a palm, if designing a new travel coffee cup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129160"/>
                  </a:ext>
                </a:extLst>
              </a:tr>
              <a:tr h="8890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Ergonomics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application of anthropometrics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 ensure products are safe and comfortable to use. This can also include; size, material, appearance, brightness, sound and texture.</a:t>
                      </a:r>
                    </a:p>
                    <a:p>
                      <a:pPr algn="ctr"/>
                      <a:endParaRPr lang="en-GB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E.g. making sure the travel cup is the correct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size, and an insulating smooth material to make it comfortable to hold for long periods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496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90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EDF9812-E9A1-42F9-A348-DD1281061520}"/>
</file>

<file path=customXml/itemProps2.xml><?xml version="1.0" encoding="utf-8"?>
<ds:datastoreItem xmlns:ds="http://schemas.openxmlformats.org/officeDocument/2006/customXml" ds:itemID="{EA296386-91FE-47D2-BBC5-16D2AFEDD0CD}"/>
</file>

<file path=customXml/itemProps3.xml><?xml version="1.0" encoding="utf-8"?>
<ds:datastoreItem xmlns:ds="http://schemas.openxmlformats.org/officeDocument/2006/customXml" ds:itemID="{A3691996-0D6C-4829-BA73-049B6832B78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351</Words>
  <Application>Microsoft Office PowerPoint</Application>
  <PresentationFormat>A3 Paper (297x420 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6</cp:revision>
  <dcterms:created xsi:type="dcterms:W3CDTF">2019-06-27T10:18:04Z</dcterms:created>
  <dcterms:modified xsi:type="dcterms:W3CDTF">2019-06-27T13:11:05Z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