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8B308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79068-307E-DD74-5BE9-293C0F7C5DF9}" v="1096" dt="2024-01-11T09:41:00.135"/>
    <p1510:client id="{F7E98722-E4F6-FEB1-0C7E-1F0212AA6C12}" v="1035" dt="2024-01-10T15:57:27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9" d="100"/>
          <a:sy n="49" d="100"/>
        </p:scale>
        <p:origin x="3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78153" y="11140770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Tahoma"/>
                <a:ea typeface="Tahoma"/>
                <a:cs typeface="Tahoma"/>
              </a:rPr>
              <a:t>Step into a career in Information Technology (I.T.)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WJEC Information Technology (I.T.) L2 Learning Journey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2997731" y="159869"/>
            <a:ext cx="299433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Certificate 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Extended Diploma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I.T.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89F438-394C-4CB6-8449-080C9F7B670C}"/>
              </a:ext>
            </a:extLst>
          </p:cNvPr>
          <p:cNvCxnSpPr>
            <a:cxnSpLocks/>
          </p:cNvCxnSpPr>
          <p:nvPr/>
        </p:nvCxnSpPr>
        <p:spPr>
          <a:xfrm>
            <a:off x="7258411" y="15301818"/>
            <a:ext cx="0" cy="505423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105560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key make up of the WJEC Board course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1 exam on computer at the end of year 11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2 Coursework which will be issued in May and submitted in December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3E7FA4-08D0-4725-9B92-4C1D1370798B}"/>
              </a:ext>
            </a:extLst>
          </p:cNvPr>
          <p:cNvCxnSpPr>
            <a:cxnSpLocks/>
          </p:cNvCxnSpPr>
          <p:nvPr/>
        </p:nvCxnSpPr>
        <p:spPr>
          <a:xfrm>
            <a:off x="4821598" y="15470584"/>
            <a:ext cx="31" cy="3142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68B52D-A7C1-4F74-839A-6A96A70B61FA}"/>
              </a:ext>
            </a:extLst>
          </p:cNvPr>
          <p:cNvCxnSpPr>
            <a:cxnSpLocks/>
          </p:cNvCxnSpPr>
          <p:nvPr/>
        </p:nvCxnSpPr>
        <p:spPr>
          <a:xfrm flipV="1">
            <a:off x="5894641" y="15784836"/>
            <a:ext cx="0" cy="549113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48511" y="1170189"/>
            <a:ext cx="240901" cy="116161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-Sixth form /College / Apprenticeship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7114185" y="14296282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What do you already </a:t>
            </a:r>
            <a:r>
              <a:rPr lang="en-US" sz="800" b="1" dirty="0">
                <a:latin typeface="Tahoma"/>
                <a:ea typeface="Tahoma"/>
                <a:cs typeface="Tahoma"/>
              </a:rPr>
              <a:t>know</a:t>
            </a:r>
            <a:r>
              <a:rPr lang="en-US" sz="800" dirty="0">
                <a:latin typeface="Tahoma"/>
                <a:ea typeface="Tahoma"/>
                <a:cs typeface="Tahoma"/>
              </a:rPr>
              <a:t> that can help you in IT?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4855169" y="14296282"/>
            <a:ext cx="1132318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Introduce the three topics that will be covered from Sept-May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242054" y="16182404"/>
            <a:ext cx="1865352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functionality of hardware devices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D25FF2-6F33-440D-92CB-4C2FFAA2E9C4}"/>
              </a:ext>
            </a:extLst>
          </p:cNvPr>
          <p:cNvCxnSpPr>
            <a:cxnSpLocks/>
          </p:cNvCxnSpPr>
          <p:nvPr/>
        </p:nvCxnSpPr>
        <p:spPr>
          <a:xfrm flipV="1">
            <a:off x="7081261" y="15928077"/>
            <a:ext cx="0" cy="356430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91940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b="1" u="sng" dirty="0">
                <a:latin typeface="Tahoma"/>
                <a:ea typeface="Tahoma"/>
                <a:cs typeface="Tahoma"/>
              </a:rPr>
              <a:t>  </a:t>
            </a:r>
            <a:r>
              <a:rPr lang="en-US" sz="800" dirty="0">
                <a:latin typeface="Tahoma"/>
                <a:ea typeface="Tahoma"/>
                <a:cs typeface="Tahoma"/>
              </a:rPr>
              <a:t>WJEC Course and assessment requirements to achieve in this course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7ED147-5FFF-48A6-A60E-EBA9841BC4D2}"/>
              </a:ext>
            </a:extLst>
          </p:cNvPr>
          <p:cNvCxnSpPr>
            <a:cxnSpLocks/>
          </p:cNvCxnSpPr>
          <p:nvPr/>
        </p:nvCxnSpPr>
        <p:spPr>
          <a:xfrm flipV="1">
            <a:off x="3858850" y="15863161"/>
            <a:ext cx="867" cy="372764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166764" y="16107284"/>
            <a:ext cx="1418382" cy="105560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dirty="0">
                <a:latin typeface="Tahoma"/>
                <a:ea typeface="Tahoma"/>
                <a:cs typeface="Tahoma"/>
              </a:rPr>
              <a:t> how where to find the resources in case anyone is absent then they will be able to catch up on the knowledge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3087709" y="3947530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impact of modern technologies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5DA5E0-5F3F-4B10-976C-8EAA6C171E36}"/>
              </a:ext>
            </a:extLst>
          </p:cNvPr>
          <p:cNvCxnSpPr>
            <a:cxnSpLocks/>
          </p:cNvCxnSpPr>
          <p:nvPr/>
        </p:nvCxnSpPr>
        <p:spPr>
          <a:xfrm>
            <a:off x="2742468" y="8924576"/>
            <a:ext cx="8266" cy="31814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FA6F47B-4D7F-4F5E-B951-8F1439838C9F}"/>
              </a:ext>
            </a:extLst>
          </p:cNvPr>
          <p:cNvSpPr txBox="1"/>
          <p:nvPr/>
        </p:nvSpPr>
        <p:spPr>
          <a:xfrm>
            <a:off x="1928849" y="14946607"/>
            <a:ext cx="2216390" cy="374571"/>
          </a:xfrm>
          <a:prstGeom prst="wedgeRoundRectCallout">
            <a:avLst>
              <a:gd name="adj1" fmla="val 8585"/>
              <a:gd name="adj2" fmla="val 5149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1: How IT can be used to fulfil the needs of </a:t>
            </a:r>
            <a:r>
              <a:rPr lang="en-US" sz="800" dirty="0" err="1">
                <a:latin typeface="Tahoma"/>
                <a:ea typeface="Tahoma"/>
                <a:cs typeface="Tahoma"/>
              </a:rPr>
              <a:t>organisations</a:t>
            </a:r>
            <a:r>
              <a:rPr lang="en-US" sz="800" dirty="0">
                <a:latin typeface="Tahoma"/>
                <a:ea typeface="Tahoma"/>
                <a:cs typeface="Tahoma"/>
              </a:rPr>
              <a:t> and </a:t>
            </a:r>
            <a:r>
              <a:rPr lang="en-US" sz="800" dirty="0" err="1">
                <a:latin typeface="Tahoma"/>
                <a:ea typeface="Tahoma"/>
                <a:cs typeface="Tahoma"/>
              </a:rPr>
              <a:t>inidviduals</a:t>
            </a:r>
            <a:endParaRPr lang="en-US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4579B2E-5AE9-4417-814F-E3955753F749}"/>
              </a:ext>
            </a:extLst>
          </p:cNvPr>
          <p:cNvCxnSpPr>
            <a:cxnSpLocks/>
          </p:cNvCxnSpPr>
          <p:nvPr/>
        </p:nvCxnSpPr>
        <p:spPr>
          <a:xfrm flipH="1">
            <a:off x="3331698" y="15292153"/>
            <a:ext cx="14751" cy="568556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510778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latin typeface="Tahoma"/>
                <a:ea typeface="Tahoma"/>
                <a:cs typeface="Tahoma"/>
              </a:rPr>
              <a:t>Understand functionality of software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105560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Apply</a:t>
            </a:r>
            <a:r>
              <a:rPr lang="en-US" sz="800" dirty="0">
                <a:latin typeface="Tahoma"/>
                <a:ea typeface="Tahoma"/>
                <a:cs typeface="Tahoma"/>
              </a:rPr>
              <a:t> knowledge of hardware and software and create resources to help with memory recall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363754" y="12831843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 Services provided by IT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61033" y="867623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Risks to information held on computers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023910" y="4167132"/>
            <a:ext cx="2520703" cy="374571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technology is inclusive and accessible to all.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66202A-DD46-4EC1-8E9F-0D8D44FB72CB}"/>
              </a:ext>
            </a:extLst>
          </p:cNvPr>
          <p:cNvSpPr txBox="1"/>
          <p:nvPr/>
        </p:nvSpPr>
        <p:spPr>
          <a:xfrm>
            <a:off x="5899134" y="2062620"/>
            <a:ext cx="1749755" cy="374571"/>
          </a:xfrm>
          <a:prstGeom prst="wedgeRoundRectCallout">
            <a:avLst>
              <a:gd name="adj1" fmla="val 33032"/>
              <a:gd name="adj2" fmla="val 72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digital working practices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CFEBB83-3829-41E5-986B-677B478EB9CD}"/>
              </a:ext>
            </a:extLst>
          </p:cNvPr>
          <p:cNvSpPr txBox="1"/>
          <p:nvPr/>
        </p:nvSpPr>
        <p:spPr>
          <a:xfrm>
            <a:off x="4084381" y="2479786"/>
            <a:ext cx="15246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&amp; Revision Lunch time and After School</a:t>
            </a:r>
          </a:p>
          <a:p>
            <a:endParaRPr lang="en-GB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4482058" y="12727530"/>
            <a:ext cx="1161975" cy="374571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 – Unit 1 Assessment</a:t>
            </a:r>
            <a:endParaRPr lang="en-US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7846787" y="1431571"/>
            <a:ext cx="876038" cy="510778"/>
          </a:xfrm>
          <a:prstGeom prst="wedgeRoundRectCallout">
            <a:avLst>
              <a:gd name="adj1" fmla="val -17647"/>
              <a:gd name="adj2" fmla="val 12416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769" y="11467412"/>
            <a:ext cx="1084823" cy="1055608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Legal, moral, ethical, cultural and environmental impacts of IT and the need for cybersecurity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1304067" y="3932007"/>
            <a:ext cx="1480154" cy="646986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GB" sz="800" dirty="0">
                <a:latin typeface="Tahoma"/>
                <a:ea typeface="Tahoma"/>
                <a:cs typeface="Tahoma"/>
              </a:rPr>
              <a:t>Effective </a:t>
            </a:r>
            <a:r>
              <a:rPr lang="en-GB" sz="800" dirty="0" err="1">
                <a:latin typeface="Tahoma"/>
                <a:ea typeface="Tahoma"/>
                <a:cs typeface="Tahoma"/>
              </a:rPr>
              <a:t>Diatabase</a:t>
            </a:r>
            <a:r>
              <a:rPr lang="en-GB" sz="800" dirty="0">
                <a:latin typeface="Tahoma"/>
                <a:ea typeface="Tahoma"/>
                <a:cs typeface="Tahoma"/>
              </a:rPr>
              <a:t> management with: reports, tables, queries and forms 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7944506" y="7319630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5827870" y="8299208"/>
            <a:ext cx="1147438" cy="238363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Assessment.</a:t>
            </a:r>
            <a:endParaRPr lang="en-GB" sz="800" dirty="0">
              <a:latin typeface="Tahoma"/>
              <a:ea typeface="Tahoma"/>
              <a:cs typeface="Tahoma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6509500" y="6116806"/>
            <a:ext cx="1649708" cy="510778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letter – mail merging the spreadsheet of data with a letter preferred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4249505" y="6257500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large piece of data through using a range of formulas and functions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3370471" y="5782953"/>
            <a:ext cx="1919560" cy="374571"/>
          </a:xfrm>
          <a:prstGeom prst="wedgeRoundRectCallout">
            <a:avLst>
              <a:gd name="adj1" fmla="val -20592"/>
              <a:gd name="adj2" fmla="val 6853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final Dashboard showing a wide range of data manipulation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1988845" y="5387662"/>
            <a:ext cx="1291382" cy="1316415"/>
          </a:xfrm>
          <a:prstGeom prst="wedgeRoundRectCallout">
            <a:avLst>
              <a:gd name="adj1" fmla="val 553"/>
              <a:gd name="adj2" fmla="val 655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based on your findings, where their any anomalies to be found? Any patterns or trends and make recommendations for the company to move forward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2966787" y="2064617"/>
            <a:ext cx="2498195" cy="238363"/>
          </a:xfrm>
          <a:prstGeom prst="wedgeRoundRectCallout">
            <a:avLst>
              <a:gd name="adj1" fmla="val -23436"/>
              <a:gd name="adj2" fmla="val 669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Revise, the wider implications of digital systems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026DB25-DE26-4F4B-9E3C-A04EE1FC4ED3}"/>
              </a:ext>
            </a:extLst>
          </p:cNvPr>
          <p:cNvSpPr txBox="1"/>
          <p:nvPr/>
        </p:nvSpPr>
        <p:spPr>
          <a:xfrm>
            <a:off x="4102784" y="9840506"/>
            <a:ext cx="1399547" cy="238363"/>
          </a:xfrm>
          <a:prstGeom prst="wedgeRoundRectCallout">
            <a:avLst>
              <a:gd name="adj1" fmla="val 68247"/>
              <a:gd name="adj2" fmla="val -127425"/>
              <a:gd name="adj3" fmla="val 16667"/>
            </a:avLst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 Work Experience 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applications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14538" y="2824346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Interviews 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943977" y="1574012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Skills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754652" y="15578799"/>
            <a:ext cx="1335625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20061" y="9201915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150937" y="74899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1882862" y="1581169"/>
            <a:ext cx="876038" cy="510778"/>
          </a:xfrm>
          <a:prstGeom prst="wedgeRoundRectCallout">
            <a:avLst>
              <a:gd name="adj1" fmla="val -69474"/>
              <a:gd name="adj2" fmla="val -996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130579" y="105603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Assessment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7624359" y="9714861"/>
            <a:ext cx="1182909" cy="374571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Logo – Task 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6688539" y="5500104"/>
            <a:ext cx="2520703" cy="510778"/>
          </a:xfrm>
          <a:prstGeom prst="wedgeRoundRectCallout">
            <a:avLst>
              <a:gd name="adj1" fmla="val 33119"/>
              <a:gd name="adj2" fmla="val -18728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 security, the different threats and the different preventable methods that can be done.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18115" y="3603648"/>
            <a:ext cx="876038" cy="510778"/>
          </a:xfrm>
          <a:prstGeom prst="wedgeRoundRectCallout">
            <a:avLst>
              <a:gd name="adj1" fmla="val -44466"/>
              <a:gd name="adj2" fmla="val 799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security parameters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586186" y="3255283"/>
            <a:ext cx="2498195" cy="238363"/>
          </a:xfrm>
          <a:prstGeom prst="wedgeRoundRectCallout">
            <a:avLst>
              <a:gd name="adj1" fmla="val -21148"/>
              <a:gd name="adj2" fmla="val -771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security measures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226830" y="3367297"/>
            <a:ext cx="2520703" cy="374571"/>
          </a:xfrm>
          <a:prstGeom prst="wedgeRoundRectCallout">
            <a:avLst>
              <a:gd name="adj1" fmla="val 62341"/>
              <a:gd name="adj2" fmla="val -17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wider implications of digital systems (legal and ethical)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27609" y="2083885"/>
            <a:ext cx="876038" cy="1281589"/>
          </a:xfrm>
          <a:prstGeom prst="wedgeRoundRectCallout">
            <a:avLst>
              <a:gd name="adj1" fmla="val -74185"/>
              <a:gd name="adj2" fmla="val 3386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what notations are, the benefits and be able to produce a range of notations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543100" y="4997279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  <a:endParaRPr lang="en-US" sz="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AFD15-2513-9998-5C88-3B7D14F268FB}"/>
              </a:ext>
            </a:extLst>
          </p:cNvPr>
          <p:cNvSpPr txBox="1"/>
          <p:nvPr/>
        </p:nvSpPr>
        <p:spPr>
          <a:xfrm>
            <a:off x="3532699" y="1366490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4EDE0-A01E-5761-D7AF-9E30D6B12613}"/>
              </a:ext>
            </a:extLst>
          </p:cNvPr>
          <p:cNvSpPr txBox="1"/>
          <p:nvPr/>
        </p:nvSpPr>
        <p:spPr>
          <a:xfrm>
            <a:off x="3171099" y="11352840"/>
            <a:ext cx="2052426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78834-53F1-423F-8B42-7A45A1D30B8C}"/>
              </a:ext>
            </a:extLst>
          </p:cNvPr>
          <p:cNvSpPr txBox="1"/>
          <p:nvPr/>
        </p:nvSpPr>
        <p:spPr>
          <a:xfrm>
            <a:off x="4417037" y="696914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1FB5B-AF1C-C506-F539-A4015A15674E}"/>
              </a:ext>
            </a:extLst>
          </p:cNvPr>
          <p:cNvSpPr txBox="1"/>
          <p:nvPr/>
        </p:nvSpPr>
        <p:spPr>
          <a:xfrm>
            <a:off x="6982516" y="4824080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21AD5-03FB-EAD2-68F0-81C18D265068}"/>
              </a:ext>
            </a:extLst>
          </p:cNvPr>
          <p:cNvSpPr txBox="1"/>
          <p:nvPr/>
        </p:nvSpPr>
        <p:spPr>
          <a:xfrm>
            <a:off x="2071818" y="2686727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530B7-1417-FAF3-60F6-907297D8A4BF}"/>
              </a:ext>
            </a:extLst>
          </p:cNvPr>
          <p:cNvSpPr txBox="1"/>
          <p:nvPr/>
        </p:nvSpPr>
        <p:spPr>
          <a:xfrm>
            <a:off x="8911336" y="11029789"/>
            <a:ext cx="624461" cy="887254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Why data must be fit for purpose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F031B-CF23-EA65-A5E6-B188AA643DBC}"/>
              </a:ext>
            </a:extLst>
          </p:cNvPr>
          <p:cNvSpPr txBox="1"/>
          <p:nvPr/>
        </p:nvSpPr>
        <p:spPr>
          <a:xfrm>
            <a:off x="6073264" y="12582019"/>
            <a:ext cx="1515032" cy="510778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data and information is used and transferred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A35A5-D36E-D212-76E9-C60DE947B714}"/>
              </a:ext>
            </a:extLst>
          </p:cNvPr>
          <p:cNvSpPr txBox="1"/>
          <p:nvPr/>
        </p:nvSpPr>
        <p:spPr>
          <a:xfrm>
            <a:off x="7463253" y="10519444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input data is checked for errors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89A3C-342B-CC49-C566-F78180D3E686}"/>
              </a:ext>
            </a:extLst>
          </p:cNvPr>
          <p:cNvSpPr txBox="1"/>
          <p:nvPr/>
        </p:nvSpPr>
        <p:spPr>
          <a:xfrm>
            <a:off x="5711119" y="10454239"/>
            <a:ext cx="1493311" cy="510778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data transfers over different types of network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954A7-0DB6-3313-0DD9-D6F79CB88FED}"/>
              </a:ext>
            </a:extLst>
          </p:cNvPr>
          <p:cNvSpPr txBox="1"/>
          <p:nvPr/>
        </p:nvSpPr>
        <p:spPr>
          <a:xfrm>
            <a:off x="4103645" y="10584430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Different types of connectivity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4DED5-156A-4A85-3E9D-D956381AAEC6}"/>
              </a:ext>
            </a:extLst>
          </p:cNvPr>
          <p:cNvSpPr txBox="1"/>
          <p:nvPr/>
        </p:nvSpPr>
        <p:spPr>
          <a:xfrm>
            <a:off x="766789" y="8013991"/>
            <a:ext cx="1735132" cy="510778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The impact of data loss, theft or manipulation on individuals and businesses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86DFD-76D4-6932-3E3A-E208294A2539}"/>
              </a:ext>
            </a:extLst>
          </p:cNvPr>
          <p:cNvSpPr txBox="1"/>
          <p:nvPr/>
        </p:nvSpPr>
        <p:spPr>
          <a:xfrm>
            <a:off x="2591193" y="7720825"/>
            <a:ext cx="768537" cy="903327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Methods used to protect information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184BB-5429-009D-98B2-E70C36D447E5}"/>
              </a:ext>
            </a:extLst>
          </p:cNvPr>
          <p:cNvSpPr txBox="1"/>
          <p:nvPr/>
        </p:nvSpPr>
        <p:spPr>
          <a:xfrm>
            <a:off x="3405582" y="7720752"/>
            <a:ext cx="855422" cy="911364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moral and </a:t>
            </a:r>
            <a:r>
              <a:rPr lang="en-US" sz="800">
                <a:latin typeface="Tahoma"/>
                <a:ea typeface="Tahoma"/>
                <a:cs typeface="Tahoma"/>
              </a:rPr>
              <a:t>ethical issues affect computer uses</a:t>
            </a:r>
            <a:endParaRPr 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2BF78-0D58-DC84-CB18-EA292D446A0E}"/>
              </a:ext>
            </a:extLst>
          </p:cNvPr>
          <p:cNvSpPr txBox="1"/>
          <p:nvPr/>
        </p:nvSpPr>
        <p:spPr>
          <a:xfrm>
            <a:off x="4261825" y="7764100"/>
            <a:ext cx="855422" cy="783193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legal issues protect computer users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541B7-A959-52B1-E72F-F48B6C689470}"/>
              </a:ext>
            </a:extLst>
          </p:cNvPr>
          <p:cNvSpPr txBox="1"/>
          <p:nvPr/>
        </p:nvSpPr>
        <p:spPr>
          <a:xfrm>
            <a:off x="5119656" y="7764027"/>
            <a:ext cx="855422" cy="911364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a digital footprint can impact computer users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645B2-6ED9-4FD8-A3EA-32AF71DB5DF1}">
  <ds:schemaRefs>
    <ds:schemaRef ds:uri="http://schemas.microsoft.com/office/2006/metadata/properties"/>
    <ds:schemaRef ds:uri="http://schemas.microsoft.com/office/infopath/2007/PartnerControls"/>
    <ds:schemaRef ds:uri="4276e521-d8f5-44a8-8722-75164a36e364"/>
    <ds:schemaRef ds:uri="b6daa2f3-06b5-47f8-a85d-067055f32ca7"/>
  </ds:schemaRefs>
</ds:datastoreItem>
</file>

<file path=customXml/itemProps2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19BC9-2484-487B-A101-7EC61EDB0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16263</TotalTime>
  <Words>562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600</cp:revision>
  <cp:lastPrinted>2018-09-02T17:44:52Z</cp:lastPrinted>
  <dcterms:created xsi:type="dcterms:W3CDTF">2018-02-08T08:28:53Z</dcterms:created>
  <dcterms:modified xsi:type="dcterms:W3CDTF">2025-03-28T12:50:23Z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