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8" r:id="rId5"/>
  </p:sldIdLst>
  <p:sldSz cx="15113000" cy="1069975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16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8011" cy="356178"/>
          </a:xfrm>
          <a:prstGeom prst="rect">
            <a:avLst/>
          </a:prstGeom>
        </p:spPr>
        <p:txBody>
          <a:bodyPr vert="horz" lIns="58412" tIns="29206" rIns="58412" bIns="29206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506" y="0"/>
            <a:ext cx="4068997" cy="356178"/>
          </a:xfrm>
          <a:prstGeom prst="rect">
            <a:avLst/>
          </a:prstGeom>
        </p:spPr>
        <p:txBody>
          <a:bodyPr vert="horz" lIns="58412" tIns="29206" rIns="58412" bIns="29206" rtlCol="0"/>
          <a:lstStyle>
            <a:lvl1pPr algn="r">
              <a:defRPr sz="800"/>
            </a:lvl1pPr>
          </a:lstStyle>
          <a:p>
            <a:fld id="{D22DDDC6-1F08-49D0-8B2A-9E1D3DFEECC9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03550" y="889000"/>
            <a:ext cx="3381375" cy="239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58412" tIns="29206" rIns="58412" bIns="2920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462"/>
            <a:ext cx="7510780" cy="2796731"/>
          </a:xfrm>
          <a:prstGeom prst="rect">
            <a:avLst/>
          </a:prstGeom>
        </p:spPr>
        <p:txBody>
          <a:bodyPr vert="horz" lIns="58412" tIns="29206" rIns="58412" bIns="292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298"/>
            <a:ext cx="4068011" cy="356178"/>
          </a:xfrm>
          <a:prstGeom prst="rect">
            <a:avLst/>
          </a:prstGeom>
        </p:spPr>
        <p:txBody>
          <a:bodyPr vert="horz" lIns="58412" tIns="29206" rIns="58412" bIns="29206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506" y="6746298"/>
            <a:ext cx="4068997" cy="356178"/>
          </a:xfrm>
          <a:prstGeom prst="rect">
            <a:avLst/>
          </a:prstGeom>
        </p:spPr>
        <p:txBody>
          <a:bodyPr vert="horz" lIns="58412" tIns="29206" rIns="58412" bIns="29206" rtlCol="0" anchor="b"/>
          <a:lstStyle>
            <a:lvl1pPr algn="r">
              <a:defRPr sz="800"/>
            </a:lvl1pPr>
          </a:lstStyle>
          <a:p>
            <a:fld id="{26DB91CF-CCD9-4A65-8745-A20E85BE7A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284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DB91CF-CCD9-4A65-8745-A20E85BE7A5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35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3951" y="3316922"/>
            <a:ext cx="12851448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7902" y="5991860"/>
            <a:ext cx="1058354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5967" y="2460942"/>
            <a:ext cx="657691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6465" y="2460942"/>
            <a:ext cx="657691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56436" y="1278378"/>
            <a:ext cx="4557395" cy="5080"/>
          </a:xfrm>
          <a:custGeom>
            <a:avLst/>
            <a:gdLst/>
            <a:ahLst/>
            <a:cxnLst/>
            <a:rect l="l" t="t" r="r" b="b"/>
            <a:pathLst>
              <a:path w="4557395" h="5080">
                <a:moveTo>
                  <a:pt x="0" y="4698"/>
                </a:moveTo>
                <a:lnTo>
                  <a:pt x="4557002" y="4698"/>
                </a:lnTo>
                <a:lnTo>
                  <a:pt x="4557002" y="0"/>
                </a:lnTo>
                <a:lnTo>
                  <a:pt x="0" y="0"/>
                </a:lnTo>
                <a:lnTo>
                  <a:pt x="0" y="4698"/>
                </a:lnTo>
                <a:close/>
              </a:path>
            </a:pathLst>
          </a:custGeom>
          <a:solidFill>
            <a:srgbClr val="CA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6436" y="1647313"/>
            <a:ext cx="4557395" cy="3658870"/>
          </a:xfrm>
          <a:custGeom>
            <a:avLst/>
            <a:gdLst/>
            <a:ahLst/>
            <a:cxnLst/>
            <a:rect l="l" t="t" r="r" b="b"/>
            <a:pathLst>
              <a:path w="4557395" h="3658870">
                <a:moveTo>
                  <a:pt x="0" y="3658479"/>
                </a:moveTo>
                <a:lnTo>
                  <a:pt x="4557002" y="3658479"/>
                </a:lnTo>
                <a:lnTo>
                  <a:pt x="4557002" y="0"/>
                </a:lnTo>
                <a:lnTo>
                  <a:pt x="0" y="0"/>
                </a:lnTo>
                <a:lnTo>
                  <a:pt x="0" y="3658479"/>
                </a:lnTo>
                <a:close/>
              </a:path>
            </a:pathLst>
          </a:custGeom>
          <a:solidFill>
            <a:srgbClr val="CAC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85761" y="1676776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682750" y="1807713"/>
            <a:ext cx="932685" cy="1691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822953" y="1707129"/>
            <a:ext cx="3183882" cy="16916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822953" y="1906773"/>
            <a:ext cx="1127172" cy="16916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85761" y="2106797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682750" y="2235956"/>
            <a:ext cx="932685" cy="1691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822953" y="2235956"/>
            <a:ext cx="2691504" cy="16916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85761" y="2536818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30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708658" y="2566663"/>
            <a:ext cx="914486" cy="16916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75357" y="2764782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1822953" y="2566663"/>
            <a:ext cx="3193534" cy="16916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1822953" y="2764782"/>
            <a:ext cx="387704" cy="16916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485761" y="2966839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708658" y="2996430"/>
            <a:ext cx="914486" cy="16916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975357" y="3194931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822953" y="3095236"/>
            <a:ext cx="2343144" cy="16941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485761" y="3396860"/>
            <a:ext cx="1265555" cy="619125"/>
          </a:xfrm>
          <a:custGeom>
            <a:avLst/>
            <a:gdLst/>
            <a:ahLst/>
            <a:cxnLst/>
            <a:rect l="l" t="t" r="r" b="b"/>
            <a:pathLst>
              <a:path w="1265555" h="619125">
                <a:moveTo>
                  <a:pt x="0" y="0"/>
                </a:moveTo>
                <a:lnTo>
                  <a:pt x="1265437" y="0"/>
                </a:lnTo>
                <a:lnTo>
                  <a:pt x="1265437" y="618869"/>
                </a:lnTo>
                <a:lnTo>
                  <a:pt x="0" y="618869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08658" y="3522590"/>
            <a:ext cx="914486" cy="16916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975357" y="3720709"/>
            <a:ext cx="358139" cy="16916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822953" y="3422006"/>
            <a:ext cx="3188834" cy="16916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822953" y="3621650"/>
            <a:ext cx="2773927" cy="16916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822953" y="3821293"/>
            <a:ext cx="501229" cy="169163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85761" y="4015730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635506" y="4145904"/>
            <a:ext cx="1030958" cy="169163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1822953" y="4145904"/>
            <a:ext cx="1921759" cy="169163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85761" y="4445750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1"/>
                </a:lnTo>
                <a:lnTo>
                  <a:pt x="0" y="430021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975357" y="4575671"/>
            <a:ext cx="358139" cy="169163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822953" y="4476611"/>
            <a:ext cx="3069582" cy="169163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1822953" y="4674731"/>
            <a:ext cx="1363849" cy="169163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485761" y="4875771"/>
            <a:ext cx="1265555" cy="430530"/>
          </a:xfrm>
          <a:custGeom>
            <a:avLst/>
            <a:gdLst/>
            <a:ahLst/>
            <a:cxnLst/>
            <a:rect l="l" t="t" r="r" b="b"/>
            <a:pathLst>
              <a:path w="1265555" h="430529">
                <a:moveTo>
                  <a:pt x="0" y="0"/>
                </a:moveTo>
                <a:lnTo>
                  <a:pt x="1265437" y="0"/>
                </a:lnTo>
                <a:lnTo>
                  <a:pt x="1265437" y="430020"/>
                </a:lnTo>
                <a:lnTo>
                  <a:pt x="0" y="430020"/>
                </a:lnTo>
                <a:lnTo>
                  <a:pt x="0" y="0"/>
                </a:lnTo>
                <a:close/>
              </a:path>
            </a:pathLst>
          </a:custGeom>
          <a:solidFill>
            <a:srgbClr val="7979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975357" y="5003914"/>
            <a:ext cx="358139" cy="169163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822953" y="5003914"/>
            <a:ext cx="2071872" cy="16916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489558" y="1676903"/>
            <a:ext cx="0" cy="3622675"/>
          </a:xfrm>
          <a:custGeom>
            <a:avLst/>
            <a:gdLst/>
            <a:ahLst/>
            <a:cxnLst/>
            <a:rect l="l" t="t" r="r" b="b"/>
            <a:pathLst>
              <a:path h="3622675">
                <a:moveTo>
                  <a:pt x="0" y="0"/>
                </a:moveTo>
                <a:lnTo>
                  <a:pt x="0" y="3622539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1751833" y="1683253"/>
            <a:ext cx="0" cy="3616325"/>
          </a:xfrm>
          <a:custGeom>
            <a:avLst/>
            <a:gdLst/>
            <a:ahLst/>
            <a:cxnLst/>
            <a:rect l="l" t="t" r="r" b="b"/>
            <a:pathLst>
              <a:path h="3616325">
                <a:moveTo>
                  <a:pt x="0" y="0"/>
                </a:moveTo>
                <a:lnTo>
                  <a:pt x="0" y="3616189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5009756" y="1676903"/>
            <a:ext cx="0" cy="3622675"/>
          </a:xfrm>
          <a:custGeom>
            <a:avLst/>
            <a:gdLst/>
            <a:ahLst/>
            <a:cxnLst/>
            <a:rect l="l" t="t" r="r" b="b"/>
            <a:pathLst>
              <a:path h="3622675">
                <a:moveTo>
                  <a:pt x="0" y="0"/>
                </a:moveTo>
                <a:lnTo>
                  <a:pt x="0" y="3622539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485761" y="1680586"/>
            <a:ext cx="4528185" cy="0"/>
          </a:xfrm>
          <a:custGeom>
            <a:avLst/>
            <a:gdLst/>
            <a:ahLst/>
            <a:cxnLst/>
            <a:rect l="l" t="t" r="r" b="b"/>
            <a:pathLst>
              <a:path w="4528185">
                <a:moveTo>
                  <a:pt x="0" y="0"/>
                </a:moveTo>
                <a:lnTo>
                  <a:pt x="45278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492111" y="2107432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492111" y="2537453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492111" y="2967474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492111" y="3397495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492111" y="4016364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492111" y="4446385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492111" y="4876406"/>
            <a:ext cx="4515485" cy="0"/>
          </a:xfrm>
          <a:custGeom>
            <a:avLst/>
            <a:gdLst/>
            <a:ahLst/>
            <a:cxnLst/>
            <a:rect l="l" t="t" r="r" b="b"/>
            <a:pathLst>
              <a:path w="4515485">
                <a:moveTo>
                  <a:pt x="0" y="0"/>
                </a:moveTo>
                <a:lnTo>
                  <a:pt x="4515105" y="0"/>
                </a:lnTo>
              </a:path>
            </a:pathLst>
          </a:custGeom>
          <a:ln w="7619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485761" y="5301982"/>
            <a:ext cx="4528185" cy="0"/>
          </a:xfrm>
          <a:custGeom>
            <a:avLst/>
            <a:gdLst/>
            <a:ahLst/>
            <a:cxnLst/>
            <a:rect l="l" t="t" r="r" b="b"/>
            <a:pathLst>
              <a:path w="4528185">
                <a:moveTo>
                  <a:pt x="0" y="0"/>
                </a:moveTo>
                <a:lnTo>
                  <a:pt x="4527805" y="0"/>
                </a:lnTo>
              </a:path>
            </a:pathLst>
          </a:custGeom>
          <a:ln w="7620">
            <a:solidFill>
              <a:srgbClr val="5757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5088242" y="1278378"/>
            <a:ext cx="4810760" cy="5715"/>
          </a:xfrm>
          <a:custGeom>
            <a:avLst/>
            <a:gdLst/>
            <a:ahLst/>
            <a:cxnLst/>
            <a:rect l="l" t="t" r="r" b="b"/>
            <a:pathLst>
              <a:path w="4810759" h="5715">
                <a:moveTo>
                  <a:pt x="0" y="5206"/>
                </a:moveTo>
                <a:lnTo>
                  <a:pt x="4810366" y="5206"/>
                </a:lnTo>
                <a:lnTo>
                  <a:pt x="4810366" y="0"/>
                </a:lnTo>
                <a:lnTo>
                  <a:pt x="0" y="0"/>
                </a:lnTo>
                <a:lnTo>
                  <a:pt x="0" y="5206"/>
                </a:lnTo>
                <a:close/>
              </a:path>
            </a:pathLst>
          </a:custGeom>
          <a:solidFill>
            <a:srgbClr val="D6E9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5088242" y="1667251"/>
            <a:ext cx="4810760" cy="6333490"/>
          </a:xfrm>
          <a:custGeom>
            <a:avLst/>
            <a:gdLst/>
            <a:ahLst/>
            <a:cxnLst/>
            <a:rect l="l" t="t" r="r" b="b"/>
            <a:pathLst>
              <a:path w="4810759" h="6333490">
                <a:moveTo>
                  <a:pt x="0" y="6333346"/>
                </a:moveTo>
                <a:lnTo>
                  <a:pt x="4810366" y="6333346"/>
                </a:lnTo>
                <a:lnTo>
                  <a:pt x="4810366" y="0"/>
                </a:lnTo>
                <a:lnTo>
                  <a:pt x="0" y="0"/>
                </a:lnTo>
                <a:lnTo>
                  <a:pt x="0" y="6333346"/>
                </a:lnTo>
                <a:close/>
              </a:path>
            </a:pathLst>
          </a:custGeom>
          <a:solidFill>
            <a:srgbClr val="D6E9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5154917" y="1713987"/>
            <a:ext cx="1428115" cy="614680"/>
          </a:xfrm>
          <a:custGeom>
            <a:avLst/>
            <a:gdLst/>
            <a:ahLst/>
            <a:cxnLst/>
            <a:rect l="l" t="t" r="r" b="b"/>
            <a:pathLst>
              <a:path w="1428115" h="614680">
                <a:moveTo>
                  <a:pt x="0" y="0"/>
                </a:moveTo>
                <a:lnTo>
                  <a:pt x="1427857" y="0"/>
                </a:lnTo>
                <a:lnTo>
                  <a:pt x="1427857" y="614678"/>
                </a:lnTo>
                <a:lnTo>
                  <a:pt x="0" y="614678"/>
                </a:lnTo>
                <a:lnTo>
                  <a:pt x="0" y="0"/>
                </a:lnTo>
                <a:close/>
              </a:path>
            </a:pathLst>
          </a:custGeom>
          <a:solidFill>
            <a:srgbClr val="8ECA5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5967" y="427990"/>
            <a:ext cx="1360741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5967" y="2460942"/>
            <a:ext cx="1360741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0579" y="9950768"/>
            <a:ext cx="483819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5967" y="9950768"/>
            <a:ext cx="347745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85932" y="9950768"/>
            <a:ext cx="347745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64">
            <a:extLst>
              <a:ext uri="{FF2B5EF4-FFF2-40B4-BE49-F238E27FC236}">
                <a16:creationId xmlns:a16="http://schemas.microsoft.com/office/drawing/2014/main" id="{3F50271A-8274-41D5-8DB7-DA80E3456313}"/>
              </a:ext>
            </a:extLst>
          </p:cNvPr>
          <p:cNvSpPr/>
          <p:nvPr/>
        </p:nvSpPr>
        <p:spPr>
          <a:xfrm>
            <a:off x="88900" y="113221"/>
            <a:ext cx="14935200" cy="77345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5" name="object 179">
            <a:extLst>
              <a:ext uri="{FF2B5EF4-FFF2-40B4-BE49-F238E27FC236}">
                <a16:creationId xmlns:a16="http://schemas.microsoft.com/office/drawing/2014/main" id="{D7DB705F-55F1-4B20-943C-EE84E6492A6F}"/>
              </a:ext>
            </a:extLst>
          </p:cNvPr>
          <p:cNvSpPr/>
          <p:nvPr/>
        </p:nvSpPr>
        <p:spPr>
          <a:xfrm>
            <a:off x="543138" y="1332222"/>
            <a:ext cx="920620" cy="2743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E22F20B-4225-4819-B59E-D863EA6387F2}"/>
              </a:ext>
            </a:extLst>
          </p:cNvPr>
          <p:cNvSpPr txBox="1"/>
          <p:nvPr/>
        </p:nvSpPr>
        <p:spPr>
          <a:xfrm>
            <a:off x="456436" y="240933"/>
            <a:ext cx="9389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Year 8 History: </a:t>
            </a:r>
            <a:r>
              <a:rPr lang="en-US" sz="2400" b="1" spc="-5" dirty="0">
                <a:solidFill>
                  <a:schemeClr val="bg1"/>
                </a:solidFill>
                <a:cs typeface="Arial"/>
              </a:rPr>
              <a:t>Enslaved People</a:t>
            </a:r>
            <a:endParaRPr lang="en-GB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61" name="Table 198">
            <a:extLst>
              <a:ext uri="{FF2B5EF4-FFF2-40B4-BE49-F238E27FC236}">
                <a16:creationId xmlns:a16="http://schemas.microsoft.com/office/drawing/2014/main" id="{8077BFA4-D4AF-4E10-8E24-965E32BBC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20095"/>
              </p:ext>
            </p:extLst>
          </p:nvPr>
        </p:nvGraphicFramePr>
        <p:xfrm>
          <a:off x="9320421" y="1293314"/>
          <a:ext cx="5017879" cy="882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3038741688"/>
                    </a:ext>
                  </a:extLst>
                </a:gridCol>
                <a:gridCol w="4027279">
                  <a:extLst>
                    <a:ext uri="{9D8B030D-6E8A-4147-A177-3AD203B41FA5}">
                      <a16:colId xmlns:a16="http://schemas.microsoft.com/office/drawing/2014/main" val="2887824292"/>
                    </a:ext>
                  </a:extLst>
                </a:gridCol>
              </a:tblGrid>
              <a:tr h="2911301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Who Benefitted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from Slavery?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Plantation Owners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- Plantation owners, owned large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pieces of land which farmed different crops. Plantation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owners grew ‘cash’ crops of sugar, tobacco, coffee,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spices and cotton for sale back in Europe which would be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worked on by the slaves. By the constant supply of ‘free’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 err="1">
                          <a:solidFill>
                            <a:schemeClr val="tx1"/>
                          </a:solidFill>
                        </a:rPr>
                        <a:t>labour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 and good trading links plantation owners lived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very lavish lifestyles, with very little upset to deal with.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African Tribal Leaders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- African Tribe Leaders captured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slaves through war between rival communities over land.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They would then trade their captures for weaponry and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gunpowder to increase their power in their native land.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They also expanded national trade to trading with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European countries to increase their wealth.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British Business Men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- The Slave Trade made areas such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as, Liverpool and Bristol extremely rich. Factory owners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and business men that were involved in the production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of weapons and gunpowder, benefitted massively from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the selling of goods to African Tribe Leaders.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6210839"/>
                  </a:ext>
                </a:extLst>
              </a:tr>
              <a:tr h="244035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Life for slaves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Domestic Vs Plantation-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Domestic slaves were butlers,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cooks and maids, who had to look after the plantation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owner, his family and his house. Plantation slaves were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those who worked 18 hour days on the plantations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growing cotton and tobacco. Domestic slaves were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usually treated better than plantation slaves, they were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given better food and were clothed.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Accommodation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– slaves lived in wooden shacks with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mud floors, with up to as many as 15 people sharing 1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room.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Family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– Slaves had no legal protection, therefore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marriages and families could be broken up lawfully by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their owners. Many used this as a threat to control slave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</a:rPr>
                        <a:t>behaviour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. 32% of slave marriages were dissolved by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masters selling slaves away from the family home.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1464839"/>
                  </a:ext>
                </a:extLst>
              </a:tr>
              <a:tr h="2911301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Politics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– Granville Sharp used the law courts to try and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give slaves their freedom. Slavery was becoming legally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unacceptable. Slaves in Britain went to court to get their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freedom. By the early 1800s most judges set these slaves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free.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Economics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– Sugar plantations were closing as cheap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sugar could be bought from Brazil, people argued that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slaves would work harder if they were freed and paid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•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 Religion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– Christian groups, such as the Quakers, thought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that slavery was a sin against God and religion. The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Society for the Abolition of the Slave Trade was set up in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1787. Anti-slavery petitions were signed in British towns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Media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– Thomas Clarkson collected evidence against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slavery, publishing posters, pamphlets and making public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speeches. A logo was created by Josiah Wedgewood.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• Key Individuals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- William Wilberforce campaigned against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the slave trade. The first time he introduced the idea he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lost the debate by 163 votes to 88 but he never gave up.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1235616"/>
                  </a:ext>
                </a:extLst>
              </a:tr>
            </a:tbl>
          </a:graphicData>
        </a:graphic>
      </p:graphicFrame>
      <p:graphicFrame>
        <p:nvGraphicFramePr>
          <p:cNvPr id="16" name="Table 7">
            <a:extLst>
              <a:ext uri="{FF2B5EF4-FFF2-40B4-BE49-F238E27FC236}">
                <a16:creationId xmlns:a16="http://schemas.microsoft.com/office/drawing/2014/main" id="{08FF9AFB-3FE4-4D9A-9CFA-13908437EF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635735"/>
              </p:ext>
            </p:extLst>
          </p:nvPr>
        </p:nvGraphicFramePr>
        <p:xfrm>
          <a:off x="52783" y="1480810"/>
          <a:ext cx="3477347" cy="723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751">
                  <a:extLst>
                    <a:ext uri="{9D8B030D-6E8A-4147-A177-3AD203B41FA5}">
                      <a16:colId xmlns:a16="http://schemas.microsoft.com/office/drawing/2014/main" val="3638484247"/>
                    </a:ext>
                  </a:extLst>
                </a:gridCol>
                <a:gridCol w="2326596">
                  <a:extLst>
                    <a:ext uri="{9D8B030D-6E8A-4147-A177-3AD203B41FA5}">
                      <a16:colId xmlns:a16="http://schemas.microsoft.com/office/drawing/2014/main" val="41047052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Mansa</a:t>
                      </a: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 Musa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err="1">
                          <a:solidFill>
                            <a:sysClr val="windowText" lastClr="000000"/>
                          </a:solidFill>
                        </a:rPr>
                        <a:t>Tousisant</a:t>
                      </a: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GB" sz="1200" b="0" dirty="0" err="1">
                          <a:solidFill>
                            <a:sysClr val="windowText" lastClr="000000"/>
                          </a:solidFill>
                        </a:rPr>
                        <a:t>L’ouveture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err="1">
                          <a:solidFill>
                            <a:sysClr val="windowText" lastClr="000000"/>
                          </a:solidFill>
                        </a:rPr>
                        <a:t>Olaudah</a:t>
                      </a: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 Equiano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William</a:t>
                      </a: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 Wilberforce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baseline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Granville Sharpe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ysClr val="windowText" lastClr="000000"/>
                          </a:solidFill>
                        </a:rPr>
                        <a:t>Harriet</a:t>
                      </a:r>
                      <a:r>
                        <a:rPr lang="en-GB" sz="1200" b="0" baseline="0" dirty="0">
                          <a:solidFill>
                            <a:sysClr val="windowText" lastClr="000000"/>
                          </a:solidFill>
                        </a:rPr>
                        <a:t> Tubman</a:t>
                      </a: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Emperor of the West African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Mali Empire</a:t>
                      </a: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Led a slave rebellion in 1791 against the</a:t>
                      </a: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French colonial forces. This resulted in independence for the island of Haiti, the first former slave colony to achieve independence.</a:t>
                      </a:r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A former slave who wrote about his experiences and travelled the country was a</a:t>
                      </a: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vital voice in the abolition movement. His speeches alerted people to the horrors of slavery.</a:t>
                      </a:r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English MP and leader of the abolition movement, he gave speeches and presented</a:t>
                      </a:r>
                    </a:p>
                    <a:p>
                      <a:r>
                        <a:rPr lang="en-US" sz="1200" b="1" baseline="0" dirty="0">
                          <a:solidFill>
                            <a:schemeClr val="tx1"/>
                          </a:solidFill>
                        </a:rPr>
                        <a:t>petitions to parliament every year between 1789-1807. He was vital to the abolition movement.</a:t>
                      </a:r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1200" b="1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An English Lawyer who argued for the abolition cause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A former slave who, over the course of 11 years, led over 70 slaves to freedom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235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i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5618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219829"/>
                  </a:ext>
                </a:extLst>
              </a:tr>
            </a:tbl>
          </a:graphicData>
        </a:graphic>
      </p:graphicFrame>
      <p:graphicFrame>
        <p:nvGraphicFramePr>
          <p:cNvPr id="21" name="Table 196">
            <a:extLst>
              <a:ext uri="{FF2B5EF4-FFF2-40B4-BE49-F238E27FC236}">
                <a16:creationId xmlns:a16="http://schemas.microsoft.com/office/drawing/2014/main" id="{21CF824F-305C-4230-834A-3F28A9390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225210"/>
              </p:ext>
            </p:extLst>
          </p:nvPr>
        </p:nvGraphicFramePr>
        <p:xfrm>
          <a:off x="3509043" y="1581081"/>
          <a:ext cx="5238059" cy="7302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5818">
                  <a:extLst>
                    <a:ext uri="{9D8B030D-6E8A-4147-A177-3AD203B41FA5}">
                      <a16:colId xmlns:a16="http://schemas.microsoft.com/office/drawing/2014/main" val="2444464294"/>
                    </a:ext>
                  </a:extLst>
                </a:gridCol>
                <a:gridCol w="3692241">
                  <a:extLst>
                    <a:ext uri="{9D8B030D-6E8A-4147-A177-3AD203B41FA5}">
                      <a16:colId xmlns:a16="http://schemas.microsoft.com/office/drawing/2014/main" val="37688602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enslavement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 relationship where one person has</a:t>
                      </a:r>
                    </a:p>
                    <a:p>
                      <a:r>
                        <a:rPr lang="en-US" sz="1100" b="0" dirty="0">
                          <a:solidFill>
                            <a:schemeClr val="tx1"/>
                          </a:solidFill>
                        </a:rPr>
                        <a:t>absolute power over the other.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234852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Legacy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Something left over from the past.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855298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Indentured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servants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people who would sign a contract to work a set number of years on a plantation.  They were </a:t>
                      </a:r>
                      <a:r>
                        <a:rPr lang="en-US" sz="1100" b="1" dirty="0"/>
                        <a:t>not enslaved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007118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Colonies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system used for trading slaves across the world.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5105796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Plantation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route in which goods</a:t>
                      </a:r>
                      <a:r>
                        <a:rPr lang="en-US" sz="1100" baseline="0" dirty="0"/>
                        <a:t> are traded from Europe to Africa, Enslaved people from Africa to the Americas, and raw materials to Europe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30513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Triangular trade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A military operation in which a building or town is surrounded and supplies cut off t o make them surrender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9782996"/>
                  </a:ext>
                </a:extLst>
              </a:tr>
              <a:tr h="25578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Middle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Passage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journey from Africa to America for Enslaved people</a:t>
                      </a:r>
                      <a:r>
                        <a:rPr lang="en-US" sz="1100" baseline="0" dirty="0"/>
                        <a:t> </a:t>
                      </a:r>
                      <a:r>
                        <a:rPr lang="en-US" sz="1100" dirty="0"/>
                        <a:t> on a ship.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7079583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Passive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resistance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0" dirty="0"/>
                        <a:t>Opposition-to, or "challenging", a stronger power by non-violent methods. </a:t>
                      </a:r>
                    </a:p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957853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ysClr val="windowText" lastClr="000000"/>
                          </a:solidFill>
                        </a:rPr>
                        <a:t>Active</a:t>
                      </a:r>
                      <a:r>
                        <a:rPr lang="en-GB" sz="1200" b="1" baseline="0" dirty="0">
                          <a:solidFill>
                            <a:sysClr val="windowText" lastClr="000000"/>
                          </a:solidFill>
                        </a:rPr>
                        <a:t> resistance</a:t>
                      </a:r>
                      <a:endParaRPr lang="en-GB" sz="1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dirty="0"/>
                        <a:t>Opposition or “challenge” of a stronger power through visible and sometimes violent methods. Often active resistance is intended to be noticed by stronger power 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611834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Domestic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slave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Domestic slaves were butlers, cooks and maids, who had to look after the plantation owner.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5879718"/>
                  </a:ext>
                </a:extLst>
              </a:tr>
              <a:tr h="255787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slave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Works in the fields of the plantations growing crops</a:t>
                      </a: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5009523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Enlightenment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New ways of thinking that started in the 18th century, focused on reason and logic instead of tradition.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810612"/>
                  </a:ext>
                </a:extLst>
              </a:tr>
              <a:tr h="2304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Abolition</a:t>
                      </a: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The act of ending something by law- here slavery.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1338049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Petition</a:t>
                      </a:r>
                    </a:p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 demand presented to Parliament, signed by supporters of a cause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3441669"/>
                  </a:ext>
                </a:extLst>
              </a:tr>
              <a:tr h="357345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Underground</a:t>
                      </a:r>
                      <a:r>
                        <a:rPr lang="en-GB" sz="1200" b="1" baseline="0" dirty="0">
                          <a:solidFill>
                            <a:schemeClr val="tx1"/>
                          </a:solidFill>
                        </a:rPr>
                        <a:t> Railroad</a:t>
                      </a:r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aseline="0" dirty="0"/>
                        <a:t>A n</a:t>
                      </a:r>
                      <a:r>
                        <a:rPr lang="en-US" sz="1100" dirty="0"/>
                        <a:t>etwork of safe houses and routes used to get slaves</a:t>
                      </a:r>
                    </a:p>
                    <a:p>
                      <a:r>
                        <a:rPr lang="en-US" sz="1100" dirty="0"/>
                        <a:t>to freedom.</a:t>
                      </a: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4195375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969349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38191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8536025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487166"/>
                  </a:ext>
                </a:extLst>
              </a:tr>
              <a:tr h="263345">
                <a:tc>
                  <a:txBody>
                    <a:bodyPr/>
                    <a:lstStyle/>
                    <a:p>
                      <a:pPr algn="l"/>
                      <a:endParaRPr lang="en-GB" sz="1200" b="1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 marL="55325" marR="55325" marT="27663" marB="2766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2816750"/>
                  </a:ext>
                </a:extLst>
              </a:tr>
            </a:tbl>
          </a:graphicData>
        </a:graphic>
      </p:graphicFrame>
      <p:sp>
        <p:nvSpPr>
          <p:cNvPr id="22" name="Rectangle 21">
            <a:extLst>
              <a:ext uri="{FF2B5EF4-FFF2-40B4-BE49-F238E27FC236}">
                <a16:creationId xmlns:a16="http://schemas.microsoft.com/office/drawing/2014/main" id="{4FD5E577-B529-490B-92B6-1F5A014C0BB9}"/>
              </a:ext>
            </a:extLst>
          </p:cNvPr>
          <p:cNvSpPr/>
          <p:nvPr/>
        </p:nvSpPr>
        <p:spPr>
          <a:xfrm>
            <a:off x="5010552" y="1694497"/>
            <a:ext cx="45719" cy="617841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EAC7777-E41B-4C93-959A-6C3E91285799}"/>
              </a:ext>
            </a:extLst>
          </p:cNvPr>
          <p:cNvSpPr/>
          <p:nvPr/>
        </p:nvSpPr>
        <p:spPr>
          <a:xfrm>
            <a:off x="10267586" y="1293313"/>
            <a:ext cx="45719" cy="7637961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9DABB98-95F9-4395-9443-53780A86641D}"/>
              </a:ext>
            </a:extLst>
          </p:cNvPr>
          <p:cNvSpPr/>
          <p:nvPr/>
        </p:nvSpPr>
        <p:spPr>
          <a:xfrm>
            <a:off x="34196" y="1007818"/>
            <a:ext cx="8922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people</a:t>
            </a:r>
            <a:endParaRPr lang="en-GB" sz="12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73B91AF-C44A-45BE-A19C-21E43DDD1FDB}"/>
              </a:ext>
            </a:extLst>
          </p:cNvPr>
          <p:cNvSpPr/>
          <p:nvPr/>
        </p:nvSpPr>
        <p:spPr>
          <a:xfrm>
            <a:off x="3670300" y="1014388"/>
            <a:ext cx="844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words</a:t>
            </a:r>
            <a:endParaRPr lang="en-GB" sz="1200" b="1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A37679D-3635-4A00-9899-8DA9AA26578F}"/>
              </a:ext>
            </a:extLst>
          </p:cNvPr>
          <p:cNvSpPr/>
          <p:nvPr/>
        </p:nvSpPr>
        <p:spPr>
          <a:xfrm>
            <a:off x="9320421" y="953421"/>
            <a:ext cx="869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dirty="0">
                <a:solidFill>
                  <a:sysClr val="windowText" lastClr="000000"/>
                </a:solidFill>
              </a:rPr>
              <a:t>Key events</a:t>
            </a:r>
            <a:endParaRPr lang="en-GB" sz="1200" b="1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A07AEE2-DD23-460D-A26F-1EE8DB9AB4B6}"/>
              </a:ext>
            </a:extLst>
          </p:cNvPr>
          <p:cNvGrpSpPr/>
          <p:nvPr/>
        </p:nvGrpSpPr>
        <p:grpSpPr>
          <a:xfrm>
            <a:off x="402667" y="7900722"/>
            <a:ext cx="7382433" cy="2548162"/>
            <a:chOff x="335434" y="8262474"/>
            <a:chExt cx="6443801" cy="2141593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B655A50-7A99-47BF-93FC-12BEE8A4BF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73897" y="9072505"/>
              <a:ext cx="0" cy="8743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363DFB3-8E3F-45EA-B751-A782EBEA4DA6}"/>
                </a:ext>
              </a:extLst>
            </p:cNvPr>
            <p:cNvCxnSpPr>
              <a:cxnSpLocks/>
            </p:cNvCxnSpPr>
            <p:nvPr/>
          </p:nvCxnSpPr>
          <p:spPr>
            <a:xfrm>
              <a:off x="4764752" y="9279938"/>
              <a:ext cx="6952" cy="620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29FAF68-08A0-463F-839B-FB64346A5A77}"/>
                </a:ext>
              </a:extLst>
            </p:cNvPr>
            <p:cNvCxnSpPr>
              <a:cxnSpLocks/>
            </p:cNvCxnSpPr>
            <p:nvPr/>
          </p:nvCxnSpPr>
          <p:spPr>
            <a:xfrm>
              <a:off x="3272211" y="9220345"/>
              <a:ext cx="6952" cy="6209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6641C09-A0C0-4336-8A36-B87BF8D843A1}"/>
                </a:ext>
              </a:extLst>
            </p:cNvPr>
            <p:cNvGrpSpPr/>
            <p:nvPr/>
          </p:nvGrpSpPr>
          <p:grpSpPr>
            <a:xfrm>
              <a:off x="335434" y="8262474"/>
              <a:ext cx="6443801" cy="1873393"/>
              <a:chOff x="-992311" y="7686135"/>
              <a:chExt cx="8497041" cy="2731587"/>
            </a:xfrm>
          </p:grpSpPr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B284041-3AFC-4C0C-A10A-6ED51612A387}"/>
                  </a:ext>
                </a:extLst>
              </p:cNvPr>
              <p:cNvCxnSpPr>
                <a:cxnSpLocks/>
                <a:endCxn id="71" idx="4"/>
              </p:cNvCxnSpPr>
              <p:nvPr/>
            </p:nvCxnSpPr>
            <p:spPr>
              <a:xfrm flipV="1">
                <a:off x="3883579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8DA6EA9-F71F-4B72-8EC2-B410301ED7F5}"/>
                  </a:ext>
                </a:extLst>
              </p:cNvPr>
              <p:cNvCxnSpPr>
                <a:cxnSpLocks/>
                <a:endCxn id="72" idx="4"/>
              </p:cNvCxnSpPr>
              <p:nvPr/>
            </p:nvCxnSpPr>
            <p:spPr>
              <a:xfrm flipV="1">
                <a:off x="5811358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6BF71E8F-FB9F-41A6-B973-DAE51BB2A588}"/>
                  </a:ext>
                </a:extLst>
              </p:cNvPr>
              <p:cNvCxnSpPr>
                <a:cxnSpLocks/>
                <a:endCxn id="70" idx="4"/>
              </p:cNvCxnSpPr>
              <p:nvPr/>
            </p:nvCxnSpPr>
            <p:spPr>
              <a:xfrm flipV="1">
                <a:off x="1955800" y="8867236"/>
                <a:ext cx="0" cy="127489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9" name="Group 68">
                <a:extLst>
                  <a:ext uri="{FF2B5EF4-FFF2-40B4-BE49-F238E27FC236}">
                    <a16:creationId xmlns:a16="http://schemas.microsoft.com/office/drawing/2014/main" id="{EE7EA7BD-D133-4349-A6C5-C8699E65C046}"/>
                  </a:ext>
                </a:extLst>
              </p:cNvPr>
              <p:cNvGrpSpPr/>
              <p:nvPr/>
            </p:nvGrpSpPr>
            <p:grpSpPr>
              <a:xfrm>
                <a:off x="-992311" y="8669618"/>
                <a:ext cx="8497041" cy="1748104"/>
                <a:chOff x="-956229" y="8605823"/>
                <a:chExt cx="8497041" cy="1748104"/>
              </a:xfrm>
            </p:grpSpPr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588DE847-4FD5-4FC1-9BB4-DCE2A5AC202D}"/>
                    </a:ext>
                  </a:extLst>
                </p:cNvPr>
                <p:cNvCxnSpPr/>
                <p:nvPr/>
              </p:nvCxnSpPr>
              <p:spPr>
                <a:xfrm>
                  <a:off x="981530" y="9208895"/>
                  <a:ext cx="9168" cy="916536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6" name="Group 75">
                  <a:extLst>
                    <a:ext uri="{FF2B5EF4-FFF2-40B4-BE49-F238E27FC236}">
                      <a16:creationId xmlns:a16="http://schemas.microsoft.com/office/drawing/2014/main" id="{FC553ED9-9346-486E-AA04-AE452AABEBB5}"/>
                    </a:ext>
                  </a:extLst>
                </p:cNvPr>
                <p:cNvGrpSpPr/>
                <p:nvPr/>
              </p:nvGrpSpPr>
              <p:grpSpPr>
                <a:xfrm>
                  <a:off x="-956229" y="9934931"/>
                  <a:ext cx="8497041" cy="418996"/>
                  <a:chOff x="-956229" y="9934931"/>
                  <a:chExt cx="8497041" cy="418996"/>
                </a:xfrm>
              </p:grpSpPr>
              <p:grpSp>
                <p:nvGrpSpPr>
                  <p:cNvPr id="78" name="Group 77">
                    <a:extLst>
                      <a:ext uri="{FF2B5EF4-FFF2-40B4-BE49-F238E27FC236}">
                        <a16:creationId xmlns:a16="http://schemas.microsoft.com/office/drawing/2014/main" id="{8A5C3DAA-6DF0-487E-B861-16481E1314E2}"/>
                      </a:ext>
                    </a:extLst>
                  </p:cNvPr>
                  <p:cNvGrpSpPr/>
                  <p:nvPr/>
                </p:nvGrpSpPr>
                <p:grpSpPr>
                  <a:xfrm>
                    <a:off x="-956229" y="9943279"/>
                    <a:ext cx="8497041" cy="410648"/>
                    <a:chOff x="-956229" y="9943279"/>
                    <a:chExt cx="8497041" cy="410648"/>
                  </a:xfrm>
                </p:grpSpPr>
                <p:grpSp>
                  <p:nvGrpSpPr>
                    <p:cNvPr id="81" name="Group 80">
                      <a:extLst>
                        <a:ext uri="{FF2B5EF4-FFF2-40B4-BE49-F238E27FC236}">
                          <a16:creationId xmlns:a16="http://schemas.microsoft.com/office/drawing/2014/main" id="{80EDA4C5-6997-4726-A910-DA9A48EE2E6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956229" y="9943279"/>
                      <a:ext cx="8497041" cy="410648"/>
                      <a:chOff x="-956229" y="9943279"/>
                      <a:chExt cx="8497041" cy="410648"/>
                    </a:xfrm>
                  </p:grpSpPr>
                  <p:grpSp>
                    <p:nvGrpSpPr>
                      <p:cNvPr id="84" name="Group 83">
                        <a:extLst>
                          <a:ext uri="{FF2B5EF4-FFF2-40B4-BE49-F238E27FC236}">
                            <a16:creationId xmlns:a16="http://schemas.microsoft.com/office/drawing/2014/main" id="{0338A512-4C97-4AF4-AF16-FFF42CE5DEF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956229" y="9943279"/>
                        <a:ext cx="8497041" cy="410648"/>
                        <a:chOff x="-956229" y="10248080"/>
                        <a:chExt cx="8497041" cy="410648"/>
                      </a:xfrm>
                    </p:grpSpPr>
                    <p:cxnSp>
                      <p:nvCxnSpPr>
                        <p:cNvPr id="86" name="Straight Connector 85">
                          <a:extLst>
                            <a:ext uri="{FF2B5EF4-FFF2-40B4-BE49-F238E27FC236}">
                              <a16:creationId xmlns:a16="http://schemas.microsoft.com/office/drawing/2014/main" id="{B364EABE-AC67-4F10-A11D-C5D8589FD9A5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-956229" y="10658726"/>
                          <a:ext cx="8497041" cy="2"/>
                        </a:xfrm>
                        <a:prstGeom prst="line">
                          <a:avLst/>
                        </a:prstGeom>
                        <a:ln w="76200"/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87" name="Oval 86">
                          <a:extLst>
                            <a:ext uri="{FF2B5EF4-FFF2-40B4-BE49-F238E27FC236}">
                              <a16:creationId xmlns:a16="http://schemas.microsoft.com/office/drawing/2014/main" id="{037ACE6C-D936-47BB-B021-3F4D03FA81A2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777018" y="10248080"/>
                          <a:ext cx="381000" cy="381000"/>
                        </a:xfrm>
                        <a:prstGeom prst="ellipse">
                          <a:avLst/>
                        </a:prstGeom>
                        <a:solidFill>
                          <a:schemeClr val="bg1"/>
                        </a:solidFill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/>
                          <a:endParaRPr lang="en-GB" sz="1200" dirty="0"/>
                        </a:p>
                      </p:txBody>
                    </p:sp>
                  </p:grpSp>
                  <p:sp>
                    <p:nvSpPr>
                      <p:cNvPr id="85" name="Oval 84">
                        <a:extLst>
                          <a:ext uri="{FF2B5EF4-FFF2-40B4-BE49-F238E27FC236}">
                            <a16:creationId xmlns:a16="http://schemas.microsoft.com/office/drawing/2014/main" id="{C5C049A7-7F90-4DEA-B126-135A46F266D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65300" y="9951627"/>
                        <a:ext cx="381000" cy="381000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/>
                        <a:endParaRPr lang="en-GB" sz="1200"/>
                      </a:p>
                    </p:txBody>
                  </p:sp>
                </p:grpSp>
                <p:sp>
                  <p:nvSpPr>
                    <p:cNvPr id="82" name="Oval 81">
                      <a:extLst>
                        <a:ext uri="{FF2B5EF4-FFF2-40B4-BE49-F238E27FC236}">
                          <a16:creationId xmlns:a16="http://schemas.microsoft.com/office/drawing/2014/main" id="{E3CEEEA7-FDD9-4081-B5B3-DA2B200DA3F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695502" y="9943279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200"/>
                    </a:p>
                  </p:txBody>
                </p:sp>
                <p:sp>
                  <p:nvSpPr>
                    <p:cNvPr id="83" name="Oval 82">
                      <a:extLst>
                        <a:ext uri="{FF2B5EF4-FFF2-40B4-BE49-F238E27FC236}">
                          <a16:creationId xmlns:a16="http://schemas.microsoft.com/office/drawing/2014/main" id="{B2719DF7-C52F-4687-AE0F-776FEAA5FAA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730401" y="9951627"/>
                      <a:ext cx="381000" cy="381000"/>
                    </a:xfrm>
                    <a:prstGeom prst="ellipse">
                      <a:avLst/>
                    </a:prstGeom>
                    <a:solidFill>
                      <a:schemeClr val="bg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/>
                      <a:endParaRPr lang="en-GB" sz="1200"/>
                    </a:p>
                  </p:txBody>
                </p:sp>
              </p:grpSp>
              <p:sp>
                <p:nvSpPr>
                  <p:cNvPr id="79" name="Oval 78">
                    <a:extLst>
                      <a:ext uri="{FF2B5EF4-FFF2-40B4-BE49-F238E27FC236}">
                        <a16:creationId xmlns:a16="http://schemas.microsoft.com/office/drawing/2014/main" id="{C1938488-1272-4D10-A4FB-5358E628B90E}"/>
                      </a:ext>
                    </a:extLst>
                  </p:cNvPr>
                  <p:cNvSpPr/>
                  <p:nvPr/>
                </p:nvSpPr>
                <p:spPr>
                  <a:xfrm>
                    <a:off x="4660603" y="9943279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200"/>
                  </a:p>
                </p:txBody>
              </p:sp>
              <p:sp>
                <p:nvSpPr>
                  <p:cNvPr id="80" name="Oval 79">
                    <a:extLst>
                      <a:ext uri="{FF2B5EF4-FFF2-40B4-BE49-F238E27FC236}">
                        <a16:creationId xmlns:a16="http://schemas.microsoft.com/office/drawing/2014/main" id="{68F7B80A-8266-4FAA-866F-DE1F40726C71}"/>
                      </a:ext>
                    </a:extLst>
                  </p:cNvPr>
                  <p:cNvSpPr/>
                  <p:nvPr/>
                </p:nvSpPr>
                <p:spPr>
                  <a:xfrm>
                    <a:off x="5625704" y="9934931"/>
                    <a:ext cx="381000" cy="381000"/>
                  </a:xfrm>
                  <a:prstGeom prst="ellipse">
                    <a:avLst/>
                  </a:prstGeom>
                  <a:solidFill>
                    <a:schemeClr val="bg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en-GB" sz="1200"/>
                  </a:p>
                </p:txBody>
              </p:sp>
            </p:grp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id="{12177569-7097-43E8-B9B4-8F84222A84A9}"/>
                    </a:ext>
                  </a:extLst>
                </p:cNvPr>
                <p:cNvSpPr/>
                <p:nvPr/>
              </p:nvSpPr>
              <p:spPr>
                <a:xfrm>
                  <a:off x="415320" y="8605823"/>
                  <a:ext cx="1150756" cy="1181101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GB" sz="1200" dirty="0">
                    <a:solidFill>
                      <a:schemeClr val="tx1"/>
                    </a:solidFill>
                  </a:endParaRPr>
                </a:p>
                <a:p>
                  <a:r>
                    <a:rPr lang="en-GB" sz="1200" dirty="0">
                      <a:solidFill>
                        <a:schemeClr val="tx1"/>
                      </a:solidFill>
                    </a:rPr>
                    <a:t> </a:t>
                  </a:r>
                  <a:endParaRPr lang="en-GB" sz="1200" dirty="0"/>
                </a:p>
              </p:txBody>
            </p:sp>
          </p:grp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349CCA3A-92FA-4C18-B4A3-0256EFCE9E69}"/>
                  </a:ext>
                </a:extLst>
              </p:cNvPr>
              <p:cNvSpPr/>
              <p:nvPr/>
            </p:nvSpPr>
            <p:spPr>
              <a:xfrm>
                <a:off x="1380422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GB" sz="1200" dirty="0">
                    <a:solidFill>
                      <a:schemeClr val="tx1"/>
                    </a:solidFill>
                  </a:rPr>
                  <a:t> </a:t>
                </a:r>
                <a:endParaRPr lang="en-GB" sz="1200" dirty="0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E9ED06A4-5C38-4895-886C-0444D88A96E0}"/>
                  </a:ext>
                </a:extLst>
              </p:cNvPr>
              <p:cNvSpPr/>
              <p:nvPr/>
            </p:nvSpPr>
            <p:spPr>
              <a:xfrm>
                <a:off x="3308201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  <a:p>
                <a:pPr algn="ctr"/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B847EEE3-4E28-4E47-A1CF-B2A95B300526}"/>
                  </a:ext>
                </a:extLst>
              </p:cNvPr>
              <p:cNvSpPr/>
              <p:nvPr/>
            </p:nvSpPr>
            <p:spPr>
              <a:xfrm>
                <a:off x="5235980" y="7686135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13990EA3-3671-4FF4-937C-20564910012E}"/>
                  </a:ext>
                </a:extLst>
              </p:cNvPr>
              <p:cNvSpPr/>
              <p:nvPr/>
            </p:nvSpPr>
            <p:spPr>
              <a:xfrm>
                <a:off x="2332026" y="8477428"/>
                <a:ext cx="1150756" cy="1181102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 sz="1000" dirty="0">
                  <a:solidFill>
                    <a:schemeClr val="tx1"/>
                  </a:solidFill>
                </a:endParaRPr>
              </a:p>
              <a:p>
                <a:endParaRPr lang="en-GB" sz="1000" dirty="0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BC2A1946-0ED0-4F82-AFC1-D1089FA64110}"/>
                  </a:ext>
                </a:extLst>
              </p:cNvPr>
              <p:cNvSpPr/>
              <p:nvPr/>
            </p:nvSpPr>
            <p:spPr>
              <a:xfrm>
                <a:off x="4272090" y="8605823"/>
                <a:ext cx="1150756" cy="118110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 sz="1050" dirty="0"/>
              </a:p>
              <a:p>
                <a:pPr algn="ctr"/>
                <a:endParaRPr lang="en-GB" sz="1050" dirty="0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04B1A9-F1F3-47B2-B3B6-6A5815326410}"/>
                </a:ext>
              </a:extLst>
            </p:cNvPr>
            <p:cNvSpPr txBox="1"/>
            <p:nvPr/>
          </p:nvSpPr>
          <p:spPr>
            <a:xfrm>
              <a:off x="1509424" y="10124963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1772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804C51A-1B31-4B53-85F3-C7955CB4A368}"/>
                </a:ext>
              </a:extLst>
            </p:cNvPr>
            <p:cNvSpPr txBox="1"/>
            <p:nvPr/>
          </p:nvSpPr>
          <p:spPr>
            <a:xfrm>
              <a:off x="2270446" y="10124963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1781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D823387-5CCC-470C-B634-BD28B4E4DABC}"/>
                </a:ext>
              </a:extLst>
            </p:cNvPr>
            <p:cNvSpPr txBox="1"/>
            <p:nvPr/>
          </p:nvSpPr>
          <p:spPr>
            <a:xfrm>
              <a:off x="3031470" y="10144829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1787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F18939F-45E8-4753-BE81-E9105D918C9E}"/>
                </a:ext>
              </a:extLst>
            </p:cNvPr>
            <p:cNvSpPr txBox="1"/>
            <p:nvPr/>
          </p:nvSpPr>
          <p:spPr>
            <a:xfrm>
              <a:off x="3766155" y="10154198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1791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B075460-D9A5-4883-B7B0-B8249C1EE9F8}"/>
                </a:ext>
              </a:extLst>
            </p:cNvPr>
            <p:cNvSpPr txBox="1"/>
            <p:nvPr/>
          </p:nvSpPr>
          <p:spPr>
            <a:xfrm>
              <a:off x="4500127" y="1017126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1807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07F185E-578B-4D39-A6DD-76FCF6C9613E}"/>
                </a:ext>
              </a:extLst>
            </p:cNvPr>
            <p:cNvSpPr txBox="1"/>
            <p:nvPr/>
          </p:nvSpPr>
          <p:spPr>
            <a:xfrm>
              <a:off x="5240418" y="1017126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1833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172A0A76-74D4-4EAA-93F7-B1D216414098}"/>
                </a:ext>
              </a:extLst>
            </p:cNvPr>
            <p:cNvSpPr/>
            <p:nvPr/>
          </p:nvSpPr>
          <p:spPr>
            <a:xfrm rot="16200000">
              <a:off x="-456808" y="9128874"/>
              <a:ext cx="1798061" cy="20182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/>
                <a:t>Timeline</a:t>
              </a:r>
              <a:endParaRPr lang="en-GB" sz="1200" b="1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73A27DEB-6309-4B2F-907C-1D52358BCA1A}"/>
                </a:ext>
              </a:extLst>
            </p:cNvPr>
            <p:cNvSpPr/>
            <p:nvPr/>
          </p:nvSpPr>
          <p:spPr>
            <a:xfrm>
              <a:off x="1385216" y="8932362"/>
              <a:ext cx="87268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507B0BC-C93C-43DD-8375-AA0B97350124}"/>
                </a:ext>
              </a:extLst>
            </p:cNvPr>
            <p:cNvSpPr/>
            <p:nvPr/>
          </p:nvSpPr>
          <p:spPr>
            <a:xfrm>
              <a:off x="2125092" y="8284692"/>
              <a:ext cx="87268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B41D603-23C2-45A9-876D-686F657F03F7}"/>
                </a:ext>
              </a:extLst>
            </p:cNvPr>
            <p:cNvSpPr/>
            <p:nvPr/>
          </p:nvSpPr>
          <p:spPr>
            <a:xfrm>
              <a:off x="1416338" y="8958898"/>
              <a:ext cx="765358" cy="5044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100" dirty="0"/>
                <a:t>Slavery ruled illegal in Britain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9F38419-43C9-4455-8EA5-92A853C29DDF}"/>
                </a:ext>
              </a:extLst>
            </p:cNvPr>
            <p:cNvSpPr/>
            <p:nvPr/>
          </p:nvSpPr>
          <p:spPr>
            <a:xfrm>
              <a:off x="3615085" y="8362778"/>
              <a:ext cx="218570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GB" sz="1200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2C5A633-A605-4488-A320-A5321C5B98CC}"/>
                </a:ext>
              </a:extLst>
            </p:cNvPr>
            <p:cNvSpPr/>
            <p:nvPr/>
          </p:nvSpPr>
          <p:spPr>
            <a:xfrm>
              <a:off x="4343648" y="8983937"/>
              <a:ext cx="832721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9E590795-3C98-49D3-9E7D-6F1C379AAD2B}"/>
                </a:ext>
              </a:extLst>
            </p:cNvPr>
            <p:cNvSpPr/>
            <p:nvPr/>
          </p:nvSpPr>
          <p:spPr>
            <a:xfrm>
              <a:off x="5028854" y="8346013"/>
              <a:ext cx="93885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5A9554D-00DB-4DEA-B405-56E371C9B69E}"/>
                </a:ext>
              </a:extLst>
            </p:cNvPr>
            <p:cNvSpPr/>
            <p:nvPr/>
          </p:nvSpPr>
          <p:spPr>
            <a:xfrm>
              <a:off x="2172784" y="8283989"/>
              <a:ext cx="796189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 err="1"/>
                <a:t>Zong</a:t>
              </a:r>
              <a:r>
                <a:rPr lang="en-GB" sz="1200" dirty="0"/>
                <a:t> Massacre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EAC36BD9-989B-4A6F-AA37-AECDA52DE629}"/>
                </a:ext>
              </a:extLst>
            </p:cNvPr>
            <p:cNvSpPr/>
            <p:nvPr/>
          </p:nvSpPr>
          <p:spPr>
            <a:xfrm>
              <a:off x="2834319" y="8860690"/>
              <a:ext cx="840827" cy="5949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/>
                <a:t>Commission for the abolition of slavery set up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D427ED11-43CE-4579-86F3-1A76F55D6D2E}"/>
                </a:ext>
              </a:extLst>
            </p:cNvPr>
            <p:cNvSpPr/>
            <p:nvPr/>
          </p:nvSpPr>
          <p:spPr>
            <a:xfrm>
              <a:off x="3528379" y="8339515"/>
              <a:ext cx="1024594" cy="3880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200" dirty="0"/>
                <a:t>Haitian Revolution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0F7A81C-F5E0-4865-B9B4-B4A82987B9FF}"/>
                </a:ext>
              </a:extLst>
            </p:cNvPr>
            <p:cNvSpPr/>
            <p:nvPr/>
          </p:nvSpPr>
          <p:spPr>
            <a:xfrm>
              <a:off x="4313266" y="8937183"/>
              <a:ext cx="886373" cy="7566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050" dirty="0"/>
                <a:t>Abolition of the Slave Trade Act – bans sale of slaves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2E186A3-D97A-461E-8F2A-2BF28EAB2FE6}"/>
                </a:ext>
              </a:extLst>
            </p:cNvPr>
            <p:cNvSpPr/>
            <p:nvPr/>
          </p:nvSpPr>
          <p:spPr>
            <a:xfrm>
              <a:off x="5057122" y="8356257"/>
              <a:ext cx="867502" cy="7242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000" dirty="0"/>
                <a:t>Abolition of Slave Trade Act – bans slavery in British Empire</a:t>
              </a:r>
            </a:p>
          </p:txBody>
        </p:sp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B607E140-42F9-4F70-A1B5-B0A2E57526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2736" y="9445480"/>
              <a:ext cx="394410" cy="295604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98D2FA7A-36FC-4DF2-BD82-BEB84F8550E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8126" y="8654134"/>
              <a:ext cx="393341" cy="403215"/>
            </a:xfrm>
            <a:prstGeom prst="rect">
              <a:avLst/>
            </a:prstGeom>
          </p:spPr>
        </p:pic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1E0D58DE-B196-426E-A2C1-B46038A0B0E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8825" y="8676324"/>
              <a:ext cx="343911" cy="455005"/>
            </a:xfrm>
            <a:prstGeom prst="rect">
              <a:avLst/>
            </a:prstGeom>
          </p:spPr>
        </p:pic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A34B8D44-4ED7-421C-B861-453AD0C885A3}"/>
                </a:ext>
              </a:extLst>
            </p:cNvPr>
            <p:cNvSpPr/>
            <p:nvPr/>
          </p:nvSpPr>
          <p:spPr>
            <a:xfrm>
              <a:off x="663558" y="8262475"/>
              <a:ext cx="872685" cy="81003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200" dirty="0">
                <a:solidFill>
                  <a:schemeClr val="tx1"/>
                </a:solidFill>
              </a:endParaRPr>
            </a:p>
            <a:p>
              <a:r>
                <a:rPr lang="en-GB" sz="1200" dirty="0">
                  <a:solidFill>
                    <a:schemeClr val="tx1"/>
                  </a:solidFill>
                </a:rPr>
                <a:t> </a:t>
              </a:r>
              <a:endParaRPr lang="en-GB" sz="1200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D87DC9EF-764B-481A-B5D6-47709C280358}"/>
                </a:ext>
              </a:extLst>
            </p:cNvPr>
            <p:cNvSpPr/>
            <p:nvPr/>
          </p:nvSpPr>
          <p:spPr>
            <a:xfrm>
              <a:off x="916556" y="9846160"/>
              <a:ext cx="288935" cy="2613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1200" dirty="0"/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76A3D55-40D3-4EE4-84D7-14BB597B4FBE}"/>
                </a:ext>
              </a:extLst>
            </p:cNvPr>
            <p:cNvSpPr/>
            <p:nvPr/>
          </p:nvSpPr>
          <p:spPr>
            <a:xfrm>
              <a:off x="602035" y="8424620"/>
              <a:ext cx="1040384" cy="4656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000" dirty="0"/>
                <a:t>Historians claim</a:t>
              </a:r>
            </a:p>
            <a:p>
              <a:pPr algn="ctr"/>
              <a:r>
                <a:rPr lang="en-US" sz="1000" dirty="0"/>
                <a:t>first slave is traded</a:t>
              </a:r>
            </a:p>
            <a:p>
              <a:pPr algn="ctr"/>
              <a:r>
                <a:rPr lang="en-US" sz="1000" dirty="0"/>
                <a:t>from Africa</a:t>
              </a:r>
              <a:endParaRPr lang="en-GB" sz="1000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B8C9072-9F86-419F-8B9F-9860D561EDC8}"/>
                </a:ext>
              </a:extLst>
            </p:cNvPr>
            <p:cNvSpPr txBox="1"/>
            <p:nvPr/>
          </p:nvSpPr>
          <p:spPr>
            <a:xfrm>
              <a:off x="745427" y="10119494"/>
              <a:ext cx="586029" cy="232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dirty="0"/>
                <a:t>1619</a:t>
              </a:r>
            </a:p>
          </p:txBody>
        </p:sp>
      </p:grpSp>
      <p:sp>
        <p:nvSpPr>
          <p:cNvPr id="88" name="Oval 87">
            <a:extLst>
              <a:ext uri="{FF2B5EF4-FFF2-40B4-BE49-F238E27FC236}">
                <a16:creationId xmlns:a16="http://schemas.microsoft.com/office/drawing/2014/main" id="{E3CEEEA7-FDD9-4081-B5B3-DA2B200DA3FD}"/>
              </a:ext>
            </a:extLst>
          </p:cNvPr>
          <p:cNvSpPr/>
          <p:nvPr/>
        </p:nvSpPr>
        <p:spPr>
          <a:xfrm>
            <a:off x="6922783" y="9788245"/>
            <a:ext cx="331022" cy="31090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8DA6EA9-F71F-4B72-8EC2-B410301ED7F5}"/>
              </a:ext>
            </a:extLst>
          </p:cNvPr>
          <p:cNvCxnSpPr>
            <a:cxnSpLocks/>
          </p:cNvCxnSpPr>
          <p:nvPr/>
        </p:nvCxnSpPr>
        <p:spPr>
          <a:xfrm flipV="1">
            <a:off x="7088294" y="8724601"/>
            <a:ext cx="0" cy="104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Oval 89">
            <a:extLst>
              <a:ext uri="{FF2B5EF4-FFF2-40B4-BE49-F238E27FC236}">
                <a16:creationId xmlns:a16="http://schemas.microsoft.com/office/drawing/2014/main" id="{B847EEE3-4E28-4E47-A1CF-B2A95B300526}"/>
              </a:ext>
            </a:extLst>
          </p:cNvPr>
          <p:cNvSpPr/>
          <p:nvPr/>
        </p:nvSpPr>
        <p:spPr>
          <a:xfrm>
            <a:off x="6677742" y="8561371"/>
            <a:ext cx="999804" cy="9638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8608" tIns="29304" rIns="58608" bIns="2930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719350" y="8670927"/>
            <a:ext cx="9477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Underground Railroad established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22783" y="10167783"/>
            <a:ext cx="557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1849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85224" y="9161486"/>
            <a:ext cx="285528" cy="28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817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0" ma:contentTypeDescription="Create a new document." ma:contentTypeScope="" ma:versionID="516a172a61d577d737d163feef2349a4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1f097487a82abf7780c90b143dfcb662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E5524F-216E-4F74-9A46-8D59FDDAAA0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44948D6-A18B-4565-93AE-BCAE2FF3E6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47F33B-D867-4413-80C1-DB637744A8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aa2f3-06b5-47f8-a85d-067055f32ca7"/>
    <ds:schemaRef ds:uri="4276e521-d8f5-44a8-8722-75164a36e3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</TotalTime>
  <Words>965</Words>
  <Application>Microsoft Office PowerPoint</Application>
  <PresentationFormat>Custom</PresentationFormat>
  <Paragraphs>159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C:\Users\JCF80~1.BIG\AppData\Local\Temp\mso4BAE.tmp</dc:title>
  <dc:creator>Cheryl Aston-Ottey</dc:creator>
  <cp:lastModifiedBy>Cheryl Aston-Ottey</cp:lastModifiedBy>
  <cp:revision>76</cp:revision>
  <cp:lastPrinted>2020-05-12T11:49:25Z</cp:lastPrinted>
  <dcterms:created xsi:type="dcterms:W3CDTF">2020-04-02T08:42:20Z</dcterms:created>
  <dcterms:modified xsi:type="dcterms:W3CDTF">2025-04-30T05:37:52Z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2019-01-21T00:00:00Z</vt:filetime>
  </property>
  <property fmtid="{D5CDD505-2E9C-101B-9397-08002B2CF9AE}" pid="3" name="LastSaved">
    <vt:filetime>2020-04-02T00:00:00Z</vt:filetime>
  </property>
  <property fmtid="{D5CDD505-2E9C-101B-9397-08002B2CF9AE}" pid="4" name="ContentTypeId">
    <vt:lpwstr>0x01010064A85D441D5968479B2FFF3A7C88333F</vt:lpwstr>
  </property>
</Properties>
</file>