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15113000" cy="1069975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24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506" y="0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r">
              <a:defRPr sz="800"/>
            </a:lvl1pPr>
          </a:lstStyle>
          <a:p>
            <a:fld id="{D22DDDC6-1F08-49D0-8B2A-9E1D3DFEECC9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3550" y="889000"/>
            <a:ext cx="3381375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8412" tIns="29206" rIns="58412" bIns="292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462"/>
            <a:ext cx="7510780" cy="2796731"/>
          </a:xfrm>
          <a:prstGeom prst="rect">
            <a:avLst/>
          </a:prstGeom>
        </p:spPr>
        <p:txBody>
          <a:bodyPr vert="horz" lIns="58412" tIns="29206" rIns="58412" bIns="292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298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506" y="6746298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r">
              <a:defRPr sz="800"/>
            </a:lvl1pPr>
          </a:lstStyle>
          <a:p>
            <a:fld id="{26DB91CF-CCD9-4A65-8745-A20E85BE7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8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B91CF-CCD9-4A65-8745-A20E85BE7A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3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951" y="3316922"/>
            <a:ext cx="12851448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7902" y="5991860"/>
            <a:ext cx="1058354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967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6465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6436" y="1278378"/>
            <a:ext cx="4557395" cy="5080"/>
          </a:xfrm>
          <a:custGeom>
            <a:avLst/>
            <a:gdLst/>
            <a:ahLst/>
            <a:cxnLst/>
            <a:rect l="l" t="t" r="r" b="b"/>
            <a:pathLst>
              <a:path w="4557395" h="5080">
                <a:moveTo>
                  <a:pt x="0" y="4698"/>
                </a:moveTo>
                <a:lnTo>
                  <a:pt x="4557002" y="4698"/>
                </a:lnTo>
                <a:lnTo>
                  <a:pt x="4557002" y="0"/>
                </a:lnTo>
                <a:lnTo>
                  <a:pt x="0" y="0"/>
                </a:lnTo>
                <a:lnTo>
                  <a:pt x="0" y="4698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6436" y="1647313"/>
            <a:ext cx="4557395" cy="3658870"/>
          </a:xfrm>
          <a:custGeom>
            <a:avLst/>
            <a:gdLst/>
            <a:ahLst/>
            <a:cxnLst/>
            <a:rect l="l" t="t" r="r" b="b"/>
            <a:pathLst>
              <a:path w="4557395" h="3658870">
                <a:moveTo>
                  <a:pt x="0" y="3658479"/>
                </a:moveTo>
                <a:lnTo>
                  <a:pt x="4557002" y="3658479"/>
                </a:lnTo>
                <a:lnTo>
                  <a:pt x="4557002" y="0"/>
                </a:lnTo>
                <a:lnTo>
                  <a:pt x="0" y="0"/>
                </a:lnTo>
                <a:lnTo>
                  <a:pt x="0" y="3658479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5761" y="1676776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82750" y="1807713"/>
            <a:ext cx="932685" cy="169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822953" y="1707129"/>
            <a:ext cx="3183882" cy="1691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822953" y="1906773"/>
            <a:ext cx="1127172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85761" y="2106797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82750" y="2235956"/>
            <a:ext cx="932685" cy="1691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822953" y="2235956"/>
            <a:ext cx="2691504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761" y="2536818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08658" y="2566663"/>
            <a:ext cx="914486" cy="1691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75357" y="2764782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22953" y="2566663"/>
            <a:ext cx="3193534" cy="1691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822953" y="2764782"/>
            <a:ext cx="387704" cy="1691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85761" y="2966839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08658" y="2996430"/>
            <a:ext cx="914486" cy="1691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75357" y="3194931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822953" y="3095236"/>
            <a:ext cx="2343144" cy="16941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85761" y="3396860"/>
            <a:ext cx="1265555" cy="619125"/>
          </a:xfrm>
          <a:custGeom>
            <a:avLst/>
            <a:gdLst/>
            <a:ahLst/>
            <a:cxnLst/>
            <a:rect l="l" t="t" r="r" b="b"/>
            <a:pathLst>
              <a:path w="1265555" h="619125">
                <a:moveTo>
                  <a:pt x="0" y="0"/>
                </a:moveTo>
                <a:lnTo>
                  <a:pt x="1265437" y="0"/>
                </a:lnTo>
                <a:lnTo>
                  <a:pt x="1265437" y="618869"/>
                </a:lnTo>
                <a:lnTo>
                  <a:pt x="0" y="618869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08658" y="3522590"/>
            <a:ext cx="914486" cy="1691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5357" y="3720709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822953" y="3422006"/>
            <a:ext cx="3188834" cy="1691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822953" y="3621650"/>
            <a:ext cx="2773927" cy="16916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822953" y="3821293"/>
            <a:ext cx="501229" cy="1691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85761" y="401573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35506" y="4145904"/>
            <a:ext cx="1030958" cy="1691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822953" y="4145904"/>
            <a:ext cx="1921759" cy="1691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85761" y="444575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1"/>
                </a:lnTo>
                <a:lnTo>
                  <a:pt x="0" y="430021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75357" y="4575671"/>
            <a:ext cx="358139" cy="1691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22953" y="4476611"/>
            <a:ext cx="3069582" cy="16916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22953" y="4674731"/>
            <a:ext cx="1363849" cy="16916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85761" y="4875771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975357" y="5003914"/>
            <a:ext cx="358139" cy="16916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22953" y="5003914"/>
            <a:ext cx="2071872" cy="1691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89558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751833" y="1683253"/>
            <a:ext cx="0" cy="3616325"/>
          </a:xfrm>
          <a:custGeom>
            <a:avLst/>
            <a:gdLst/>
            <a:ahLst/>
            <a:cxnLst/>
            <a:rect l="l" t="t" r="r" b="b"/>
            <a:pathLst>
              <a:path h="3616325">
                <a:moveTo>
                  <a:pt x="0" y="0"/>
                </a:moveTo>
                <a:lnTo>
                  <a:pt x="0" y="3616189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009756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485761" y="1680586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492111" y="2107432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92111" y="2537453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492111" y="296747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492111" y="339749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92111" y="401636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92111" y="444638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92111" y="4876406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85761" y="5301982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5088242" y="1278378"/>
            <a:ext cx="4810760" cy="5715"/>
          </a:xfrm>
          <a:custGeom>
            <a:avLst/>
            <a:gdLst/>
            <a:ahLst/>
            <a:cxnLst/>
            <a:rect l="l" t="t" r="r" b="b"/>
            <a:pathLst>
              <a:path w="4810759" h="5715">
                <a:moveTo>
                  <a:pt x="0" y="5206"/>
                </a:moveTo>
                <a:lnTo>
                  <a:pt x="4810366" y="5206"/>
                </a:lnTo>
                <a:lnTo>
                  <a:pt x="4810366" y="0"/>
                </a:lnTo>
                <a:lnTo>
                  <a:pt x="0" y="0"/>
                </a:lnTo>
                <a:lnTo>
                  <a:pt x="0" y="520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088242" y="1667251"/>
            <a:ext cx="4810760" cy="6333490"/>
          </a:xfrm>
          <a:custGeom>
            <a:avLst/>
            <a:gdLst/>
            <a:ahLst/>
            <a:cxnLst/>
            <a:rect l="l" t="t" r="r" b="b"/>
            <a:pathLst>
              <a:path w="4810759" h="6333490">
                <a:moveTo>
                  <a:pt x="0" y="6333346"/>
                </a:moveTo>
                <a:lnTo>
                  <a:pt x="4810366" y="6333346"/>
                </a:lnTo>
                <a:lnTo>
                  <a:pt x="4810366" y="0"/>
                </a:lnTo>
                <a:lnTo>
                  <a:pt x="0" y="0"/>
                </a:lnTo>
                <a:lnTo>
                  <a:pt x="0" y="633334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5154917" y="1713987"/>
            <a:ext cx="1428115" cy="614680"/>
          </a:xfrm>
          <a:custGeom>
            <a:avLst/>
            <a:gdLst/>
            <a:ahLst/>
            <a:cxnLst/>
            <a:rect l="l" t="t" r="r" b="b"/>
            <a:pathLst>
              <a:path w="1428115" h="614680">
                <a:moveTo>
                  <a:pt x="0" y="0"/>
                </a:moveTo>
                <a:lnTo>
                  <a:pt x="1427857" y="0"/>
                </a:lnTo>
                <a:lnTo>
                  <a:pt x="1427857" y="614678"/>
                </a:lnTo>
                <a:lnTo>
                  <a:pt x="0" y="614678"/>
                </a:lnTo>
                <a:lnTo>
                  <a:pt x="0" y="0"/>
                </a:lnTo>
                <a:close/>
              </a:path>
            </a:pathLst>
          </a:custGeom>
          <a:solidFill>
            <a:srgbClr val="8EC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967" y="427990"/>
            <a:ext cx="1360741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67" y="2460942"/>
            <a:ext cx="1360741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0579" y="9950768"/>
            <a:ext cx="483819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967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5932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88900" y="113221"/>
            <a:ext cx="14935200" cy="77345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543138" y="1332222"/>
            <a:ext cx="920620" cy="274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456436" y="240933"/>
            <a:ext cx="9389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8 History: </a:t>
            </a:r>
            <a:r>
              <a:rPr lang="en-US" sz="2400" b="1" spc="-5" dirty="0">
                <a:solidFill>
                  <a:schemeClr val="bg1"/>
                </a:solidFill>
                <a:cs typeface="Arial"/>
              </a:rPr>
              <a:t>Local History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28243"/>
              </p:ext>
            </p:extLst>
          </p:nvPr>
        </p:nvGraphicFramePr>
        <p:xfrm>
          <a:off x="9320421" y="1293314"/>
          <a:ext cx="5017879" cy="686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038741688"/>
                    </a:ext>
                  </a:extLst>
                </a:gridCol>
                <a:gridCol w="4027279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77996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Founding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of Grimsby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A legend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of a Viking called Grim who carried Prince Havelock to the safety of the East coast.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The suffix ‘by’ meaning town was added to his name to create Grimsby or </a:t>
                      </a:r>
                      <a:r>
                        <a:rPr lang="en-GB" sz="1100" b="0" baseline="0" dirty="0" err="1">
                          <a:solidFill>
                            <a:schemeClr val="tx1"/>
                          </a:solidFill>
                        </a:rPr>
                        <a:t>Grim’s</a:t>
                      </a:r>
                      <a:r>
                        <a:rPr lang="en-GB" sz="1100" b="0" baseline="0" dirty="0">
                          <a:solidFill>
                            <a:schemeClr val="tx1"/>
                          </a:solidFill>
                        </a:rPr>
                        <a:t> town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7952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Norman Lincoln’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William the Conqueror orders the building of a castle in Lincoln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A cathedral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is built using the Romanesque style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Jewish Merchants arrive in the city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Lincoln begins to thrive aa a centre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83199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Pilgrimage of Grace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Commissioners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arrive in Louth to assess the abbey and church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The Vicar Louth preaches a sermon warning of the dangers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A rebellion starts with 3000 men marching on Louth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Word spreads through the county and 40,00 marched to Lincoln Cathedral and sent their demands to the 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The traitors are executed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35616"/>
                  </a:ext>
                </a:extLst>
              </a:tr>
              <a:tr h="104141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Grimsby Grows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population of Grimsby develops rapidly during the 19</a:t>
                      </a:r>
                      <a:r>
                        <a:rPr lang="en-GB" sz="11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century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New docks are opened for imports and exports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The fishing industry grows and Grimsby becomes one of the largest ports in the world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799813"/>
                  </a:ext>
                </a:extLst>
              </a:tr>
              <a:tr h="9042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/>
                        <a:t>Cleethorpes Resort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The railway arrives in Cleethorpes and thousands</a:t>
                      </a:r>
                      <a:r>
                        <a:rPr lang="en-GB" sz="1100" baseline="0" dirty="0"/>
                        <a:t> flock to the new seaside resort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aseline="0" dirty="0"/>
                        <a:t>A new pier is built, an outdoor swimming pool, Ross Castle and a fairground are also built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856200"/>
                  </a:ext>
                </a:extLst>
              </a:tr>
              <a:tr h="104141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Grimsby Chums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battalion formed at the start of WW1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Saw first action at the Battle of the Somme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They became trapped in the </a:t>
                      </a:r>
                      <a:r>
                        <a:rPr lang="en-GB" sz="1100" baseline="0" dirty="0" err="1"/>
                        <a:t>Lochnagar</a:t>
                      </a:r>
                      <a:r>
                        <a:rPr lang="en-GB" sz="1100" baseline="0" dirty="0"/>
                        <a:t> Mine and suffered 502 casualties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862090"/>
                  </a:ext>
                </a:extLst>
              </a:tr>
              <a:tr h="104141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 err="1"/>
                        <a:t>Dambusters</a:t>
                      </a:r>
                      <a:r>
                        <a:rPr lang="en-GB" sz="1200" b="1" dirty="0"/>
                        <a:t> Raid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The Raid took off from RAF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baseline="0" dirty="0" err="1"/>
                        <a:t>Scampton</a:t>
                      </a:r>
                      <a:r>
                        <a:rPr lang="en-GB" sz="1100" baseline="0" dirty="0"/>
                        <a:t> and succeeded in destroying two of the targets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7904179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08FF9AFB-3FE4-4D9A-9CFA-13908437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75765"/>
              </p:ext>
            </p:extLst>
          </p:nvPr>
        </p:nvGraphicFramePr>
        <p:xfrm>
          <a:off x="52784" y="1480810"/>
          <a:ext cx="3332800" cy="635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21">
                  <a:extLst>
                    <a:ext uri="{9D8B030D-6E8A-4147-A177-3AD203B41FA5}">
                      <a16:colId xmlns:a16="http://schemas.microsoft.com/office/drawing/2014/main" val="3638484247"/>
                    </a:ext>
                  </a:extLst>
                </a:gridCol>
                <a:gridCol w="2436179">
                  <a:extLst>
                    <a:ext uri="{9D8B030D-6E8A-4147-A177-3AD203B41FA5}">
                      <a16:colId xmlns:a16="http://schemas.microsoft.com/office/drawing/2014/main" val="4104705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Grim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Havelock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Lady Nicola De La </a:t>
                      </a:r>
                      <a:r>
                        <a:rPr lang="en-GB" sz="1400" b="0" dirty="0" err="1">
                          <a:solidFill>
                            <a:sysClr val="windowText" lastClr="000000"/>
                          </a:solidFill>
                        </a:rPr>
                        <a:t>Haye</a:t>
                      </a: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 Nicholas</a:t>
                      </a:r>
                      <a:r>
                        <a:rPr lang="en-GB" sz="1400" b="0" baseline="0" dirty="0">
                          <a:solidFill>
                            <a:sysClr val="windowText" lastClr="000000"/>
                          </a:solidFill>
                        </a:rPr>
                        <a:t> Melton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Edward Watkin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ysClr val="windowText" lastClr="000000"/>
                          </a:solidFill>
                        </a:rPr>
                        <a:t>Guy Gibson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legendary Viking who helped to save Prince Havelock. </a:t>
                      </a: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Grimsby is named after him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A legendary Viking Prince saved by Grim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Defended Lincoln Castle during 3 sieges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One of the key figures in the start of the Pilgrimage of Grace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Railway entrepreneur responsible for bringing the railway to Grimsby and Cleethorpes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Wing Commander who led the </a:t>
                      </a:r>
                      <a:r>
                        <a:rPr lang="en-GB" sz="1400" b="1" baseline="0" dirty="0" err="1">
                          <a:solidFill>
                            <a:schemeClr val="tx1"/>
                          </a:solidFill>
                        </a:rPr>
                        <a:t>Dambusters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raid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endParaRPr lang="en-GB" sz="14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3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i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1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219829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930257F4-CFA6-499A-A0D0-C608B4910EFC}"/>
              </a:ext>
            </a:extLst>
          </p:cNvPr>
          <p:cNvSpPr/>
          <p:nvPr/>
        </p:nvSpPr>
        <p:spPr>
          <a:xfrm flipH="1">
            <a:off x="880709" y="1379736"/>
            <a:ext cx="45719" cy="480833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1" name="Table 196">
            <a:extLst>
              <a:ext uri="{FF2B5EF4-FFF2-40B4-BE49-F238E27FC236}">
                <a16:creationId xmlns:a16="http://schemas.microsoft.com/office/drawing/2014/main" id="{21CF824F-305C-4230-834A-3F28A9390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051943"/>
              </p:ext>
            </p:extLst>
          </p:nvPr>
        </p:nvGraphicFramePr>
        <p:xfrm>
          <a:off x="3690041" y="1235075"/>
          <a:ext cx="5238059" cy="666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818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3692241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Legend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A popular story regarded as historically true, but not proven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Domesday Book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survey of land ordered by William the Conqueror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5529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Motte and Bailey Castle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Castle used by the Normans with a stone keep on a hill or motte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00711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Romanesque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style of architecture</a:t>
                      </a:r>
                      <a:r>
                        <a:rPr lang="en-GB" sz="1100" baseline="0" dirty="0"/>
                        <a:t> favoured by the Normans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10579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Magna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Carta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charter signed by King John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30513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Siege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military operation in which a building or town is surrounded and supplies cut off t o make them surrender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82996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Pilgrimage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religious journey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07958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Reformation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Religious</a:t>
                      </a:r>
                      <a:r>
                        <a:rPr lang="en-GB" sz="1100" baseline="0" dirty="0"/>
                        <a:t> movement to reform the Catholic Church and establish Protestantism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957853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Industry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particular branch of making products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11834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Resort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place often visited</a:t>
                      </a:r>
                      <a:r>
                        <a:rPr lang="en-GB" sz="1100" baseline="0" dirty="0"/>
                        <a:t> for holidays or recreation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879718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Entrepreneur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person who takes risks to set up a business to make profit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00952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Battalion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large body of troops creating a unit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810612"/>
                  </a:ext>
                </a:extLst>
              </a:tr>
              <a:tr h="230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err="1">
                          <a:solidFill>
                            <a:schemeClr val="tx1"/>
                          </a:solidFill>
                        </a:rPr>
                        <a:t>Lochnagar</a:t>
                      </a: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 Crater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Created</a:t>
                      </a:r>
                      <a:r>
                        <a:rPr lang="en-GB" sz="1100" baseline="0" dirty="0"/>
                        <a:t> by a large mine detonated beneath the German front line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338049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Dam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barrier to hold back water which forms a reservoir 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441669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Raid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</a:t>
                      </a:r>
                      <a:r>
                        <a:rPr lang="en-GB" sz="1100" baseline="0" dirty="0"/>
                        <a:t> surprise attack by enemy troops</a:t>
                      </a:r>
                      <a:r>
                        <a:rPr lang="en-GB" sz="1100" dirty="0"/>
                        <a:t>. 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19537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RAF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Royal</a:t>
                      </a:r>
                      <a:r>
                        <a:rPr lang="en-GB" sz="1100" baseline="0" dirty="0"/>
                        <a:t> Air Force</a:t>
                      </a:r>
                      <a:r>
                        <a:rPr lang="en-GB" sz="1100" dirty="0"/>
                        <a:t> 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934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81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53602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48716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81675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4FD5E577-B529-490B-92B6-1F5A014C0BB9}"/>
              </a:ext>
            </a:extLst>
          </p:cNvPr>
          <p:cNvSpPr/>
          <p:nvPr/>
        </p:nvSpPr>
        <p:spPr>
          <a:xfrm>
            <a:off x="5215472" y="1331349"/>
            <a:ext cx="45719" cy="61784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AC7777-E41B-4C93-959A-6C3E91285799}"/>
              </a:ext>
            </a:extLst>
          </p:cNvPr>
          <p:cNvSpPr/>
          <p:nvPr/>
        </p:nvSpPr>
        <p:spPr>
          <a:xfrm>
            <a:off x="10267586" y="1293313"/>
            <a:ext cx="45719" cy="763796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DABB98-95F9-4395-9443-53780A86641D}"/>
              </a:ext>
            </a:extLst>
          </p:cNvPr>
          <p:cNvSpPr/>
          <p:nvPr/>
        </p:nvSpPr>
        <p:spPr>
          <a:xfrm>
            <a:off x="34196" y="1007818"/>
            <a:ext cx="892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people</a:t>
            </a:r>
            <a:endParaRPr lang="en-GB" sz="12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B91AF-C44A-45BE-A19C-21E43DDD1FDB}"/>
              </a:ext>
            </a:extLst>
          </p:cNvPr>
          <p:cNvSpPr/>
          <p:nvPr/>
        </p:nvSpPr>
        <p:spPr>
          <a:xfrm>
            <a:off x="3670300" y="1014388"/>
            <a:ext cx="844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words</a:t>
            </a:r>
            <a:endParaRPr lang="en-GB" sz="12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37679D-3635-4A00-9899-8DA9AA26578F}"/>
              </a:ext>
            </a:extLst>
          </p:cNvPr>
          <p:cNvSpPr/>
          <p:nvPr/>
        </p:nvSpPr>
        <p:spPr>
          <a:xfrm>
            <a:off x="9320421" y="953421"/>
            <a:ext cx="869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events</a:t>
            </a:r>
            <a:endParaRPr lang="en-GB" sz="12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07AEE2-DD23-460D-A26F-1EE8DB9AB4B6}"/>
              </a:ext>
            </a:extLst>
          </p:cNvPr>
          <p:cNvGrpSpPr/>
          <p:nvPr/>
        </p:nvGrpSpPr>
        <p:grpSpPr>
          <a:xfrm>
            <a:off x="402667" y="7900722"/>
            <a:ext cx="7382433" cy="2548162"/>
            <a:chOff x="335434" y="8262474"/>
            <a:chExt cx="6443801" cy="2141593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655A50-7A99-47BF-93FC-12BEE8A4BF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897" y="9072505"/>
              <a:ext cx="0" cy="874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63DFB3-8E3F-45EA-B751-A782EBEA4DA6}"/>
                </a:ext>
              </a:extLst>
            </p:cNvPr>
            <p:cNvCxnSpPr>
              <a:cxnSpLocks/>
            </p:cNvCxnSpPr>
            <p:nvPr/>
          </p:nvCxnSpPr>
          <p:spPr>
            <a:xfrm>
              <a:off x="4764752" y="9279938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29FAF68-08A0-463F-839B-FB64346A5A77}"/>
                </a:ext>
              </a:extLst>
            </p:cNvPr>
            <p:cNvCxnSpPr>
              <a:cxnSpLocks/>
            </p:cNvCxnSpPr>
            <p:nvPr/>
          </p:nvCxnSpPr>
          <p:spPr>
            <a:xfrm>
              <a:off x="3272211" y="9220345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6641C09-A0C0-4336-8A36-B87BF8D843A1}"/>
                </a:ext>
              </a:extLst>
            </p:cNvPr>
            <p:cNvGrpSpPr/>
            <p:nvPr/>
          </p:nvGrpSpPr>
          <p:grpSpPr>
            <a:xfrm>
              <a:off x="335434" y="8262474"/>
              <a:ext cx="6443801" cy="1873393"/>
              <a:chOff x="-992311" y="7686135"/>
              <a:chExt cx="8497041" cy="2731587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B284041-3AFC-4C0C-A10A-6ED51612A387}"/>
                  </a:ext>
                </a:extLst>
              </p:cNvPr>
              <p:cNvCxnSpPr>
                <a:cxnSpLocks/>
                <a:endCxn id="71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8DA6EA9-F71F-4B72-8EC2-B410301ED7F5}"/>
                  </a:ext>
                </a:extLst>
              </p:cNvPr>
              <p:cNvCxnSpPr>
                <a:cxnSpLocks/>
                <a:endCxn id="72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BF71E8F-FB9F-41A6-B973-DAE51BB2A588}"/>
                  </a:ext>
                </a:extLst>
              </p:cNvPr>
              <p:cNvCxnSpPr>
                <a:cxnSpLocks/>
                <a:endCxn id="70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EE7EA7BD-D133-4349-A6C5-C8699E65C046}"/>
                  </a:ext>
                </a:extLst>
              </p:cNvPr>
              <p:cNvGrpSpPr/>
              <p:nvPr/>
            </p:nvGrpSpPr>
            <p:grpSpPr>
              <a:xfrm>
                <a:off x="-992311" y="8669618"/>
                <a:ext cx="8497041" cy="1748104"/>
                <a:chOff x="-956229" y="8605823"/>
                <a:chExt cx="8497041" cy="1748104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588DE847-4FD5-4FC1-9BB4-DCE2A5AC202D}"/>
                    </a:ext>
                  </a:extLst>
                </p:cNvPr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C553ED9-9346-486E-AA04-AE452AABEBB5}"/>
                    </a:ext>
                  </a:extLst>
                </p:cNvPr>
                <p:cNvGrpSpPr/>
                <p:nvPr/>
              </p:nvGrpSpPr>
              <p:grpSpPr>
                <a:xfrm>
                  <a:off x="-956229" y="9934931"/>
                  <a:ext cx="8497041" cy="418996"/>
                  <a:chOff x="-956229" y="9934931"/>
                  <a:chExt cx="8497041" cy="418996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8A5C3DAA-6DF0-487E-B861-16481E1314E2}"/>
                      </a:ext>
                    </a:extLst>
                  </p:cNvPr>
                  <p:cNvGrpSpPr/>
                  <p:nvPr/>
                </p:nvGrpSpPr>
                <p:grpSpPr>
                  <a:xfrm>
                    <a:off x="-956229" y="9943279"/>
                    <a:ext cx="8497041" cy="410648"/>
                    <a:chOff x="-956229" y="9943279"/>
                    <a:chExt cx="8497041" cy="410648"/>
                  </a:xfrm>
                </p:grpSpPr>
                <p:grpSp>
                  <p:nvGrpSpPr>
                    <p:cNvPr id="81" name="Group 80">
                      <a:extLst>
                        <a:ext uri="{FF2B5EF4-FFF2-40B4-BE49-F238E27FC236}">
                          <a16:creationId xmlns:a16="http://schemas.microsoft.com/office/drawing/2014/main" id="{80EDA4C5-6997-4726-A910-DA9A48EE2E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956229" y="9943279"/>
                      <a:ext cx="8497041" cy="410648"/>
                      <a:chOff x="-956229" y="9943279"/>
                      <a:chExt cx="8497041" cy="410648"/>
                    </a:xfrm>
                  </p:grpSpPr>
                  <p:grpSp>
                    <p:nvGrpSpPr>
                      <p:cNvPr id="84" name="Group 83">
                        <a:extLst>
                          <a:ext uri="{FF2B5EF4-FFF2-40B4-BE49-F238E27FC236}">
                            <a16:creationId xmlns:a16="http://schemas.microsoft.com/office/drawing/2014/main" id="{0338A512-4C97-4AF4-AF16-FFF42CE5DE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56229" y="9943279"/>
                        <a:ext cx="8497041" cy="410648"/>
                        <a:chOff x="-956229" y="10248080"/>
                        <a:chExt cx="8497041" cy="410648"/>
                      </a:xfrm>
                    </p:grpSpPr>
                    <p:cxnSp>
                      <p:nvCxnSpPr>
                        <p:cNvPr id="86" name="Straight Connector 85">
                          <a:extLst>
                            <a:ext uri="{FF2B5EF4-FFF2-40B4-BE49-F238E27FC236}">
                              <a16:creationId xmlns:a16="http://schemas.microsoft.com/office/drawing/2014/main" id="{B364EABE-AC67-4F10-A11D-C5D8589FD9A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-956229" y="10658726"/>
                          <a:ext cx="8497041" cy="2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7" name="Oval 86">
                          <a:extLst>
                            <a:ext uri="{FF2B5EF4-FFF2-40B4-BE49-F238E27FC236}">
                              <a16:creationId xmlns:a16="http://schemas.microsoft.com/office/drawing/2014/main" id="{037ACE6C-D936-47BB-B021-3F4D03FA81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7018" y="10248080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GB" sz="1200" dirty="0"/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C5C049A7-7F90-4DEA-B126-135A46F266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200"/>
                      </a:p>
                    </p:txBody>
                  </p:sp>
                </p:grp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E3CEEEA7-FDD9-4081-B5B3-DA2B200DA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B2719DF7-C52F-4687-AE0F-776FEAA5FA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</p:grpSp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C1938488-1272-4D10-A4FB-5358E628B90E}"/>
                      </a:ext>
                    </a:extLst>
                  </p:cNvPr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68F7B80A-8266-4FAA-866F-DE1F40726C71}"/>
                      </a:ext>
                    </a:extLst>
                  </p:cNvPr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</p:grp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12177569-7097-43E8-B9B4-8F84222A84A9}"/>
                    </a:ext>
                  </a:extLst>
                </p:cNvPr>
                <p:cNvSpPr/>
                <p:nvPr/>
              </p:nvSpPr>
              <p:spPr>
                <a:xfrm>
                  <a:off x="415320" y="8605823"/>
                  <a:ext cx="1150756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200" dirty="0">
                    <a:solidFill>
                      <a:schemeClr val="tx1"/>
                    </a:solidFill>
                  </a:endParaRPr>
                </a:p>
                <a:p>
                  <a:r>
                    <a:rPr lang="en-GB" sz="1200" dirty="0">
                      <a:solidFill>
                        <a:schemeClr val="tx1"/>
                      </a:solidFill>
                    </a:rPr>
                    <a:t> </a:t>
                  </a:r>
                  <a:endParaRPr lang="en-GB" sz="1200" dirty="0"/>
                </a:p>
              </p:txBody>
            </p:sp>
          </p:grp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49CCA3A-92FA-4C18-B4A3-0256EFCE9E69}"/>
                  </a:ext>
                </a:extLst>
              </p:cNvPr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1200" dirty="0">
                    <a:solidFill>
                      <a:schemeClr val="tx1"/>
                    </a:solidFill>
                  </a:rPr>
                  <a:t> </a:t>
                </a:r>
                <a:endParaRPr lang="en-GB" sz="12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E9ED06A4-5C38-4895-886C-0444D88A96E0}"/>
                  </a:ext>
                </a:extLst>
              </p:cNvPr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B847EEE3-4E28-4E47-A1CF-B2A95B300526}"/>
                  </a:ext>
                </a:extLst>
              </p:cNvPr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3990EA3-3671-4FF4-937C-20564910012E}"/>
                  </a:ext>
                </a:extLst>
              </p:cNvPr>
              <p:cNvSpPr/>
              <p:nvPr/>
            </p:nvSpPr>
            <p:spPr>
              <a:xfrm>
                <a:off x="2332030" y="8605824"/>
                <a:ext cx="1150756" cy="118110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200" dirty="0">
                  <a:solidFill>
                    <a:schemeClr val="tx1"/>
                  </a:solidFill>
                </a:endParaRPr>
              </a:p>
              <a:p>
                <a:endParaRPr lang="en-GB" sz="1200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C2A1946-0ED0-4F82-AFC1-D1089FA64110}"/>
                  </a:ext>
                </a:extLst>
              </p:cNvPr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/>
              </a:p>
              <a:p>
                <a:pPr algn="ctr"/>
                <a:endParaRPr lang="en-GB" sz="120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04B1A9-F1F3-47B2-B3B6-6A5815326410}"/>
                </a:ext>
              </a:extLst>
            </p:cNvPr>
            <p:cNvSpPr txBox="1"/>
            <p:nvPr/>
          </p:nvSpPr>
          <p:spPr>
            <a:xfrm>
              <a:off x="1509424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1068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04C51A-1B31-4B53-85F3-C7955CB4A368}"/>
                </a:ext>
              </a:extLst>
            </p:cNvPr>
            <p:cNvSpPr txBox="1"/>
            <p:nvPr/>
          </p:nvSpPr>
          <p:spPr>
            <a:xfrm>
              <a:off x="2270446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1217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823387-5CCC-470C-B634-BD28B4E4DABC}"/>
                </a:ext>
              </a:extLst>
            </p:cNvPr>
            <p:cNvSpPr txBox="1"/>
            <p:nvPr/>
          </p:nvSpPr>
          <p:spPr>
            <a:xfrm>
              <a:off x="3031470" y="10144829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1536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8939F-45E8-4753-BE81-E9105D918C9E}"/>
                </a:ext>
              </a:extLst>
            </p:cNvPr>
            <p:cNvSpPr txBox="1"/>
            <p:nvPr/>
          </p:nvSpPr>
          <p:spPr>
            <a:xfrm>
              <a:off x="3766155" y="10154198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1848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B075460-D9A5-4883-B7B0-B8249C1EE9F8}"/>
                </a:ext>
              </a:extLst>
            </p:cNvPr>
            <p:cNvSpPr txBox="1"/>
            <p:nvPr/>
          </p:nvSpPr>
          <p:spPr>
            <a:xfrm>
              <a:off x="4500127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1873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07F185E-578B-4D39-A6DD-76FCF6C9613E}"/>
                </a:ext>
              </a:extLst>
            </p:cNvPr>
            <p:cNvSpPr txBox="1"/>
            <p:nvPr/>
          </p:nvSpPr>
          <p:spPr>
            <a:xfrm>
              <a:off x="5240418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1916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72A0A76-74D4-4EAA-93F7-B1D216414098}"/>
                </a:ext>
              </a:extLst>
            </p:cNvPr>
            <p:cNvSpPr/>
            <p:nvPr/>
          </p:nvSpPr>
          <p:spPr>
            <a:xfrm rot="16200000">
              <a:off x="-456808" y="9128874"/>
              <a:ext cx="1798061" cy="201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/>
                <a:t>Timeline</a:t>
              </a:r>
              <a:endParaRPr lang="en-GB" sz="1200" b="1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3A27DEB-6309-4B2F-907C-1D52358BCA1A}"/>
                </a:ext>
              </a:extLst>
            </p:cNvPr>
            <p:cNvSpPr/>
            <p:nvPr/>
          </p:nvSpPr>
          <p:spPr>
            <a:xfrm>
              <a:off x="1385216" y="893236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507B0BC-C93C-43DD-8375-AA0B97350124}"/>
                </a:ext>
              </a:extLst>
            </p:cNvPr>
            <p:cNvSpPr/>
            <p:nvPr/>
          </p:nvSpPr>
          <p:spPr>
            <a:xfrm>
              <a:off x="2125092" y="828469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41D603-23C2-45A9-876D-686F657F03F7}"/>
                </a:ext>
              </a:extLst>
            </p:cNvPr>
            <p:cNvSpPr/>
            <p:nvPr/>
          </p:nvSpPr>
          <p:spPr>
            <a:xfrm>
              <a:off x="1416338" y="8958898"/>
              <a:ext cx="765358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Lincoln Castle built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9F38419-43C9-4455-8EA5-92A853C29DDF}"/>
                </a:ext>
              </a:extLst>
            </p:cNvPr>
            <p:cNvSpPr/>
            <p:nvPr/>
          </p:nvSpPr>
          <p:spPr>
            <a:xfrm>
              <a:off x="3615085" y="8362778"/>
              <a:ext cx="2185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C5A633-A605-4488-A320-A5321C5B98CC}"/>
                </a:ext>
              </a:extLst>
            </p:cNvPr>
            <p:cNvSpPr/>
            <p:nvPr/>
          </p:nvSpPr>
          <p:spPr>
            <a:xfrm>
              <a:off x="4343648" y="8983937"/>
              <a:ext cx="83272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E590795-3C98-49D3-9E7D-6F1C379AAD2B}"/>
                </a:ext>
              </a:extLst>
            </p:cNvPr>
            <p:cNvSpPr/>
            <p:nvPr/>
          </p:nvSpPr>
          <p:spPr>
            <a:xfrm>
              <a:off x="5028854" y="8346013"/>
              <a:ext cx="93885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A9554D-00DB-4DEA-B405-56E371C9B69E}"/>
                </a:ext>
              </a:extLst>
            </p:cNvPr>
            <p:cNvSpPr/>
            <p:nvPr/>
          </p:nvSpPr>
          <p:spPr>
            <a:xfrm>
              <a:off x="2172784" y="8283989"/>
              <a:ext cx="796189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Battle of Lincoln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AC36BD9-989B-4A6F-AA37-AECDA52DE629}"/>
                </a:ext>
              </a:extLst>
            </p:cNvPr>
            <p:cNvSpPr/>
            <p:nvPr/>
          </p:nvSpPr>
          <p:spPr>
            <a:xfrm>
              <a:off x="2833580" y="8958898"/>
              <a:ext cx="840827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Lincolnshire Uprising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27ED11-43CE-4579-86F3-1A76F55D6D2E}"/>
                </a:ext>
              </a:extLst>
            </p:cNvPr>
            <p:cNvSpPr/>
            <p:nvPr/>
          </p:nvSpPr>
          <p:spPr>
            <a:xfrm>
              <a:off x="3528379" y="8339515"/>
              <a:ext cx="1024594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Railway arrives in Grimsby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0F7A81C-F5E0-4865-B9B4-B4A82987B9FF}"/>
                </a:ext>
              </a:extLst>
            </p:cNvPr>
            <p:cNvSpPr/>
            <p:nvPr/>
          </p:nvSpPr>
          <p:spPr>
            <a:xfrm>
              <a:off x="4313266" y="8937183"/>
              <a:ext cx="886373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Cleethorpes Pier Opens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2E186A3-D97A-461E-8F2A-2BF28EAB2FE6}"/>
                </a:ext>
              </a:extLst>
            </p:cNvPr>
            <p:cNvSpPr/>
            <p:nvPr/>
          </p:nvSpPr>
          <p:spPr>
            <a:xfrm>
              <a:off x="5057122" y="8356257"/>
              <a:ext cx="867502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Battle of the Somme</a:t>
              </a: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B607E140-42F9-4F70-A1B5-B0A2E575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33" y="9323486"/>
              <a:ext cx="394410" cy="379765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8D2FA7A-36FC-4DF2-BD82-BEB84F855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5415" y="8654134"/>
              <a:ext cx="418764" cy="40321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EA67C90-F9E4-4DB7-A609-3D971F919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0120" y="9293325"/>
              <a:ext cx="261324" cy="363353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0D58DE-B196-426E-A2C1-B46038A0B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5962" y="8676324"/>
              <a:ext cx="409637" cy="45500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82587C88-3229-41CF-A15D-D1E08C402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2653" y="9275567"/>
              <a:ext cx="507599" cy="326004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00AF263D-8DE3-4346-BC06-89D8E3CD8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5768" y="8657423"/>
              <a:ext cx="319033" cy="366791"/>
            </a:xfrm>
            <a:prstGeom prst="rect">
              <a:avLst/>
            </a:prstGeom>
          </p:spPr>
        </p:pic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34B8D44-4ED7-421C-B861-453AD0C885A3}"/>
                </a:ext>
              </a:extLst>
            </p:cNvPr>
            <p:cNvSpPr/>
            <p:nvPr/>
          </p:nvSpPr>
          <p:spPr>
            <a:xfrm>
              <a:off x="663558" y="8262475"/>
              <a:ext cx="872685" cy="81003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endParaRPr lang="en-GB" sz="1200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87DC9EF-764B-481A-B5D6-47709C280358}"/>
                </a:ext>
              </a:extLst>
            </p:cNvPr>
            <p:cNvSpPr/>
            <p:nvPr/>
          </p:nvSpPr>
          <p:spPr>
            <a:xfrm>
              <a:off x="916556" y="9846160"/>
              <a:ext cx="288935" cy="2613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6A3D55-40D3-4EE4-84D7-14BB597B4FBE}"/>
                </a:ext>
              </a:extLst>
            </p:cNvPr>
            <p:cNvSpPr/>
            <p:nvPr/>
          </p:nvSpPr>
          <p:spPr>
            <a:xfrm>
              <a:off x="683406" y="8297712"/>
              <a:ext cx="796189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Grimsby founded</a:t>
              </a: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56D96D49-01BF-4E75-AA08-1F76046FB3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902" y="8615839"/>
              <a:ext cx="372902" cy="391341"/>
            </a:xfrm>
            <a:prstGeom prst="rect">
              <a:avLst/>
            </a:prstGeom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B8C9072-9F86-419F-8B9F-9860D561EDC8}"/>
                </a:ext>
              </a:extLst>
            </p:cNvPr>
            <p:cNvSpPr txBox="1"/>
            <p:nvPr/>
          </p:nvSpPr>
          <p:spPr>
            <a:xfrm>
              <a:off x="745427" y="1011949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800s</a:t>
              </a:r>
            </a:p>
          </p:txBody>
        </p: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E3CEEEA7-FDD9-4081-B5B3-DA2B200DA3FD}"/>
              </a:ext>
            </a:extLst>
          </p:cNvPr>
          <p:cNvSpPr/>
          <p:nvPr/>
        </p:nvSpPr>
        <p:spPr>
          <a:xfrm>
            <a:off x="6922783" y="9788245"/>
            <a:ext cx="331022" cy="3109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8DA6EA9-F71F-4B72-8EC2-B410301ED7F5}"/>
              </a:ext>
            </a:extLst>
          </p:cNvPr>
          <p:cNvCxnSpPr>
            <a:cxnSpLocks/>
          </p:cNvCxnSpPr>
          <p:nvPr/>
        </p:nvCxnSpPr>
        <p:spPr>
          <a:xfrm flipV="1">
            <a:off x="7088294" y="8724601"/>
            <a:ext cx="0" cy="104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B847EEE3-4E28-4E47-A1CF-B2A95B300526}"/>
              </a:ext>
            </a:extLst>
          </p:cNvPr>
          <p:cNvSpPr/>
          <p:nvPr/>
        </p:nvSpPr>
        <p:spPr>
          <a:xfrm>
            <a:off x="6677742" y="8561371"/>
            <a:ext cx="999804" cy="9638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05604" y="8755143"/>
            <a:ext cx="9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/>
              <a:t>Dambusters</a:t>
            </a:r>
            <a:r>
              <a:rPr lang="en-GB" sz="1200" dirty="0"/>
              <a:t> Raid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2783" y="10167783"/>
            <a:ext cx="557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1943</a:t>
            </a:r>
          </a:p>
        </p:txBody>
      </p:sp>
      <p:pic>
        <p:nvPicPr>
          <p:cNvPr id="7" name="Picture 6" descr="Airplane Second World War Fighter Aircraft Military - War Plane ...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85224" y="9160026"/>
            <a:ext cx="285528" cy="28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536</Words>
  <Application>Microsoft Office PowerPoint</Application>
  <PresentationFormat>Custom</PresentationFormat>
  <Paragraphs>119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C:\Users\JCF80~1.BIG\AppData\Local\Temp\mso4BAE.tmp</dc:title>
  <dc:creator>j.bigwood</dc:creator>
  <cp:lastModifiedBy>Cheryl Aston-Ottey</cp:lastModifiedBy>
  <cp:revision>63</cp:revision>
  <cp:lastPrinted>2020-05-12T11:49:25Z</cp:lastPrinted>
  <dcterms:created xsi:type="dcterms:W3CDTF">2020-04-02T08:42:20Z</dcterms:created>
  <dcterms:modified xsi:type="dcterms:W3CDTF">2025-04-29T08:23:04Z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2019-01-21T00:00:00Z</vt:filetime>
  </property>
  <property fmtid="{D5CDD505-2E9C-101B-9397-08002B2CF9AE}" pid="3" name="LastSaved">
    <vt:filetime>2020-04-02T00:00:00Z</vt:filetime>
  </property>
</Properties>
</file>