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9" r:id="rId5"/>
  </p:sldIdLst>
  <p:sldSz cx="9601200" cy="12801600" type="A3"/>
  <p:notesSz cx="9799638" cy="14301788"/>
  <p:defaultTextStyle>
    <a:defPPr>
      <a:defRPr lang="en-US"/>
    </a:defPPr>
    <a:lvl1pPr marL="0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C56AD"/>
    <a:srgbClr val="DA0474"/>
    <a:srgbClr val="ED7D31"/>
    <a:srgbClr val="F8CBAD"/>
    <a:srgbClr val="002060"/>
    <a:srgbClr val="DF7F7F"/>
    <a:srgbClr val="7F8FAF"/>
    <a:srgbClr val="2E75B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1415B-B1D1-47C7-849C-552E2490B56F}" v="798" dt="2020-06-06T11:53:56.637"/>
    <p1510:client id="{14C832C1-6C9D-9678-BEAA-F85C6CA1C229}" v="1" dt="2023-09-09T12:35:13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1" autoAdjust="0"/>
    <p:restoredTop sz="94660"/>
  </p:normalViewPr>
  <p:slideViewPr>
    <p:cSldViewPr snapToGrid="0">
      <p:cViewPr>
        <p:scale>
          <a:sx n="110" d="100"/>
          <a:sy n="110" d="100"/>
        </p:scale>
        <p:origin x="1968" y="-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Ramage" userId="S::ramaget@omacademy.co.uk::c21cdd37-2b04-4d8b-8774-518e383fee98" providerId="AD" clId="Web-{14C832C1-6C9D-9678-BEAA-F85C6CA1C229}"/>
    <pc:docChg chg="delSld">
      <pc:chgData name="T Ramage" userId="S::ramaget@omacademy.co.uk::c21cdd37-2b04-4d8b-8774-518e383fee98" providerId="AD" clId="Web-{14C832C1-6C9D-9678-BEAA-F85C6CA1C229}" dt="2023-09-09T12:35:13.843" v="0"/>
      <pc:docMkLst>
        <pc:docMk/>
      </pc:docMkLst>
      <pc:sldChg chg="del">
        <pc:chgData name="T Ramage" userId="S::ramaget@omacademy.co.uk::c21cdd37-2b04-4d8b-8774-518e383fee98" providerId="AD" clId="Web-{14C832C1-6C9D-9678-BEAA-F85C6CA1C229}" dt="2023-09-09T12:35:13.843" v="0"/>
        <pc:sldMkLst>
          <pc:docMk/>
          <pc:sldMk cId="1462093660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1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0863" y="1789113"/>
            <a:ext cx="3617912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721" tIns="65861" rIns="131721" bIns="658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882736"/>
            <a:ext cx="7839710" cy="5631329"/>
          </a:xfrm>
          <a:prstGeom prst="rect">
            <a:avLst/>
          </a:prstGeom>
        </p:spPr>
        <p:txBody>
          <a:bodyPr vert="horz" lIns="131721" tIns="65861" rIns="131721" bIns="658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1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0838" y="1941513"/>
            <a:ext cx="3929062" cy="5240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5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4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0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6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ctangle 349">
            <a:extLst>
              <a:ext uri="{FF2B5EF4-FFF2-40B4-BE49-F238E27FC236}">
                <a16:creationId xmlns:a16="http://schemas.microsoft.com/office/drawing/2014/main" id="{4C319A53-69BB-850B-653A-A470B4F6D72A}"/>
              </a:ext>
            </a:extLst>
          </p:cNvPr>
          <p:cNvSpPr/>
          <p:nvPr/>
        </p:nvSpPr>
        <p:spPr>
          <a:xfrm rot="16200000">
            <a:off x="2784024" y="1100696"/>
            <a:ext cx="1010427" cy="8751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t"/>
          <a:lstStyle/>
          <a:p>
            <a:endParaRPr lang="en-GB" sz="775" b="1" dirty="0">
              <a:solidFill>
                <a:sysClr val="windowText" lastClr="000000"/>
              </a:solidFill>
            </a:endParaRP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3CA30ACF-9F56-43C9-AC61-9C9B17132014}"/>
              </a:ext>
            </a:extLst>
          </p:cNvPr>
          <p:cNvGrpSpPr/>
          <p:nvPr/>
        </p:nvGrpSpPr>
        <p:grpSpPr>
          <a:xfrm rot="10800000">
            <a:off x="4247483" y="3228370"/>
            <a:ext cx="4076897" cy="213463"/>
            <a:chOff x="1358095" y="7370542"/>
            <a:chExt cx="3922440" cy="168699"/>
          </a:xfrm>
        </p:grpSpPr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9C6DCED5-FBBE-403D-BA28-4B0A88D6F0AF}"/>
                </a:ext>
              </a:extLst>
            </p:cNvPr>
            <p:cNvSpPr/>
            <p:nvPr/>
          </p:nvSpPr>
          <p:spPr>
            <a:xfrm>
              <a:off x="1358095" y="7482936"/>
              <a:ext cx="3910704" cy="5630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F44CD4D4-8852-42FD-AE92-38F742172D5A}"/>
                </a:ext>
              </a:extLst>
            </p:cNvPr>
            <p:cNvSpPr/>
            <p:nvPr/>
          </p:nvSpPr>
          <p:spPr>
            <a:xfrm>
              <a:off x="1366496" y="7427770"/>
              <a:ext cx="3900636" cy="50472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4102D2FF-4E13-4000-9307-FD14FCFB645B}"/>
                </a:ext>
              </a:extLst>
            </p:cNvPr>
            <p:cNvSpPr/>
            <p:nvPr/>
          </p:nvSpPr>
          <p:spPr>
            <a:xfrm>
              <a:off x="1406001" y="7370542"/>
              <a:ext cx="3874534" cy="46693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246" name="Block Arc 245">
            <a:extLst>
              <a:ext uri="{FF2B5EF4-FFF2-40B4-BE49-F238E27FC236}">
                <a16:creationId xmlns:a16="http://schemas.microsoft.com/office/drawing/2014/main" id="{D9D9D0E9-B2C1-45BB-8155-1A5B78BA187A}"/>
              </a:ext>
            </a:extLst>
          </p:cNvPr>
          <p:cNvSpPr/>
          <p:nvPr/>
        </p:nvSpPr>
        <p:spPr>
          <a:xfrm rot="5400000">
            <a:off x="6754842" y="1130869"/>
            <a:ext cx="2238698" cy="2600521"/>
          </a:xfrm>
          <a:prstGeom prst="blockArc">
            <a:avLst>
              <a:gd name="adj1" fmla="val 13483930"/>
              <a:gd name="adj2" fmla="val 18691756"/>
              <a:gd name="adj3" fmla="val 1752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41F743FA-9920-4AFD-A469-D9E30B0D0D8C}"/>
              </a:ext>
            </a:extLst>
          </p:cNvPr>
          <p:cNvGrpSpPr/>
          <p:nvPr/>
        </p:nvGrpSpPr>
        <p:grpSpPr>
          <a:xfrm>
            <a:off x="975389" y="3043149"/>
            <a:ext cx="1621057" cy="2041661"/>
            <a:chOff x="464932" y="4911446"/>
            <a:chExt cx="1254389" cy="1495932"/>
          </a:xfrm>
        </p:grpSpPr>
        <p:sp>
          <p:nvSpPr>
            <p:cNvPr id="552" name="Block Arc 551">
              <a:extLst>
                <a:ext uri="{FF2B5EF4-FFF2-40B4-BE49-F238E27FC236}">
                  <a16:creationId xmlns:a16="http://schemas.microsoft.com/office/drawing/2014/main" id="{5C31EDFA-E839-48AD-BAFA-1FE60222A32E}"/>
                </a:ext>
              </a:extLst>
            </p:cNvPr>
            <p:cNvSpPr/>
            <p:nvPr/>
          </p:nvSpPr>
          <p:spPr>
            <a:xfrm rot="16200000">
              <a:off x="389195" y="5050475"/>
              <a:ext cx="1439938" cy="1220315"/>
            </a:xfrm>
            <a:prstGeom prst="blockArc">
              <a:avLst>
                <a:gd name="adj1" fmla="val 10822323"/>
                <a:gd name="adj2" fmla="val 246171"/>
                <a:gd name="adj3" fmla="val 8577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3" name="Block Arc 552">
              <a:extLst>
                <a:ext uri="{FF2B5EF4-FFF2-40B4-BE49-F238E27FC236}">
                  <a16:creationId xmlns:a16="http://schemas.microsoft.com/office/drawing/2014/main" id="{1A030CCC-A097-48AB-971C-0477BC8D48B2}"/>
                </a:ext>
              </a:extLst>
            </p:cNvPr>
            <p:cNvSpPr/>
            <p:nvPr/>
          </p:nvSpPr>
          <p:spPr>
            <a:xfrm rot="16200000">
              <a:off x="339992" y="5036386"/>
              <a:ext cx="1495932" cy="1246052"/>
            </a:xfrm>
            <a:prstGeom prst="blockArc">
              <a:avLst>
                <a:gd name="adj1" fmla="val 10749840"/>
                <a:gd name="adj2" fmla="val 141780"/>
                <a:gd name="adj3" fmla="val 242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4" name="Block Arc 553">
              <a:extLst>
                <a:ext uri="{FF2B5EF4-FFF2-40B4-BE49-F238E27FC236}">
                  <a16:creationId xmlns:a16="http://schemas.microsoft.com/office/drawing/2014/main" id="{475787CB-34EA-47C8-AE97-5C195223876B}"/>
                </a:ext>
              </a:extLst>
            </p:cNvPr>
            <p:cNvSpPr/>
            <p:nvPr/>
          </p:nvSpPr>
          <p:spPr>
            <a:xfrm rot="16200000">
              <a:off x="472526" y="5198007"/>
              <a:ext cx="1221791" cy="929923"/>
            </a:xfrm>
            <a:prstGeom prst="blockArc">
              <a:avLst>
                <a:gd name="adj1" fmla="val 10558006"/>
                <a:gd name="adj2" fmla="val 227867"/>
                <a:gd name="adj3" fmla="val 30998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92" name="Rectangle 591">
            <a:extLst>
              <a:ext uri="{FF2B5EF4-FFF2-40B4-BE49-F238E27FC236}">
                <a16:creationId xmlns:a16="http://schemas.microsoft.com/office/drawing/2014/main" id="{6E73791A-084E-4263-8209-E94995F76E55}"/>
              </a:ext>
            </a:extLst>
          </p:cNvPr>
          <p:cNvSpPr/>
          <p:nvPr/>
        </p:nvSpPr>
        <p:spPr>
          <a:xfrm>
            <a:off x="1782486" y="5034930"/>
            <a:ext cx="1896782" cy="590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3" name="Rectangle 592">
            <a:extLst>
              <a:ext uri="{FF2B5EF4-FFF2-40B4-BE49-F238E27FC236}">
                <a16:creationId xmlns:a16="http://schemas.microsoft.com/office/drawing/2014/main" id="{2A1676DA-316F-4FB9-8EA6-F46A4ACA2086}"/>
              </a:ext>
            </a:extLst>
          </p:cNvPr>
          <p:cNvSpPr/>
          <p:nvPr/>
        </p:nvSpPr>
        <p:spPr>
          <a:xfrm>
            <a:off x="1749586" y="4525413"/>
            <a:ext cx="2045430" cy="379182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4" name="Rectangle 593">
            <a:extLst>
              <a:ext uri="{FF2B5EF4-FFF2-40B4-BE49-F238E27FC236}">
                <a16:creationId xmlns:a16="http://schemas.microsoft.com/office/drawing/2014/main" id="{FE6C3511-EAB6-4BCF-96A2-C5AAD8FA0EFD}"/>
              </a:ext>
            </a:extLst>
          </p:cNvPr>
          <p:cNvSpPr/>
          <p:nvPr/>
        </p:nvSpPr>
        <p:spPr>
          <a:xfrm>
            <a:off x="1764591" y="4914624"/>
            <a:ext cx="2030422" cy="12027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29" name="Block Arc 228">
            <a:extLst>
              <a:ext uri="{FF2B5EF4-FFF2-40B4-BE49-F238E27FC236}">
                <a16:creationId xmlns:a16="http://schemas.microsoft.com/office/drawing/2014/main" id="{E3E2DF79-27B0-4D55-BBEC-4D904DD8B09D}"/>
              </a:ext>
            </a:extLst>
          </p:cNvPr>
          <p:cNvSpPr/>
          <p:nvPr/>
        </p:nvSpPr>
        <p:spPr>
          <a:xfrm rot="16200000">
            <a:off x="1172765" y="9181354"/>
            <a:ext cx="1723746" cy="1825952"/>
          </a:xfrm>
          <a:prstGeom prst="blockArc">
            <a:avLst>
              <a:gd name="adj1" fmla="val 10800596"/>
              <a:gd name="adj2" fmla="val 420165"/>
              <a:gd name="adj3" fmla="val 1925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13" name="Block Arc 512">
            <a:extLst>
              <a:ext uri="{FF2B5EF4-FFF2-40B4-BE49-F238E27FC236}">
                <a16:creationId xmlns:a16="http://schemas.microsoft.com/office/drawing/2014/main" id="{A1B6D6C9-5E07-49DA-93DF-3250325FE434}"/>
              </a:ext>
            </a:extLst>
          </p:cNvPr>
          <p:cNvSpPr/>
          <p:nvPr/>
        </p:nvSpPr>
        <p:spPr>
          <a:xfrm rot="16200000">
            <a:off x="918867" y="9107842"/>
            <a:ext cx="2040306" cy="2007668"/>
          </a:xfrm>
          <a:prstGeom prst="blockArc">
            <a:avLst>
              <a:gd name="adj1" fmla="val 10825537"/>
              <a:gd name="adj2" fmla="val 21338665"/>
              <a:gd name="adj3" fmla="val 970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588" name="Block Arc 587">
            <a:extLst>
              <a:ext uri="{FF2B5EF4-FFF2-40B4-BE49-F238E27FC236}">
                <a16:creationId xmlns:a16="http://schemas.microsoft.com/office/drawing/2014/main" id="{C5B95B53-BFA1-4D7B-A442-DCE92B57FAD8}"/>
              </a:ext>
            </a:extLst>
          </p:cNvPr>
          <p:cNvSpPr/>
          <p:nvPr/>
        </p:nvSpPr>
        <p:spPr>
          <a:xfrm rot="16200000">
            <a:off x="1426835" y="9548419"/>
            <a:ext cx="1166508" cy="1137356"/>
          </a:xfrm>
          <a:prstGeom prst="blockArc">
            <a:avLst>
              <a:gd name="adj1" fmla="val 10880884"/>
              <a:gd name="adj2" fmla="val 21442925"/>
              <a:gd name="adj3" fmla="val 6899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3" name="Block Arc 572">
            <a:extLst>
              <a:ext uri="{FF2B5EF4-FFF2-40B4-BE49-F238E27FC236}">
                <a16:creationId xmlns:a16="http://schemas.microsoft.com/office/drawing/2014/main" id="{0D0A4B16-B707-470E-A232-C0FE2FB51EC8}"/>
              </a:ext>
            </a:extLst>
          </p:cNvPr>
          <p:cNvSpPr/>
          <p:nvPr/>
        </p:nvSpPr>
        <p:spPr>
          <a:xfrm rot="5400000">
            <a:off x="7229617" y="10676072"/>
            <a:ext cx="898556" cy="1386622"/>
          </a:xfrm>
          <a:prstGeom prst="blockArc">
            <a:avLst>
              <a:gd name="adj1" fmla="val 11188635"/>
              <a:gd name="adj2" fmla="val 21491306"/>
              <a:gd name="adj3" fmla="val 1637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5" name="Block Arc 574">
            <a:extLst>
              <a:ext uri="{FF2B5EF4-FFF2-40B4-BE49-F238E27FC236}">
                <a16:creationId xmlns:a16="http://schemas.microsoft.com/office/drawing/2014/main" id="{017D0592-6C4E-4CB1-BC90-83121DE53869}"/>
              </a:ext>
            </a:extLst>
          </p:cNvPr>
          <p:cNvSpPr/>
          <p:nvPr/>
        </p:nvSpPr>
        <p:spPr>
          <a:xfrm rot="5400000">
            <a:off x="6853950" y="10505945"/>
            <a:ext cx="1628166" cy="1956572"/>
          </a:xfrm>
          <a:prstGeom prst="blockArc">
            <a:avLst>
              <a:gd name="adj1" fmla="val 11578402"/>
              <a:gd name="adj2" fmla="val 507186"/>
              <a:gd name="adj3" fmla="val 1376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6" name="Block Arc 575">
            <a:extLst>
              <a:ext uri="{FF2B5EF4-FFF2-40B4-BE49-F238E27FC236}">
                <a16:creationId xmlns:a16="http://schemas.microsoft.com/office/drawing/2014/main" id="{89BD17AA-8A0C-4959-B24D-47E1FA7AF9E5}"/>
              </a:ext>
            </a:extLst>
          </p:cNvPr>
          <p:cNvSpPr/>
          <p:nvPr/>
        </p:nvSpPr>
        <p:spPr>
          <a:xfrm rot="5400000">
            <a:off x="6738239" y="10584920"/>
            <a:ext cx="1949524" cy="2024969"/>
          </a:xfrm>
          <a:prstGeom prst="blockArc">
            <a:avLst>
              <a:gd name="adj1" fmla="val 10935156"/>
              <a:gd name="adj2" fmla="val 21588575"/>
              <a:gd name="adj3" fmla="val 2730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9D1B4D8C-CF1A-45E7-AA3B-9724193E02DA}"/>
              </a:ext>
            </a:extLst>
          </p:cNvPr>
          <p:cNvSpPr/>
          <p:nvPr/>
        </p:nvSpPr>
        <p:spPr>
          <a:xfrm>
            <a:off x="4131815" y="4505637"/>
            <a:ext cx="3035430" cy="22445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BD283640-021C-41C4-9834-E7788A769A90}"/>
              </a:ext>
            </a:extLst>
          </p:cNvPr>
          <p:cNvSpPr/>
          <p:nvPr/>
        </p:nvSpPr>
        <p:spPr>
          <a:xfrm>
            <a:off x="3623146" y="4776340"/>
            <a:ext cx="3555038" cy="3264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C5979FF0-5D5F-4BB2-944F-1339AF9C0A06}"/>
              </a:ext>
            </a:extLst>
          </p:cNvPr>
          <p:cNvSpPr/>
          <p:nvPr/>
        </p:nvSpPr>
        <p:spPr>
          <a:xfrm>
            <a:off x="3958355" y="4736250"/>
            <a:ext cx="3208889" cy="615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6DDC2A5-80F2-48FA-9269-150D7D412460}"/>
              </a:ext>
            </a:extLst>
          </p:cNvPr>
          <p:cNvGrpSpPr/>
          <p:nvPr/>
        </p:nvGrpSpPr>
        <p:grpSpPr>
          <a:xfrm>
            <a:off x="6564189" y="4514811"/>
            <a:ext cx="1990103" cy="2094770"/>
            <a:chOff x="5564434" y="4065145"/>
            <a:chExt cx="1539961" cy="1580540"/>
          </a:xfrm>
        </p:grpSpPr>
        <p:sp>
          <p:nvSpPr>
            <p:cNvPr id="539" name="Block Arc 538">
              <a:extLst>
                <a:ext uri="{FF2B5EF4-FFF2-40B4-BE49-F238E27FC236}">
                  <a16:creationId xmlns:a16="http://schemas.microsoft.com/office/drawing/2014/main" id="{D3291F4B-07B5-4C5B-8B45-7E8895C0A651}"/>
                </a:ext>
              </a:extLst>
            </p:cNvPr>
            <p:cNvSpPr/>
            <p:nvPr/>
          </p:nvSpPr>
          <p:spPr>
            <a:xfrm rot="5400000">
              <a:off x="5673189" y="4260704"/>
              <a:ext cx="1223033" cy="1215755"/>
            </a:xfrm>
            <a:prstGeom prst="blockArc">
              <a:avLst>
                <a:gd name="adj1" fmla="val 11188635"/>
                <a:gd name="adj2" fmla="val 48476"/>
                <a:gd name="adj3" fmla="val 2141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1" name="Block Arc 540">
              <a:extLst>
                <a:ext uri="{FF2B5EF4-FFF2-40B4-BE49-F238E27FC236}">
                  <a16:creationId xmlns:a16="http://schemas.microsoft.com/office/drawing/2014/main" id="{0C23EE99-7732-4B78-A83D-2D98CAE91942}"/>
                </a:ext>
              </a:extLst>
            </p:cNvPr>
            <p:cNvSpPr/>
            <p:nvPr/>
          </p:nvSpPr>
          <p:spPr>
            <a:xfrm rot="5400000">
              <a:off x="5544145" y="4085434"/>
              <a:ext cx="1580540" cy="1539961"/>
            </a:xfrm>
            <a:prstGeom prst="blockArc">
              <a:avLst>
                <a:gd name="adj1" fmla="val 10935156"/>
                <a:gd name="adj2" fmla="val 62102"/>
                <a:gd name="adj3" fmla="val 10769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0" name="Block Arc 539">
              <a:extLst>
                <a:ext uri="{FF2B5EF4-FFF2-40B4-BE49-F238E27FC236}">
                  <a16:creationId xmlns:a16="http://schemas.microsoft.com/office/drawing/2014/main" id="{3414415A-22C5-4D25-B9A5-EC0FB30A2935}"/>
                </a:ext>
              </a:extLst>
            </p:cNvPr>
            <p:cNvSpPr/>
            <p:nvPr/>
          </p:nvSpPr>
          <p:spPr>
            <a:xfrm rot="5400000">
              <a:off x="5775987" y="4308895"/>
              <a:ext cx="1239684" cy="1111281"/>
            </a:xfrm>
            <a:prstGeom prst="blockArc">
              <a:avLst>
                <a:gd name="adj1" fmla="val 10856450"/>
                <a:gd name="adj2" fmla="val 21571215"/>
                <a:gd name="adj3" fmla="val 4537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5916E2F6-8CF6-499E-8B66-5D812C1EDADC}"/>
              </a:ext>
            </a:extLst>
          </p:cNvPr>
          <p:cNvGrpSpPr/>
          <p:nvPr/>
        </p:nvGrpSpPr>
        <p:grpSpPr>
          <a:xfrm rot="10800000">
            <a:off x="2103613" y="6093131"/>
            <a:ext cx="5255896" cy="503965"/>
            <a:chOff x="1358093" y="7180866"/>
            <a:chExt cx="3910704" cy="389973"/>
          </a:xfrm>
        </p:grpSpPr>
        <p:sp>
          <p:nvSpPr>
            <p:cNvPr id="536" name="Rectangle 535">
              <a:extLst>
                <a:ext uri="{FF2B5EF4-FFF2-40B4-BE49-F238E27FC236}">
                  <a16:creationId xmlns:a16="http://schemas.microsoft.com/office/drawing/2014/main" id="{D34FAA57-71A0-4DA7-BDDD-3954AFF7807B}"/>
                </a:ext>
              </a:extLst>
            </p:cNvPr>
            <p:cNvSpPr/>
            <p:nvPr/>
          </p:nvSpPr>
          <p:spPr>
            <a:xfrm>
              <a:off x="1359697" y="7180866"/>
              <a:ext cx="3900636" cy="129784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7" name="Rectangle 536">
              <a:extLst>
                <a:ext uri="{FF2B5EF4-FFF2-40B4-BE49-F238E27FC236}">
                  <a16:creationId xmlns:a16="http://schemas.microsoft.com/office/drawing/2014/main" id="{DC18DA31-E538-4B03-89E0-81E5EFBDFFBB}"/>
                </a:ext>
              </a:extLst>
            </p:cNvPr>
            <p:cNvSpPr/>
            <p:nvPr/>
          </p:nvSpPr>
          <p:spPr>
            <a:xfrm>
              <a:off x="1358093" y="7344439"/>
              <a:ext cx="3910704" cy="226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8" name="Rectangle 537">
              <a:extLst>
                <a:ext uri="{FF2B5EF4-FFF2-40B4-BE49-F238E27FC236}">
                  <a16:creationId xmlns:a16="http://schemas.microsoft.com/office/drawing/2014/main" id="{557352E0-710F-420D-9DE1-5FE9A2DF5937}"/>
                </a:ext>
              </a:extLst>
            </p:cNvPr>
            <p:cNvSpPr/>
            <p:nvPr/>
          </p:nvSpPr>
          <p:spPr>
            <a:xfrm>
              <a:off x="1359705" y="7298015"/>
              <a:ext cx="3900636" cy="4571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AF8E31-9BD5-485D-99A3-14582E1E4A26}"/>
              </a:ext>
            </a:extLst>
          </p:cNvPr>
          <p:cNvGrpSpPr/>
          <p:nvPr/>
        </p:nvGrpSpPr>
        <p:grpSpPr>
          <a:xfrm>
            <a:off x="903757" y="6113989"/>
            <a:ext cx="1687410" cy="1948828"/>
            <a:chOff x="413586" y="4896206"/>
            <a:chExt cx="1305734" cy="1508022"/>
          </a:xfrm>
        </p:grpSpPr>
        <p:sp>
          <p:nvSpPr>
            <p:cNvPr id="530" name="Block Arc 529">
              <a:extLst>
                <a:ext uri="{FF2B5EF4-FFF2-40B4-BE49-F238E27FC236}">
                  <a16:creationId xmlns:a16="http://schemas.microsoft.com/office/drawing/2014/main" id="{06FCE0F4-545C-498C-9EB5-88DA6271B168}"/>
                </a:ext>
              </a:extLst>
            </p:cNvPr>
            <p:cNvSpPr/>
            <p:nvPr/>
          </p:nvSpPr>
          <p:spPr>
            <a:xfrm rot="16200000">
              <a:off x="308274" y="5001518"/>
              <a:ext cx="1508022" cy="1297397"/>
            </a:xfrm>
            <a:prstGeom prst="blockArc">
              <a:avLst>
                <a:gd name="adj1" fmla="val 10749840"/>
                <a:gd name="adj2" fmla="val 21527499"/>
                <a:gd name="adj3" fmla="val 18011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31" name="Block Arc 530">
              <a:extLst>
                <a:ext uri="{FF2B5EF4-FFF2-40B4-BE49-F238E27FC236}">
                  <a16:creationId xmlns:a16="http://schemas.microsoft.com/office/drawing/2014/main" id="{91388AA0-56AC-45FF-BAC6-42038C20236D}"/>
                </a:ext>
              </a:extLst>
            </p:cNvPr>
            <p:cNvSpPr/>
            <p:nvPr/>
          </p:nvSpPr>
          <p:spPr>
            <a:xfrm rot="16200000">
              <a:off x="709988" y="5287525"/>
              <a:ext cx="832828" cy="727985"/>
            </a:xfrm>
            <a:prstGeom prst="blockArc">
              <a:avLst>
                <a:gd name="adj1" fmla="val 11188635"/>
                <a:gd name="adj2" fmla="val 21470306"/>
                <a:gd name="adj3" fmla="val 5797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>
                <a:solidFill>
                  <a:schemeClr val="tx1"/>
                </a:solidFill>
              </a:endParaRPr>
            </a:p>
          </p:txBody>
        </p:sp>
        <p:sp>
          <p:nvSpPr>
            <p:cNvPr id="529" name="Block Arc 528">
              <a:extLst>
                <a:ext uri="{FF2B5EF4-FFF2-40B4-BE49-F238E27FC236}">
                  <a16:creationId xmlns:a16="http://schemas.microsoft.com/office/drawing/2014/main" id="{A5410BA8-7F37-4E3F-9847-4F925DC62701}"/>
                </a:ext>
              </a:extLst>
            </p:cNvPr>
            <p:cNvSpPr/>
            <p:nvPr/>
          </p:nvSpPr>
          <p:spPr>
            <a:xfrm rot="16200000">
              <a:off x="630097" y="5110905"/>
              <a:ext cx="1089284" cy="1089163"/>
            </a:xfrm>
            <a:prstGeom prst="blockArc">
              <a:avLst>
                <a:gd name="adj1" fmla="val 11409095"/>
                <a:gd name="adj2" fmla="val 21238881"/>
                <a:gd name="adj3" fmla="val 1103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25" name="Rectangle 524">
            <a:extLst>
              <a:ext uri="{FF2B5EF4-FFF2-40B4-BE49-F238E27FC236}">
                <a16:creationId xmlns:a16="http://schemas.microsoft.com/office/drawing/2014/main" id="{DA56F1C2-CC05-496E-AAA6-BB43729F576B}"/>
              </a:ext>
            </a:extLst>
          </p:cNvPr>
          <p:cNvSpPr/>
          <p:nvPr/>
        </p:nvSpPr>
        <p:spPr>
          <a:xfrm>
            <a:off x="1778688" y="7569201"/>
            <a:ext cx="5388557" cy="59083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ACF71929-AF17-4DA0-AE50-834D9E56DCD8}"/>
              </a:ext>
            </a:extLst>
          </p:cNvPr>
          <p:cNvSpPr/>
          <p:nvPr/>
        </p:nvSpPr>
        <p:spPr>
          <a:xfrm>
            <a:off x="1774476" y="7625843"/>
            <a:ext cx="2325287" cy="21093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48598F07-59AB-4F68-99EB-BBF31EFAF469}"/>
              </a:ext>
            </a:extLst>
          </p:cNvPr>
          <p:cNvSpPr/>
          <p:nvPr/>
        </p:nvSpPr>
        <p:spPr>
          <a:xfrm>
            <a:off x="1755040" y="7797120"/>
            <a:ext cx="5423147" cy="27604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3D2EACB4-BD5C-4DD0-9C00-E5CD78D10AA6}"/>
              </a:ext>
            </a:extLst>
          </p:cNvPr>
          <p:cNvSpPr/>
          <p:nvPr/>
        </p:nvSpPr>
        <p:spPr>
          <a:xfrm>
            <a:off x="3829480" y="7637082"/>
            <a:ext cx="3337762" cy="2188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9" name="Block Arc 518">
            <a:extLst>
              <a:ext uri="{FF2B5EF4-FFF2-40B4-BE49-F238E27FC236}">
                <a16:creationId xmlns:a16="http://schemas.microsoft.com/office/drawing/2014/main" id="{77828452-FA08-419A-8330-38720D6D1F1D}"/>
              </a:ext>
            </a:extLst>
          </p:cNvPr>
          <p:cNvSpPr/>
          <p:nvPr/>
        </p:nvSpPr>
        <p:spPr>
          <a:xfrm rot="5400000">
            <a:off x="6669048" y="7869657"/>
            <a:ext cx="1418841" cy="1386622"/>
          </a:xfrm>
          <a:prstGeom prst="blockArc">
            <a:avLst>
              <a:gd name="adj1" fmla="val 11188635"/>
              <a:gd name="adj2" fmla="val 116849"/>
              <a:gd name="adj3" fmla="val 1331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0" name="Block Arc 519">
            <a:extLst>
              <a:ext uri="{FF2B5EF4-FFF2-40B4-BE49-F238E27FC236}">
                <a16:creationId xmlns:a16="http://schemas.microsoft.com/office/drawing/2014/main" id="{0337964D-59E7-434E-9D16-00F3B890ABDC}"/>
              </a:ext>
            </a:extLst>
          </p:cNvPr>
          <p:cNvSpPr/>
          <p:nvPr/>
        </p:nvSpPr>
        <p:spPr>
          <a:xfrm rot="5400000">
            <a:off x="6389725" y="7590824"/>
            <a:ext cx="1955760" cy="1956572"/>
          </a:xfrm>
          <a:prstGeom prst="blockArc">
            <a:avLst>
              <a:gd name="adj1" fmla="val 10920903"/>
              <a:gd name="adj2" fmla="val 235419"/>
              <a:gd name="adj3" fmla="val 1337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1" name="Block Arc 520">
            <a:extLst>
              <a:ext uri="{FF2B5EF4-FFF2-40B4-BE49-F238E27FC236}">
                <a16:creationId xmlns:a16="http://schemas.microsoft.com/office/drawing/2014/main" id="{C1C7272F-674A-4A7A-B047-274BF7B534CE}"/>
              </a:ext>
            </a:extLst>
          </p:cNvPr>
          <p:cNvSpPr/>
          <p:nvPr/>
        </p:nvSpPr>
        <p:spPr>
          <a:xfrm rot="5400000">
            <a:off x="6344857" y="7598962"/>
            <a:ext cx="2067042" cy="1956572"/>
          </a:xfrm>
          <a:prstGeom prst="blockArc">
            <a:avLst>
              <a:gd name="adj1" fmla="val 10935156"/>
              <a:gd name="adj2" fmla="val 65851"/>
              <a:gd name="adj3" fmla="val 3897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CD6B69-512A-4DB6-8DCD-986C739F32FA}"/>
              </a:ext>
            </a:extLst>
          </p:cNvPr>
          <p:cNvGrpSpPr/>
          <p:nvPr/>
        </p:nvGrpSpPr>
        <p:grpSpPr>
          <a:xfrm rot="10800000">
            <a:off x="2103613" y="9088283"/>
            <a:ext cx="5255896" cy="527989"/>
            <a:chOff x="1358093" y="7162276"/>
            <a:chExt cx="3910704" cy="408563"/>
          </a:xfrm>
        </p:grpSpPr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19C1EC0F-7BBB-48D3-9314-5DE6CD1A0170}"/>
                </a:ext>
              </a:extLst>
            </p:cNvPr>
            <p:cNvSpPr/>
            <p:nvPr/>
          </p:nvSpPr>
          <p:spPr>
            <a:xfrm>
              <a:off x="1359695" y="7162276"/>
              <a:ext cx="3900636" cy="64310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517" name="Rectangle 516">
              <a:extLst>
                <a:ext uri="{FF2B5EF4-FFF2-40B4-BE49-F238E27FC236}">
                  <a16:creationId xmlns:a16="http://schemas.microsoft.com/office/drawing/2014/main" id="{0F5C7109-37B4-4591-86E4-7500BAF46056}"/>
                </a:ext>
              </a:extLst>
            </p:cNvPr>
            <p:cNvSpPr/>
            <p:nvPr/>
          </p:nvSpPr>
          <p:spPr>
            <a:xfrm>
              <a:off x="1358093" y="7409449"/>
              <a:ext cx="3910704" cy="16139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18AB82AE-1AFC-4683-BC2E-1F9173A517E1}"/>
                </a:ext>
              </a:extLst>
            </p:cNvPr>
            <p:cNvSpPr/>
            <p:nvPr/>
          </p:nvSpPr>
          <p:spPr>
            <a:xfrm>
              <a:off x="1359694" y="7233396"/>
              <a:ext cx="3900636" cy="17877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514" name="Rectangle 513">
            <a:extLst>
              <a:ext uri="{FF2B5EF4-FFF2-40B4-BE49-F238E27FC236}">
                <a16:creationId xmlns:a16="http://schemas.microsoft.com/office/drawing/2014/main" id="{9D7FB559-5B9A-446B-8870-2EF6D3CE851D}"/>
              </a:ext>
            </a:extLst>
          </p:cNvPr>
          <p:cNvSpPr/>
          <p:nvPr/>
        </p:nvSpPr>
        <p:spPr>
          <a:xfrm>
            <a:off x="1983326" y="10624461"/>
            <a:ext cx="5183917" cy="7868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27935" y="10926255"/>
            <a:ext cx="5250252" cy="2162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7624B20A-D8F0-415F-9D02-037DD6AA3BED}"/>
              </a:ext>
            </a:extLst>
          </p:cNvPr>
          <p:cNvSpPr/>
          <p:nvPr/>
        </p:nvSpPr>
        <p:spPr>
          <a:xfrm>
            <a:off x="1935626" y="10713920"/>
            <a:ext cx="5231616" cy="2113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0" name="Block Arc 509">
            <a:extLst>
              <a:ext uri="{FF2B5EF4-FFF2-40B4-BE49-F238E27FC236}">
                <a16:creationId xmlns:a16="http://schemas.microsoft.com/office/drawing/2014/main" id="{A2C96EF4-5165-457C-8BB4-6B621F296493}"/>
              </a:ext>
            </a:extLst>
          </p:cNvPr>
          <p:cNvSpPr/>
          <p:nvPr/>
        </p:nvSpPr>
        <p:spPr>
          <a:xfrm rot="5400000" flipH="1">
            <a:off x="6696640" y="9010557"/>
            <a:ext cx="1928738" cy="2120766"/>
          </a:xfrm>
          <a:prstGeom prst="blockArc">
            <a:avLst>
              <a:gd name="adj1" fmla="val 10834655"/>
              <a:gd name="adj2" fmla="val 16121093"/>
              <a:gd name="adj3" fmla="val 18289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64102" y="10460391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FA1E0172-7348-4C2E-A0B0-C7C253487636}"/>
              </a:ext>
            </a:extLst>
          </p:cNvPr>
          <p:cNvSpPr/>
          <p:nvPr/>
        </p:nvSpPr>
        <p:spPr>
          <a:xfrm>
            <a:off x="4798595" y="114211"/>
            <a:ext cx="2153761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4" b="1" dirty="0"/>
              <a:t>NAME: 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C13F89C3-A9A5-4B5B-9B6D-CEFAA959BEDF}"/>
              </a:ext>
            </a:extLst>
          </p:cNvPr>
          <p:cNvSpPr/>
          <p:nvPr/>
        </p:nvSpPr>
        <p:spPr>
          <a:xfrm>
            <a:off x="4808424" y="337945"/>
            <a:ext cx="961832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4" b="1" dirty="0"/>
              <a:t>FORM: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26C2E-39A3-4093-A6DF-4FCFC5B11CCC}"/>
              </a:ext>
            </a:extLst>
          </p:cNvPr>
          <p:cNvSpPr/>
          <p:nvPr/>
        </p:nvSpPr>
        <p:spPr>
          <a:xfrm>
            <a:off x="413135" y="0"/>
            <a:ext cx="4431323" cy="41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068" b="1" spc="388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Key Stage 4 Learning Journey</a:t>
            </a:r>
            <a:r>
              <a:rPr lang="en-GB" sz="2068" spc="388" dirty="0">
                <a:solidFill>
                  <a:schemeClr val="bg1"/>
                </a:solidFill>
                <a:latin typeface="Agency FB" panose="020B050302020202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7636EB-890C-4E82-934F-9EB372DA2397}"/>
              </a:ext>
            </a:extLst>
          </p:cNvPr>
          <p:cNvSpPr/>
          <p:nvPr/>
        </p:nvSpPr>
        <p:spPr>
          <a:xfrm>
            <a:off x="7263980" y="-50747"/>
            <a:ext cx="2640607" cy="430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197" dirty="0">
                <a:latin typeface="Agency FB" panose="020B0503020202020204" pitchFamily="34" charset="0"/>
                <a:ea typeface="Calibri" panose="020F0502020204030204" pitchFamily="34" charset="0"/>
              </a:rPr>
              <a:t>Design &amp; Technology</a:t>
            </a:r>
            <a:endParaRPr lang="en-GB" sz="2197" dirty="0">
              <a:latin typeface="Agency FB" panose="020B05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606FF7-AEC3-4E8C-9B78-557E10DD1BE4}"/>
              </a:ext>
            </a:extLst>
          </p:cNvPr>
          <p:cNvGrpSpPr/>
          <p:nvPr/>
        </p:nvGrpSpPr>
        <p:grpSpPr>
          <a:xfrm>
            <a:off x="7438525" y="6390727"/>
            <a:ext cx="2117238" cy="1577978"/>
            <a:chOff x="5470249" y="4878534"/>
            <a:chExt cx="1638339" cy="1221054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B1E97FE-494C-4DFE-966E-0D8C693366B0}"/>
                </a:ext>
              </a:extLst>
            </p:cNvPr>
            <p:cNvSpPr txBox="1"/>
            <p:nvPr/>
          </p:nvSpPr>
          <p:spPr>
            <a:xfrm rot="10800000">
              <a:off x="6232644" y="5012485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84C6379-E7CC-41B0-89C4-C0B5E3ACC17D}"/>
                </a:ext>
              </a:extLst>
            </p:cNvPr>
            <p:cNvSpPr txBox="1"/>
            <p:nvPr/>
          </p:nvSpPr>
          <p:spPr>
            <a:xfrm>
              <a:off x="5470249" y="4878534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70228EA-60FE-42A9-B889-569701F74385}"/>
                </a:ext>
              </a:extLst>
            </p:cNvPr>
            <p:cNvSpPr txBox="1"/>
            <p:nvPr/>
          </p:nvSpPr>
          <p:spPr>
            <a:xfrm>
              <a:off x="5840760" y="5082788"/>
              <a:ext cx="875944" cy="810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1" b="1" dirty="0">
                  <a:solidFill>
                    <a:srgbClr val="C00000"/>
                  </a:solidFill>
                  <a:latin typeface="Agency FB" panose="020B0503020202020204" pitchFamily="34" charset="0"/>
                </a:rPr>
                <a:t>KEEP CALM </a:t>
              </a:r>
            </a:p>
            <a:p>
              <a:pPr algn="ctr"/>
              <a:r>
                <a:rPr lang="en-US" sz="1551" b="1" dirty="0">
                  <a:solidFill>
                    <a:schemeClr val="bg1"/>
                  </a:solidFill>
                  <a:highlight>
                    <a:srgbClr val="000000"/>
                  </a:highlight>
                  <a:latin typeface="Agency FB" panose="020B0503020202020204" pitchFamily="34" charset="0"/>
                </a:rPr>
                <a:t>RETRIEVAL</a:t>
              </a:r>
            </a:p>
            <a:p>
              <a:pPr algn="ctr"/>
              <a:r>
                <a:rPr lang="en-US" sz="1551" b="1" dirty="0">
                  <a:solidFill>
                    <a:srgbClr val="548235"/>
                  </a:solidFill>
                  <a:latin typeface="Agency FB" panose="020B0503020202020204" pitchFamily="34" charset="0"/>
                </a:rPr>
                <a:t>MAKES</a:t>
              </a:r>
            </a:p>
            <a:p>
              <a:pPr algn="ctr"/>
              <a:r>
                <a:rPr lang="en-US" sz="1551" b="1" dirty="0">
                  <a:solidFill>
                    <a:srgbClr val="002060"/>
                  </a:solidFill>
                  <a:latin typeface="Agency FB" panose="020B0503020202020204" pitchFamily="34" charset="0"/>
                </a:rPr>
                <a:t>PERMANENT</a:t>
              </a:r>
            </a:p>
          </p:txBody>
        </p:sp>
      </p:grpSp>
      <p:sp>
        <p:nvSpPr>
          <p:cNvPr id="290" name="TextBox 289">
            <a:extLst>
              <a:ext uri="{FF2B5EF4-FFF2-40B4-BE49-F238E27FC236}">
                <a16:creationId xmlns:a16="http://schemas.microsoft.com/office/drawing/2014/main" id="{FD75DF14-EABA-492A-AC5D-BEB6BA5EF6D0}"/>
              </a:ext>
            </a:extLst>
          </p:cNvPr>
          <p:cNvSpPr txBox="1"/>
          <p:nvPr/>
        </p:nvSpPr>
        <p:spPr>
          <a:xfrm>
            <a:off x="3795414" y="10645477"/>
            <a:ext cx="719612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1100" b="1" spc="388" dirty="0"/>
              <a:t>2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E59D9F78-702F-4910-8234-37AA88FE086D}"/>
              </a:ext>
            </a:extLst>
          </p:cNvPr>
          <p:cNvSpPr/>
          <p:nvPr/>
        </p:nvSpPr>
        <p:spPr>
          <a:xfrm>
            <a:off x="8130724" y="9733525"/>
            <a:ext cx="918780" cy="9469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0BCD0692-8744-4641-9B65-28D8C6469065}"/>
              </a:ext>
            </a:extLst>
          </p:cNvPr>
          <p:cNvSpPr/>
          <p:nvPr/>
        </p:nvSpPr>
        <p:spPr>
          <a:xfrm>
            <a:off x="8254577" y="9879235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85CB64E4-F0D6-455D-BC26-7211E9F7C7F1}"/>
              </a:ext>
            </a:extLst>
          </p:cNvPr>
          <p:cNvSpPr txBox="1"/>
          <p:nvPr/>
        </p:nvSpPr>
        <p:spPr>
          <a:xfrm>
            <a:off x="8207244" y="991919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10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5070A9-C75D-4C95-98EF-04DE025ABAD3}"/>
              </a:ext>
            </a:extLst>
          </p:cNvPr>
          <p:cNvSpPr txBox="1"/>
          <p:nvPr/>
        </p:nvSpPr>
        <p:spPr>
          <a:xfrm>
            <a:off x="8255120" y="9904816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89641522-42F1-4910-88EB-A1CD4E9CBDC1}"/>
              </a:ext>
            </a:extLst>
          </p:cNvPr>
          <p:cNvSpPr/>
          <p:nvPr/>
        </p:nvSpPr>
        <p:spPr>
          <a:xfrm>
            <a:off x="7006795" y="10456483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A499A21E-7321-468E-99BF-85DA17FDAF0A}"/>
              </a:ext>
            </a:extLst>
          </p:cNvPr>
          <p:cNvSpPr txBox="1"/>
          <p:nvPr/>
        </p:nvSpPr>
        <p:spPr>
          <a:xfrm>
            <a:off x="7095559" y="1055927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09EF2B4-C780-41DB-B62E-B034F23C1DBC}"/>
              </a:ext>
            </a:extLst>
          </p:cNvPr>
          <p:cNvSpPr txBox="1"/>
          <p:nvPr/>
        </p:nvSpPr>
        <p:spPr>
          <a:xfrm>
            <a:off x="7118285" y="1054177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17B70285-8CF4-4721-BE30-4C57DF3300DD}"/>
              </a:ext>
            </a:extLst>
          </p:cNvPr>
          <p:cNvSpPr/>
          <p:nvPr/>
        </p:nvSpPr>
        <p:spPr>
          <a:xfrm>
            <a:off x="1446682" y="890010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D08389AE-F1B0-458E-83D1-92FD6868947E}"/>
              </a:ext>
            </a:extLst>
          </p:cNvPr>
          <p:cNvSpPr txBox="1"/>
          <p:nvPr/>
        </p:nvSpPr>
        <p:spPr>
          <a:xfrm>
            <a:off x="1531636" y="9047401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78CBDDD3-9D77-4B21-816E-AEC46852FD54}"/>
              </a:ext>
            </a:extLst>
          </p:cNvPr>
          <p:cNvSpPr txBox="1"/>
          <p:nvPr/>
        </p:nvSpPr>
        <p:spPr>
          <a:xfrm>
            <a:off x="1554361" y="900569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F50B6A14-8C2D-4E11-B079-7D758224EC6D}"/>
              </a:ext>
            </a:extLst>
          </p:cNvPr>
          <p:cNvSpPr/>
          <p:nvPr/>
        </p:nvSpPr>
        <p:spPr>
          <a:xfrm>
            <a:off x="6936027" y="738177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65F24A15-BCF6-441B-819C-CBCF7D6291B7}"/>
              </a:ext>
            </a:extLst>
          </p:cNvPr>
          <p:cNvSpPr txBox="1"/>
          <p:nvPr/>
        </p:nvSpPr>
        <p:spPr>
          <a:xfrm>
            <a:off x="7021309" y="752880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5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CEA58668-5710-4A0D-B0A7-5F1465570EE3}"/>
              </a:ext>
            </a:extLst>
          </p:cNvPr>
          <p:cNvSpPr txBox="1"/>
          <p:nvPr/>
        </p:nvSpPr>
        <p:spPr>
          <a:xfrm>
            <a:off x="7044034" y="749734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EA153E45-7C86-40BD-9E01-060E00D831AF}"/>
              </a:ext>
            </a:extLst>
          </p:cNvPr>
          <p:cNvSpPr/>
          <p:nvPr/>
        </p:nvSpPr>
        <p:spPr>
          <a:xfrm>
            <a:off x="1653985" y="5869441"/>
            <a:ext cx="918780" cy="9469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0203FF71-9278-4043-88BC-52F45E2202E1}"/>
              </a:ext>
            </a:extLst>
          </p:cNvPr>
          <p:cNvSpPr/>
          <p:nvPr/>
        </p:nvSpPr>
        <p:spPr>
          <a:xfrm>
            <a:off x="1777839" y="6015151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CC7F2569-9079-4046-BBAF-81C8BDD01542}"/>
              </a:ext>
            </a:extLst>
          </p:cNvPr>
          <p:cNvSpPr txBox="1"/>
          <p:nvPr/>
        </p:nvSpPr>
        <p:spPr>
          <a:xfrm>
            <a:off x="1730505" y="605510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11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FDA27026-9E35-44FE-8C0F-F5D299FD5FF7}"/>
              </a:ext>
            </a:extLst>
          </p:cNvPr>
          <p:cNvSpPr txBox="1"/>
          <p:nvPr/>
        </p:nvSpPr>
        <p:spPr>
          <a:xfrm>
            <a:off x="1778381" y="6040732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2F0F02F3-63CE-4D3E-BDB1-CD8643ED0341}"/>
              </a:ext>
            </a:extLst>
          </p:cNvPr>
          <p:cNvSpPr/>
          <p:nvPr/>
        </p:nvSpPr>
        <p:spPr>
          <a:xfrm>
            <a:off x="619664" y="6273166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1784BD03-0BC6-40BA-97CE-2764B2ECC565}"/>
              </a:ext>
            </a:extLst>
          </p:cNvPr>
          <p:cNvSpPr txBox="1"/>
          <p:nvPr/>
        </p:nvSpPr>
        <p:spPr>
          <a:xfrm>
            <a:off x="592168" y="6593658"/>
            <a:ext cx="1010680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SUMMER</a:t>
            </a: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90010AA9-52E6-4602-B93F-F85E19C8713D}"/>
              </a:ext>
            </a:extLst>
          </p:cNvPr>
          <p:cNvSpPr/>
          <p:nvPr/>
        </p:nvSpPr>
        <p:spPr>
          <a:xfrm>
            <a:off x="3315335" y="4306819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440EFBB9-AEAD-4C30-8A31-48D7AF84F2F2}"/>
              </a:ext>
            </a:extLst>
          </p:cNvPr>
          <p:cNvSpPr txBox="1"/>
          <p:nvPr/>
        </p:nvSpPr>
        <p:spPr>
          <a:xfrm>
            <a:off x="3426825" y="4459803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20453C39-2A46-4C8A-B7D0-611AD29FDFC7}"/>
              </a:ext>
            </a:extLst>
          </p:cNvPr>
          <p:cNvGrpSpPr/>
          <p:nvPr/>
        </p:nvGrpSpPr>
        <p:grpSpPr>
          <a:xfrm rot="10800000">
            <a:off x="1782592" y="3033974"/>
            <a:ext cx="2195968" cy="574136"/>
            <a:chOff x="1358094" y="7117106"/>
            <a:chExt cx="3924510" cy="453736"/>
          </a:xfrm>
        </p:grpSpPr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701715F8-9F3A-4D22-A4A4-FDA64E7B5F58}"/>
                </a:ext>
              </a:extLst>
            </p:cNvPr>
            <p:cNvSpPr/>
            <p:nvPr/>
          </p:nvSpPr>
          <p:spPr>
            <a:xfrm>
              <a:off x="1358094" y="7525123"/>
              <a:ext cx="3910704" cy="457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66814760-16B6-4F78-BB3E-0FFE263344AA}"/>
                </a:ext>
              </a:extLst>
            </p:cNvPr>
            <p:cNvSpPr/>
            <p:nvPr/>
          </p:nvSpPr>
          <p:spPr>
            <a:xfrm>
              <a:off x="1366495" y="7427769"/>
              <a:ext cx="3900636" cy="93981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F4B8426A-8B5F-41DE-A6D5-8F3B8611086D}"/>
                </a:ext>
              </a:extLst>
            </p:cNvPr>
            <p:cNvSpPr/>
            <p:nvPr/>
          </p:nvSpPr>
          <p:spPr>
            <a:xfrm>
              <a:off x="1408070" y="7117106"/>
              <a:ext cx="3874534" cy="299385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122037" y="2675852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05165" y="3075857"/>
            <a:ext cx="968713" cy="41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68" b="1" dirty="0"/>
              <a:t>EXAM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4F1657F0-204E-4BC3-8D1C-6C5FF75E8D3D}"/>
              </a:ext>
            </a:extLst>
          </p:cNvPr>
          <p:cNvSpPr txBox="1"/>
          <p:nvPr/>
        </p:nvSpPr>
        <p:spPr>
          <a:xfrm>
            <a:off x="8233474" y="2992283"/>
            <a:ext cx="765325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FINAL</a:t>
            </a:r>
          </a:p>
        </p:txBody>
      </p:sp>
      <p:sp>
        <p:nvSpPr>
          <p:cNvPr id="502" name="Oval 501">
            <a:extLst>
              <a:ext uri="{FF2B5EF4-FFF2-40B4-BE49-F238E27FC236}">
                <a16:creationId xmlns:a16="http://schemas.microsoft.com/office/drawing/2014/main" id="{BA0763F1-A745-4602-8070-DFABA6751830}"/>
              </a:ext>
            </a:extLst>
          </p:cNvPr>
          <p:cNvSpPr/>
          <p:nvPr/>
        </p:nvSpPr>
        <p:spPr>
          <a:xfrm>
            <a:off x="3318231" y="2844825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07551D03-FED1-4A79-B5FE-6505BCC6E976}"/>
              </a:ext>
            </a:extLst>
          </p:cNvPr>
          <p:cNvSpPr txBox="1"/>
          <p:nvPr/>
        </p:nvSpPr>
        <p:spPr>
          <a:xfrm>
            <a:off x="3437370" y="301542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0E38B6C7-41BB-4362-91A3-22887B8B6E86}"/>
              </a:ext>
            </a:extLst>
          </p:cNvPr>
          <p:cNvSpPr/>
          <p:nvPr/>
        </p:nvSpPr>
        <p:spPr>
          <a:xfrm>
            <a:off x="6882941" y="11673305"/>
            <a:ext cx="806412" cy="1617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867F6237-8E8F-4A9C-9655-A5A05B01B93E}"/>
              </a:ext>
            </a:extLst>
          </p:cNvPr>
          <p:cNvSpPr/>
          <p:nvPr/>
        </p:nvSpPr>
        <p:spPr>
          <a:xfrm>
            <a:off x="5471686" y="12068953"/>
            <a:ext cx="2118497" cy="2461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AE28E027-FD9C-499B-94D0-8DD03BDF1198}"/>
              </a:ext>
            </a:extLst>
          </p:cNvPr>
          <p:cNvSpPr/>
          <p:nvPr/>
        </p:nvSpPr>
        <p:spPr>
          <a:xfrm>
            <a:off x="5891712" y="12521364"/>
            <a:ext cx="1830270" cy="69241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A223CA6-CAD4-4427-966C-A4A7CC866387}"/>
              </a:ext>
            </a:extLst>
          </p:cNvPr>
          <p:cNvSpPr/>
          <p:nvPr/>
        </p:nvSpPr>
        <p:spPr>
          <a:xfrm>
            <a:off x="6757993" y="11664809"/>
            <a:ext cx="234935" cy="16002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0" name="Oval 579">
            <a:extLst>
              <a:ext uri="{FF2B5EF4-FFF2-40B4-BE49-F238E27FC236}">
                <a16:creationId xmlns:a16="http://schemas.microsoft.com/office/drawing/2014/main" id="{68447EA2-7555-4B44-8703-171FE33A0D16}"/>
              </a:ext>
            </a:extLst>
          </p:cNvPr>
          <p:cNvSpPr/>
          <p:nvPr/>
        </p:nvSpPr>
        <p:spPr>
          <a:xfrm>
            <a:off x="5333159" y="12060242"/>
            <a:ext cx="281417" cy="24591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1" name="Oval 580">
            <a:extLst>
              <a:ext uri="{FF2B5EF4-FFF2-40B4-BE49-F238E27FC236}">
                <a16:creationId xmlns:a16="http://schemas.microsoft.com/office/drawing/2014/main" id="{8ECDEC7E-BFF4-4175-A742-95872616F166}"/>
              </a:ext>
            </a:extLst>
          </p:cNvPr>
          <p:cNvSpPr/>
          <p:nvPr/>
        </p:nvSpPr>
        <p:spPr>
          <a:xfrm>
            <a:off x="5845944" y="12514143"/>
            <a:ext cx="98845" cy="67701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805CA993-4C9B-4E3D-8C2B-D516A529E546}"/>
              </a:ext>
            </a:extLst>
          </p:cNvPr>
          <p:cNvSpPr txBox="1"/>
          <p:nvPr/>
        </p:nvSpPr>
        <p:spPr>
          <a:xfrm>
            <a:off x="5771354" y="11677998"/>
            <a:ext cx="1123017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002060"/>
                </a:solidFill>
              </a:rPr>
              <a:t>SKILLS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A17BB6B3-0BA7-4620-A826-983AA4265FA6}"/>
              </a:ext>
            </a:extLst>
          </p:cNvPr>
          <p:cNvSpPr txBox="1"/>
          <p:nvPr/>
        </p:nvSpPr>
        <p:spPr>
          <a:xfrm>
            <a:off x="3825178" y="12057455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C00000"/>
                </a:solidFill>
              </a:rPr>
              <a:t>KNOWLEDGE</a:t>
            </a: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2853E1F0-D46F-4477-969B-3474CBC65CA1}"/>
              </a:ext>
            </a:extLst>
          </p:cNvPr>
          <p:cNvSpPr txBox="1"/>
          <p:nvPr/>
        </p:nvSpPr>
        <p:spPr>
          <a:xfrm>
            <a:off x="4432059" y="12420369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548235"/>
                </a:solidFill>
              </a:rPr>
              <a:t>DESIGN</a:t>
            </a: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2D23AB52-062F-429C-A6C5-BD2B73960A09}"/>
              </a:ext>
            </a:extLst>
          </p:cNvPr>
          <p:cNvSpPr txBox="1"/>
          <p:nvPr/>
        </p:nvSpPr>
        <p:spPr>
          <a:xfrm>
            <a:off x="3012508" y="11603069"/>
            <a:ext cx="2980814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solidFill>
                  <a:srgbClr val="002060"/>
                </a:solidFill>
              </a:rPr>
              <a:t>Projects, Practical's, Workshop skills, Tools, Machinery, Computer Aided Design &amp; Manufacturing  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410D7A6D-587F-45E8-A672-A5E0E8D9E5A0}"/>
              </a:ext>
            </a:extLst>
          </p:cNvPr>
          <p:cNvSpPr txBox="1"/>
          <p:nvPr/>
        </p:nvSpPr>
        <p:spPr>
          <a:xfrm>
            <a:off x="2013732" y="11997818"/>
            <a:ext cx="1968269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solidFill>
                  <a:srgbClr val="C00000"/>
                </a:solidFill>
              </a:rPr>
              <a:t>Theory &amp; Units Covered across the specification 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7A9EEC14-0408-4FB9-BA1D-9638DE57B0A3}"/>
              </a:ext>
            </a:extLst>
          </p:cNvPr>
          <p:cNvSpPr txBox="1"/>
          <p:nvPr/>
        </p:nvSpPr>
        <p:spPr>
          <a:xfrm>
            <a:off x="1745617" y="12411660"/>
            <a:ext cx="2854126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ln w="0"/>
                <a:solidFill>
                  <a:srgbClr val="548235"/>
                </a:solidFill>
              </a:rPr>
              <a:t>DESIGN AND PRODUCTION IN CONTEXT – Key design movements across the 20</a:t>
            </a:r>
            <a:r>
              <a:rPr lang="en-US" sz="905" baseline="30000" dirty="0">
                <a:ln w="0"/>
                <a:solidFill>
                  <a:srgbClr val="548235"/>
                </a:solidFill>
              </a:rPr>
              <a:t>th</a:t>
            </a:r>
            <a:r>
              <a:rPr lang="en-US" sz="905" dirty="0">
                <a:ln w="0"/>
                <a:solidFill>
                  <a:srgbClr val="548235"/>
                </a:solidFill>
              </a:rPr>
              <a:t> century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891CE9-F3E0-4A98-A5CE-A7ECCEEDA90F}"/>
              </a:ext>
            </a:extLst>
          </p:cNvPr>
          <p:cNvCxnSpPr>
            <a:cxnSpLocks/>
          </p:cNvCxnSpPr>
          <p:nvPr/>
        </p:nvCxnSpPr>
        <p:spPr>
          <a:xfrm>
            <a:off x="183780" y="1143866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5" name="TextBox 594">
            <a:extLst>
              <a:ext uri="{FF2B5EF4-FFF2-40B4-BE49-F238E27FC236}">
                <a16:creationId xmlns:a16="http://schemas.microsoft.com/office/drawing/2014/main" id="{E559E228-DE2A-4E26-862F-E0C8D690A4F5}"/>
              </a:ext>
            </a:extLst>
          </p:cNvPr>
          <p:cNvSpPr txBox="1"/>
          <p:nvPr/>
        </p:nvSpPr>
        <p:spPr>
          <a:xfrm>
            <a:off x="248475" y="11606969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34" b="1" spc="388" dirty="0"/>
              <a:t>KEY DATES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DD72DB8E-023E-4388-9FB2-E24754AFAF4F}"/>
              </a:ext>
            </a:extLst>
          </p:cNvPr>
          <p:cNvSpPr txBox="1"/>
          <p:nvPr/>
        </p:nvSpPr>
        <p:spPr>
          <a:xfrm>
            <a:off x="197196" y="11869099"/>
            <a:ext cx="1968269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5" dirty="0"/>
              <a:t>Assessments, </a:t>
            </a:r>
          </a:p>
          <a:p>
            <a:r>
              <a:rPr lang="en-US" sz="905" dirty="0"/>
              <a:t>Deadlines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E175622-15F2-4B08-9241-3052129B27CE}"/>
              </a:ext>
            </a:extLst>
          </p:cNvPr>
          <p:cNvSpPr txBox="1"/>
          <p:nvPr/>
        </p:nvSpPr>
        <p:spPr>
          <a:xfrm>
            <a:off x="7118285" y="1101606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20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8BE3973-20C6-403C-AEA4-3A38BDA28B35}"/>
              </a:ext>
            </a:extLst>
          </p:cNvPr>
          <p:cNvSpPr/>
          <p:nvPr/>
        </p:nvSpPr>
        <p:spPr>
          <a:xfrm>
            <a:off x="4827664" y="8872727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1A7FBB9-8DF8-472B-BDD1-9DFB7A7163A4}"/>
              </a:ext>
            </a:extLst>
          </p:cNvPr>
          <p:cNvSpPr txBox="1"/>
          <p:nvPr/>
        </p:nvSpPr>
        <p:spPr>
          <a:xfrm>
            <a:off x="4972585" y="901224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BA6C5A9-0E2C-4B24-B599-5513E470C176}"/>
              </a:ext>
            </a:extLst>
          </p:cNvPr>
          <p:cNvSpPr txBox="1"/>
          <p:nvPr/>
        </p:nvSpPr>
        <p:spPr>
          <a:xfrm>
            <a:off x="4966136" y="9280948"/>
            <a:ext cx="71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0"/>
              </a:rPr>
              <a:t>4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D0021F8D-669B-4D62-9E52-CB6242F3694F}"/>
              </a:ext>
            </a:extLst>
          </p:cNvPr>
          <p:cNvSpPr/>
          <p:nvPr/>
        </p:nvSpPr>
        <p:spPr>
          <a:xfrm>
            <a:off x="3390149" y="7362119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2B3DC4F-C74B-403A-8B5D-A229E22884B2}"/>
              </a:ext>
            </a:extLst>
          </p:cNvPr>
          <p:cNvSpPr txBox="1"/>
          <p:nvPr/>
        </p:nvSpPr>
        <p:spPr>
          <a:xfrm>
            <a:off x="3509079" y="7530954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9E4146D-2722-4A81-90F6-909ACFECDDC1}"/>
              </a:ext>
            </a:extLst>
          </p:cNvPr>
          <p:cNvSpPr txBox="1"/>
          <p:nvPr/>
        </p:nvSpPr>
        <p:spPr>
          <a:xfrm>
            <a:off x="3492842" y="7779207"/>
            <a:ext cx="719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 w="0"/>
              </a:rPr>
              <a:t>6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D92A569-E4A9-461D-9410-8E3A6BCB593B}"/>
              </a:ext>
            </a:extLst>
          </p:cNvPr>
          <p:cNvSpPr/>
          <p:nvPr/>
        </p:nvSpPr>
        <p:spPr>
          <a:xfrm>
            <a:off x="6947389" y="5875873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F2E7668-B8D9-4F2C-91D6-74E0AD5DEC55}"/>
              </a:ext>
            </a:extLst>
          </p:cNvPr>
          <p:cNvSpPr txBox="1"/>
          <p:nvPr/>
        </p:nvSpPr>
        <p:spPr>
          <a:xfrm>
            <a:off x="7040146" y="6080573"/>
            <a:ext cx="719612" cy="49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872" b="1" spc="388" dirty="0"/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7AAB542-F3E2-4D09-B238-A50303EAC7DF}"/>
              </a:ext>
            </a:extLst>
          </p:cNvPr>
          <p:cNvSpPr txBox="1"/>
          <p:nvPr/>
        </p:nvSpPr>
        <p:spPr>
          <a:xfrm>
            <a:off x="1554361" y="949887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28F9748-AFFB-47BA-846B-C5293B7C2721}"/>
              </a:ext>
            </a:extLst>
          </p:cNvPr>
          <p:cNvSpPr txBox="1"/>
          <p:nvPr/>
        </p:nvSpPr>
        <p:spPr>
          <a:xfrm>
            <a:off x="3433546" y="3318597"/>
            <a:ext cx="719612" cy="227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9" dirty="0">
                <a:ln w="0"/>
              </a:rPr>
              <a:t>TBC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5294708-0F49-4CB8-AB5B-876462530B81}"/>
              </a:ext>
            </a:extLst>
          </p:cNvPr>
          <p:cNvSpPr txBox="1"/>
          <p:nvPr/>
        </p:nvSpPr>
        <p:spPr>
          <a:xfrm>
            <a:off x="7040146" y="799373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21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1275DD0B-18FE-4858-BE5D-1F19FE81D826}"/>
              </a:ext>
            </a:extLst>
          </p:cNvPr>
          <p:cNvSpPr/>
          <p:nvPr/>
        </p:nvSpPr>
        <p:spPr>
          <a:xfrm>
            <a:off x="2722455" y="5898551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48B15-57B5-4CD5-920C-5C0A046EEF98}"/>
              </a:ext>
            </a:extLst>
          </p:cNvPr>
          <p:cNvSpPr txBox="1"/>
          <p:nvPr/>
        </p:nvSpPr>
        <p:spPr>
          <a:xfrm>
            <a:off x="2811220" y="6001339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8DCCD82-DE23-4908-A749-8B3AFA5521EC}"/>
              </a:ext>
            </a:extLst>
          </p:cNvPr>
          <p:cNvSpPr txBox="1"/>
          <p:nvPr/>
        </p:nvSpPr>
        <p:spPr>
          <a:xfrm>
            <a:off x="2833945" y="5983846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D9BB56B-7AAA-4DD0-9D6B-71D6439E98D1}"/>
              </a:ext>
            </a:extLst>
          </p:cNvPr>
          <p:cNvSpPr txBox="1"/>
          <p:nvPr/>
        </p:nvSpPr>
        <p:spPr>
          <a:xfrm>
            <a:off x="2833945" y="645812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21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4C0C61-7297-45D3-8F26-42EFAA29BBBD}"/>
              </a:ext>
            </a:extLst>
          </p:cNvPr>
          <p:cNvSpPr/>
          <p:nvPr/>
        </p:nvSpPr>
        <p:spPr>
          <a:xfrm>
            <a:off x="6913820" y="431555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0EB8645-5797-404A-B7FB-24F454681F24}"/>
              </a:ext>
            </a:extLst>
          </p:cNvPr>
          <p:cNvSpPr txBox="1"/>
          <p:nvPr/>
        </p:nvSpPr>
        <p:spPr>
          <a:xfrm>
            <a:off x="6998773" y="446285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14967CE-AD14-4EFF-869C-0972D9CEE316}"/>
              </a:ext>
            </a:extLst>
          </p:cNvPr>
          <p:cNvSpPr txBox="1"/>
          <p:nvPr/>
        </p:nvSpPr>
        <p:spPr>
          <a:xfrm>
            <a:off x="7021499" y="4421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56BBF78-35DE-4D85-9ADF-3BD531F28FFA}"/>
              </a:ext>
            </a:extLst>
          </p:cNvPr>
          <p:cNvSpPr txBox="1"/>
          <p:nvPr/>
        </p:nvSpPr>
        <p:spPr>
          <a:xfrm>
            <a:off x="7021499" y="491432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22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1923E5A-3C36-4B82-8A52-5B3595967E9E}"/>
              </a:ext>
            </a:extLst>
          </p:cNvPr>
          <p:cNvSpPr/>
          <p:nvPr/>
        </p:nvSpPr>
        <p:spPr>
          <a:xfrm>
            <a:off x="760932" y="3627568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6841F14-3F99-4BAD-A6EC-6156ACAF1627}"/>
              </a:ext>
            </a:extLst>
          </p:cNvPr>
          <p:cNvSpPr txBox="1"/>
          <p:nvPr/>
        </p:nvSpPr>
        <p:spPr>
          <a:xfrm>
            <a:off x="846214" y="377459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3B1A55C-86A8-4335-B2EA-DE733A4E4AC3}"/>
              </a:ext>
            </a:extLst>
          </p:cNvPr>
          <p:cNvSpPr txBox="1"/>
          <p:nvPr/>
        </p:nvSpPr>
        <p:spPr>
          <a:xfrm>
            <a:off x="868940" y="3743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1C0F19B7-424A-4E08-9D5A-4367C2B1412A}"/>
              </a:ext>
            </a:extLst>
          </p:cNvPr>
          <p:cNvSpPr txBox="1"/>
          <p:nvPr/>
        </p:nvSpPr>
        <p:spPr>
          <a:xfrm>
            <a:off x="865051" y="4239523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22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0FAA1AE7-4137-4DA4-8988-2AAE5CD757A6}"/>
              </a:ext>
            </a:extLst>
          </p:cNvPr>
          <p:cNvSpPr/>
          <p:nvPr/>
        </p:nvSpPr>
        <p:spPr>
          <a:xfrm>
            <a:off x="4362249" y="4287127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5C99102-59B3-4CF5-9FD3-42C3FC136A8E}"/>
              </a:ext>
            </a:extLst>
          </p:cNvPr>
          <p:cNvSpPr txBox="1"/>
          <p:nvPr/>
        </p:nvSpPr>
        <p:spPr>
          <a:xfrm>
            <a:off x="4359774" y="4458372"/>
            <a:ext cx="93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88" dirty="0"/>
              <a:t>NEA</a:t>
            </a:r>
            <a:endParaRPr lang="en-US" sz="3107" spc="388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9855013-C701-4EF0-89AB-610293B3518D}"/>
              </a:ext>
            </a:extLst>
          </p:cNvPr>
          <p:cNvSpPr/>
          <p:nvPr/>
        </p:nvSpPr>
        <p:spPr>
          <a:xfrm>
            <a:off x="4345377" y="4729511"/>
            <a:ext cx="968713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SUBMISSION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5FB3AB0-6366-48E5-B829-617392D4AC9F}"/>
              </a:ext>
            </a:extLst>
          </p:cNvPr>
          <p:cNvCxnSpPr>
            <a:cxnSpLocks/>
          </p:cNvCxnSpPr>
          <p:nvPr/>
        </p:nvCxnSpPr>
        <p:spPr>
          <a:xfrm>
            <a:off x="6429352" y="731547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4E0F642-A2B9-4F3E-A23D-B7CB0ABBD1D2}"/>
              </a:ext>
            </a:extLst>
          </p:cNvPr>
          <p:cNvCxnSpPr>
            <a:cxnSpLocks/>
          </p:cNvCxnSpPr>
          <p:nvPr/>
        </p:nvCxnSpPr>
        <p:spPr>
          <a:xfrm>
            <a:off x="7752998" y="5724479"/>
            <a:ext cx="691138" cy="62662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BBF2F3BA-8CB6-4688-B950-C8876D8E8C98}"/>
              </a:ext>
            </a:extLst>
          </p:cNvPr>
          <p:cNvSpPr txBox="1"/>
          <p:nvPr/>
        </p:nvSpPr>
        <p:spPr>
          <a:xfrm>
            <a:off x="6316710" y="9654795"/>
            <a:ext cx="1821155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u="sng" dirty="0">
                <a:ln w="0"/>
                <a:solidFill>
                  <a:srgbClr val="002060"/>
                </a:solidFill>
              </a:rPr>
              <a:t>Mixed Material Sampler folder</a:t>
            </a:r>
            <a:r>
              <a:rPr lang="en-US" sz="775" dirty="0">
                <a:ln w="0"/>
                <a:solidFill>
                  <a:srgbClr val="002060"/>
                </a:solidFill>
              </a:rPr>
              <a:t>, working closely with laser cutter, Textiles and traditional wood crafts skills. </a:t>
            </a:r>
            <a:endParaRPr lang="en-US" sz="775" b="1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7048800-AD5C-4D2D-8A6E-51B37A568FA5}"/>
              </a:ext>
            </a:extLst>
          </p:cNvPr>
          <p:cNvCxnSpPr>
            <a:cxnSpLocks/>
          </p:cNvCxnSpPr>
          <p:nvPr/>
        </p:nvCxnSpPr>
        <p:spPr>
          <a:xfrm flipH="1">
            <a:off x="6730354" y="10481867"/>
            <a:ext cx="85623" cy="5232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71D5C18-CFFC-4F66-BAB9-257F22D4DD0E}"/>
              </a:ext>
            </a:extLst>
          </p:cNvPr>
          <p:cNvSpPr txBox="1"/>
          <p:nvPr/>
        </p:nvSpPr>
        <p:spPr>
          <a:xfrm>
            <a:off x="5596816" y="11180671"/>
            <a:ext cx="1811848" cy="5886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  <a:endParaRPr lang="en-US" sz="775" b="1" dirty="0">
              <a:solidFill>
                <a:srgbClr val="C00000"/>
              </a:solidFill>
            </a:endParaRPr>
          </a:p>
          <a:p>
            <a:pPr algn="ctr"/>
            <a:r>
              <a:rPr lang="en-US" sz="775" b="1" dirty="0">
                <a:ln w="0"/>
                <a:solidFill>
                  <a:srgbClr val="C00000"/>
                </a:solidFill>
              </a:rPr>
              <a:t>Core Materials </a:t>
            </a:r>
            <a:r>
              <a:rPr lang="en-US" sz="775" dirty="0">
                <a:ln w="0"/>
                <a:solidFill>
                  <a:srgbClr val="C00000"/>
                </a:solidFill>
              </a:rPr>
              <a:t>(Timber, Polymers/ Plastic, and Fabrics)</a:t>
            </a:r>
            <a:endParaRPr lang="en-US" sz="775" b="1" dirty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775" b="1" dirty="0">
                <a:ln w="0"/>
                <a:solidFill>
                  <a:srgbClr val="C00000"/>
                </a:solidFill>
              </a:rPr>
              <a:t> </a:t>
            </a:r>
            <a:endParaRPr lang="en-US" sz="900" b="1" dirty="0">
              <a:ln w="0"/>
              <a:solidFill>
                <a:srgbClr val="C00000"/>
              </a:solidFill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D8D3A98-BD8B-47C0-BB08-A25DF9359052}"/>
              </a:ext>
            </a:extLst>
          </p:cNvPr>
          <p:cNvCxnSpPr>
            <a:cxnSpLocks/>
          </p:cNvCxnSpPr>
          <p:nvPr/>
        </p:nvCxnSpPr>
        <p:spPr>
          <a:xfrm>
            <a:off x="5484747" y="10329628"/>
            <a:ext cx="108155" cy="3204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CF036A87-8E4C-49CB-AB1F-B045B6CBF31F}"/>
              </a:ext>
            </a:extLst>
          </p:cNvPr>
          <p:cNvSpPr txBox="1"/>
          <p:nvPr/>
        </p:nvSpPr>
        <p:spPr>
          <a:xfrm>
            <a:off x="4440871" y="9778094"/>
            <a:ext cx="1528814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548235"/>
                </a:solidFill>
              </a:rPr>
              <a:t>DESIGN</a:t>
            </a:r>
            <a:endParaRPr lang="en-US" sz="775" b="1" dirty="0">
              <a:solidFill>
                <a:srgbClr val="548235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Arts and Crafts (circa 1860–1915)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Art Nouveau (circa 1880–1914)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Art Deco (circa 1920–1940)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7F25ACF-C4C6-49F7-8274-29F0AF536F6E}"/>
              </a:ext>
            </a:extLst>
          </p:cNvPr>
          <p:cNvCxnSpPr>
            <a:cxnSpLocks/>
          </p:cNvCxnSpPr>
          <p:nvPr/>
        </p:nvCxnSpPr>
        <p:spPr>
          <a:xfrm flipH="1" flipV="1">
            <a:off x="5958707" y="10852526"/>
            <a:ext cx="285609" cy="3431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59AE93AA-96E1-409B-8690-D6C10D677833}"/>
              </a:ext>
            </a:extLst>
          </p:cNvPr>
          <p:cNvSpPr txBox="1"/>
          <p:nvPr/>
        </p:nvSpPr>
        <p:spPr>
          <a:xfrm>
            <a:off x="6283116" y="8464480"/>
            <a:ext cx="1548906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  <a:endParaRPr lang="en-US" sz="775" b="1" dirty="0">
              <a:solidFill>
                <a:srgbClr val="C00000"/>
              </a:solidFill>
            </a:endParaRPr>
          </a:p>
          <a:p>
            <a:r>
              <a:rPr lang="en-US" sz="775" b="1" dirty="0">
                <a:ln w="0"/>
                <a:solidFill>
                  <a:srgbClr val="C00000"/>
                </a:solidFill>
              </a:rPr>
              <a:t>– Making Principles </a:t>
            </a:r>
          </a:p>
          <a:p>
            <a:r>
              <a:rPr lang="en-US" sz="775" b="1" dirty="0">
                <a:ln w="0"/>
                <a:solidFill>
                  <a:srgbClr val="C00000"/>
                </a:solidFill>
              </a:rPr>
              <a:t>Dyeing/ printing </a:t>
            </a:r>
          </a:p>
          <a:p>
            <a:r>
              <a:rPr lang="en-US" sz="775" b="1" dirty="0">
                <a:ln w="0"/>
                <a:solidFill>
                  <a:srgbClr val="C00000"/>
                </a:solidFill>
              </a:rPr>
              <a:t>Embroidery</a:t>
            </a:r>
          </a:p>
          <a:p>
            <a:r>
              <a:rPr lang="en-US" sz="775" b="1" dirty="0">
                <a:ln w="0"/>
                <a:solidFill>
                  <a:srgbClr val="C00000"/>
                </a:solidFill>
              </a:rPr>
              <a:t>Decorative techniques 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 flipH="1">
            <a:off x="3095057" y="10433105"/>
            <a:ext cx="252028" cy="221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9FED525D-8E85-4669-8B33-48207D548FA7}"/>
              </a:ext>
            </a:extLst>
          </p:cNvPr>
          <p:cNvCxnSpPr>
            <a:cxnSpLocks/>
          </p:cNvCxnSpPr>
          <p:nvPr/>
        </p:nvCxnSpPr>
        <p:spPr>
          <a:xfrm>
            <a:off x="965801" y="9270363"/>
            <a:ext cx="187449" cy="3043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D32F9644-BFC2-4A04-841D-D67B2D449C4E}"/>
              </a:ext>
            </a:extLst>
          </p:cNvPr>
          <p:cNvSpPr txBox="1"/>
          <p:nvPr/>
        </p:nvSpPr>
        <p:spPr>
          <a:xfrm rot="16200000">
            <a:off x="3289013" y="6538042"/>
            <a:ext cx="1249610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spc="388" dirty="0">
                <a:highlight>
                  <a:srgbClr val="FFC000"/>
                </a:highlight>
              </a:rPr>
              <a:t>DESIGN MUSEUM VISIT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FF34336-CDBE-4327-96E0-D66C2D15187B}"/>
              </a:ext>
            </a:extLst>
          </p:cNvPr>
          <p:cNvSpPr txBox="1"/>
          <p:nvPr/>
        </p:nvSpPr>
        <p:spPr>
          <a:xfrm>
            <a:off x="1391043" y="8303404"/>
            <a:ext cx="1643698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800" b="1" spc="388" dirty="0">
                <a:solidFill>
                  <a:schemeClr val="accent6">
                    <a:lumMod val="75000"/>
                  </a:schemeClr>
                </a:solidFill>
              </a:rPr>
              <a:t>DESIGN SKILLS</a:t>
            </a: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800" b="1" dirty="0">
                <a:ln w="0"/>
                <a:solidFill>
                  <a:schemeClr val="accent6">
                    <a:lumMod val="75000"/>
                  </a:schemeClr>
                </a:solidFill>
              </a:rPr>
              <a:t>Individual Project (PD, GR &amp; TXT)–</a:t>
            </a:r>
            <a:r>
              <a:rPr lang="en-US" sz="800" dirty="0">
                <a:ln w="0"/>
                <a:solidFill>
                  <a:schemeClr val="accent6">
                    <a:lumMod val="75000"/>
                  </a:schemeClr>
                </a:solidFill>
              </a:rPr>
              <a:t>Walkthrough; use previous contextual challenge.</a:t>
            </a: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3FB7401-E605-4567-B836-D17375973310}"/>
              </a:ext>
            </a:extLst>
          </p:cNvPr>
          <p:cNvCxnSpPr>
            <a:cxnSpLocks/>
          </p:cNvCxnSpPr>
          <p:nvPr/>
        </p:nvCxnSpPr>
        <p:spPr>
          <a:xfrm>
            <a:off x="2692671" y="8901063"/>
            <a:ext cx="87131" cy="6641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229F10D7-8CD1-44AB-AD48-E89E86D58D81}"/>
              </a:ext>
            </a:extLst>
          </p:cNvPr>
          <p:cNvSpPr txBox="1"/>
          <p:nvPr/>
        </p:nvSpPr>
        <p:spPr>
          <a:xfrm>
            <a:off x="3259430" y="8313563"/>
            <a:ext cx="124450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800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800" dirty="0">
                <a:ln w="0"/>
                <a:solidFill>
                  <a:srgbClr val="C00000"/>
                </a:solidFill>
              </a:rPr>
              <a:t>New and Emerging Technologies</a:t>
            </a: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6AB95DCA-FB5F-499A-AC1E-5605C856AA52}"/>
              </a:ext>
            </a:extLst>
          </p:cNvPr>
          <p:cNvCxnSpPr>
            <a:cxnSpLocks/>
          </p:cNvCxnSpPr>
          <p:nvPr/>
        </p:nvCxnSpPr>
        <p:spPr>
          <a:xfrm flipH="1">
            <a:off x="3677998" y="8794639"/>
            <a:ext cx="5399" cy="5927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D640180-D4A0-41FA-A6A4-50F5D45B29BC}"/>
              </a:ext>
            </a:extLst>
          </p:cNvPr>
          <p:cNvSpPr txBox="1"/>
          <p:nvPr/>
        </p:nvSpPr>
        <p:spPr>
          <a:xfrm>
            <a:off x="4474042" y="8228652"/>
            <a:ext cx="1238857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  <a:r>
              <a:rPr lang="en-US" sz="775" b="1" dirty="0">
                <a:ln w="0"/>
                <a:solidFill>
                  <a:srgbClr val="00B0F0"/>
                </a:solidFill>
              </a:rPr>
              <a:t>KS3 Topics, 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83EC167-BE6E-4B48-A070-D439BDE7CBE5}"/>
              </a:ext>
            </a:extLst>
          </p:cNvPr>
          <p:cNvCxnSpPr>
            <a:cxnSpLocks/>
          </p:cNvCxnSpPr>
          <p:nvPr/>
        </p:nvCxnSpPr>
        <p:spPr>
          <a:xfrm flipH="1">
            <a:off x="4412268" y="8666916"/>
            <a:ext cx="322066" cy="6233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24563F17-5B3C-4739-A0CB-3B8CE35721F6}"/>
              </a:ext>
            </a:extLst>
          </p:cNvPr>
          <p:cNvSpPr txBox="1"/>
          <p:nvPr/>
        </p:nvSpPr>
        <p:spPr>
          <a:xfrm>
            <a:off x="5634032" y="8092868"/>
            <a:ext cx="1625322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pPr algn="ctr"/>
            <a:r>
              <a:rPr lang="en-GB" sz="775" dirty="0"/>
              <a:t>Work on the sketch development of their MOCK project. </a:t>
            </a:r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FFF20D3C-7AAD-40EB-B814-9E2B976204F1}"/>
              </a:ext>
            </a:extLst>
          </p:cNvPr>
          <p:cNvCxnSpPr>
            <a:cxnSpLocks/>
          </p:cNvCxnSpPr>
          <p:nvPr/>
        </p:nvCxnSpPr>
        <p:spPr>
          <a:xfrm flipH="1">
            <a:off x="5503734" y="8587498"/>
            <a:ext cx="448252" cy="325602"/>
          </a:xfrm>
          <a:prstGeom prst="line">
            <a:avLst/>
          </a:prstGeom>
          <a:ln w="19050">
            <a:solidFill>
              <a:srgbClr val="F8CBA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58C8801F-C381-4955-B491-B42A7D9A4E1A}"/>
              </a:ext>
            </a:extLst>
          </p:cNvPr>
          <p:cNvSpPr txBox="1"/>
          <p:nvPr/>
        </p:nvSpPr>
        <p:spPr>
          <a:xfrm>
            <a:off x="1672521" y="11259329"/>
            <a:ext cx="1593623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dirty="0">
                <a:ln w="0"/>
                <a:solidFill>
                  <a:srgbClr val="C00000"/>
                </a:solidFill>
              </a:rPr>
              <a:t>Metals, Smart materials, Paper and Boards. </a:t>
            </a: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BADC6252-0073-4A28-B9E3-8A1267B5ADC0}"/>
              </a:ext>
            </a:extLst>
          </p:cNvPr>
          <p:cNvCxnSpPr>
            <a:cxnSpLocks/>
          </p:cNvCxnSpPr>
          <p:nvPr/>
        </p:nvCxnSpPr>
        <p:spPr>
          <a:xfrm>
            <a:off x="6777777" y="9106571"/>
            <a:ext cx="96438" cy="3143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2868037" y="10668755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CDA78CE-75BC-43AA-B918-C34D879E535A}"/>
              </a:ext>
            </a:extLst>
          </p:cNvPr>
          <p:cNvCxnSpPr>
            <a:cxnSpLocks/>
          </p:cNvCxnSpPr>
          <p:nvPr/>
        </p:nvCxnSpPr>
        <p:spPr>
          <a:xfrm flipH="1">
            <a:off x="1334657" y="10481864"/>
            <a:ext cx="460644" cy="53927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567283" y="11027280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pic>
        <p:nvPicPr>
          <p:cNvPr id="239" name="Graphic 238" descr="Shoe footprints">
            <a:extLst>
              <a:ext uri="{FF2B5EF4-FFF2-40B4-BE49-F238E27FC236}">
                <a16:creationId xmlns:a16="http://schemas.microsoft.com/office/drawing/2014/main" id="{1BF3E151-849F-4738-905E-E0F9EE1E0F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20203" y="9143125"/>
            <a:ext cx="359846" cy="359846"/>
          </a:xfrm>
          <a:prstGeom prst="rect">
            <a:avLst/>
          </a:prstGeom>
        </p:spPr>
      </p:pic>
      <p:pic>
        <p:nvPicPr>
          <p:cNvPr id="240" name="Graphic 239" descr="Shoe footprints">
            <a:extLst>
              <a:ext uri="{FF2B5EF4-FFF2-40B4-BE49-F238E27FC236}">
                <a16:creationId xmlns:a16="http://schemas.microsoft.com/office/drawing/2014/main" id="{A01A07DE-9F88-4AF8-AAD9-14E74AFE3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5098" y="7098422"/>
            <a:ext cx="289150" cy="289150"/>
          </a:xfrm>
          <a:prstGeom prst="rect">
            <a:avLst/>
          </a:prstGeom>
        </p:spPr>
      </p:pic>
      <p:sp>
        <p:nvSpPr>
          <p:cNvPr id="243" name="TextBox 242">
            <a:extLst>
              <a:ext uri="{FF2B5EF4-FFF2-40B4-BE49-F238E27FC236}">
                <a16:creationId xmlns:a16="http://schemas.microsoft.com/office/drawing/2014/main" id="{684AB18E-C803-4FBA-AA78-AB7F250CECCC}"/>
              </a:ext>
            </a:extLst>
          </p:cNvPr>
          <p:cNvSpPr txBox="1"/>
          <p:nvPr/>
        </p:nvSpPr>
        <p:spPr>
          <a:xfrm>
            <a:off x="8344882" y="8619813"/>
            <a:ext cx="1229734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chemeClr val="accent6">
                    <a:lumMod val="75000"/>
                  </a:schemeClr>
                </a:solidFill>
              </a:rPr>
              <a:t>Design SKILLS</a:t>
            </a:r>
            <a:r>
              <a:rPr lang="en-US" sz="775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r"/>
            <a:r>
              <a:rPr lang="en-US" sz="775" b="1" dirty="0">
                <a:ln w="0"/>
                <a:solidFill>
                  <a:schemeClr val="accent6">
                    <a:lumMod val="75000"/>
                  </a:schemeClr>
                </a:solidFill>
              </a:rPr>
              <a:t>Individual design Project </a:t>
            </a:r>
          </a:p>
          <a:p>
            <a:pPr algn="r"/>
            <a:r>
              <a:rPr lang="en-US" sz="775" dirty="0">
                <a:ln w="0"/>
                <a:solidFill>
                  <a:schemeClr val="accent6">
                    <a:lumMod val="75000"/>
                  </a:schemeClr>
                </a:solidFill>
              </a:rPr>
              <a:t>Walkthrough; students will be making physical and virtual developed and complex prototypes  </a:t>
            </a:r>
            <a:endParaRPr lang="en-US" sz="775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66D7A54C-4A2E-44D9-A5E0-ACC715B1F8EC}"/>
              </a:ext>
            </a:extLst>
          </p:cNvPr>
          <p:cNvCxnSpPr>
            <a:cxnSpLocks/>
          </p:cNvCxnSpPr>
          <p:nvPr/>
        </p:nvCxnSpPr>
        <p:spPr>
          <a:xfrm flipH="1" flipV="1">
            <a:off x="8335576" y="8748499"/>
            <a:ext cx="332915" cy="728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94BD8650-3D30-4B93-B343-9E5AB85C6898}"/>
              </a:ext>
            </a:extLst>
          </p:cNvPr>
          <p:cNvSpPr txBox="1"/>
          <p:nvPr/>
        </p:nvSpPr>
        <p:spPr>
          <a:xfrm>
            <a:off x="7952169" y="7650880"/>
            <a:ext cx="113565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</a:p>
          <a:p>
            <a:pPr algn="r"/>
            <a:r>
              <a:rPr lang="en-US" sz="775" b="1" dirty="0">
                <a:ln w="0"/>
                <a:solidFill>
                  <a:srgbClr val="00B0F0"/>
                </a:solidFill>
              </a:rPr>
              <a:t>KS3 Topics, 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</p:cNvCxnSpPr>
          <p:nvPr/>
        </p:nvCxnSpPr>
        <p:spPr>
          <a:xfrm flipH="1">
            <a:off x="8071780" y="8186888"/>
            <a:ext cx="391088" cy="2242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F12339D3-A06A-4CDE-A4B1-99AD475AFC6F}"/>
              </a:ext>
            </a:extLst>
          </p:cNvPr>
          <p:cNvSpPr txBox="1"/>
          <p:nvPr/>
        </p:nvSpPr>
        <p:spPr>
          <a:xfrm>
            <a:off x="5813350" y="6678748"/>
            <a:ext cx="2022069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002060"/>
                </a:solidFill>
              </a:rPr>
              <a:t>Complete MOCK Project  Prototype Produced using workshop tools and equipment.</a:t>
            </a:r>
            <a:r>
              <a:rPr lang="en-US" sz="775" b="1" dirty="0">
                <a:ln w="0"/>
                <a:solidFill>
                  <a:srgbClr val="002060"/>
                </a:solidFill>
              </a:rPr>
              <a:t> MODERATION / PRESENT Your product – LIVE CRITIQUE</a:t>
            </a:r>
            <a:r>
              <a:rPr lang="en-US" sz="775" dirty="0">
                <a:ln w="0"/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849D031-6C83-4D14-AAAA-45921A892E02}"/>
              </a:ext>
            </a:extLst>
          </p:cNvPr>
          <p:cNvCxnSpPr>
            <a:cxnSpLocks/>
            <a:stCxn id="257" idx="2"/>
          </p:cNvCxnSpPr>
          <p:nvPr/>
        </p:nvCxnSpPr>
        <p:spPr>
          <a:xfrm flipH="1">
            <a:off x="6632135" y="7367398"/>
            <a:ext cx="192250" cy="5460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511C5556-4AE1-4969-B961-0E083C59D897}"/>
              </a:ext>
            </a:extLst>
          </p:cNvPr>
          <p:cNvCxnSpPr>
            <a:cxnSpLocks/>
          </p:cNvCxnSpPr>
          <p:nvPr/>
        </p:nvCxnSpPr>
        <p:spPr>
          <a:xfrm>
            <a:off x="3579079" y="10541778"/>
            <a:ext cx="0" cy="66435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72164D73-CAC7-4722-B355-A14F17FD3173}"/>
              </a:ext>
            </a:extLst>
          </p:cNvPr>
          <p:cNvSpPr txBox="1"/>
          <p:nvPr/>
        </p:nvSpPr>
        <p:spPr>
          <a:xfrm>
            <a:off x="8328617" y="8194379"/>
            <a:ext cx="1356933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GB" sz="775" dirty="0">
                <a:ln w="0"/>
                <a:solidFill>
                  <a:srgbClr val="C00000"/>
                </a:solidFill>
              </a:rPr>
              <a:t>OUTSIDE INFLUENCES ON DESIGN:  Environment, social factors </a:t>
            </a:r>
            <a:endParaRPr lang="en-US" sz="775" dirty="0">
              <a:ln w="0"/>
              <a:solidFill>
                <a:srgbClr val="C00000"/>
              </a:solidFill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9A2D0D23-F09F-461C-867A-D7B7D856EC7E}"/>
              </a:ext>
            </a:extLst>
          </p:cNvPr>
          <p:cNvSpPr txBox="1"/>
          <p:nvPr/>
        </p:nvSpPr>
        <p:spPr>
          <a:xfrm>
            <a:off x="4661610" y="6613546"/>
            <a:ext cx="1177226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</a:t>
            </a:r>
            <a:endParaRPr lang="en-US" sz="775" b="1" dirty="0">
              <a:ln w="0"/>
              <a:solidFill>
                <a:srgbClr val="00B0F0"/>
              </a:solidFill>
            </a:endParaRP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B2B206DF-9C95-49A4-8A28-3EDCAFEA3FA9}"/>
              </a:ext>
            </a:extLst>
          </p:cNvPr>
          <p:cNvCxnSpPr>
            <a:cxnSpLocks/>
          </p:cNvCxnSpPr>
          <p:nvPr/>
        </p:nvCxnSpPr>
        <p:spPr>
          <a:xfrm>
            <a:off x="5807880" y="7078953"/>
            <a:ext cx="119699" cy="5342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C6F52F5-8832-4A17-862C-E689B95E44E0}"/>
              </a:ext>
            </a:extLst>
          </p:cNvPr>
          <p:cNvCxnSpPr>
            <a:cxnSpLocks/>
          </p:cNvCxnSpPr>
          <p:nvPr/>
        </p:nvCxnSpPr>
        <p:spPr>
          <a:xfrm>
            <a:off x="4515951" y="7445180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BB1A4854-FC7F-470D-B387-1AC327059610}"/>
              </a:ext>
            </a:extLst>
          </p:cNvPr>
          <p:cNvCxnSpPr>
            <a:cxnSpLocks/>
          </p:cNvCxnSpPr>
          <p:nvPr/>
        </p:nvCxnSpPr>
        <p:spPr>
          <a:xfrm flipH="1">
            <a:off x="5287002" y="7456504"/>
            <a:ext cx="10217" cy="2879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B8876E66-FB15-48B8-B056-A5A3D270B7FF}"/>
              </a:ext>
            </a:extLst>
          </p:cNvPr>
          <p:cNvSpPr txBox="1"/>
          <p:nvPr/>
        </p:nvSpPr>
        <p:spPr>
          <a:xfrm>
            <a:off x="4610419" y="7045114"/>
            <a:ext cx="1373599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GB" sz="775" dirty="0">
                <a:ln w="0"/>
                <a:solidFill>
                  <a:srgbClr val="C00000"/>
                </a:solidFill>
              </a:rPr>
              <a:t>Specialist Strand, digital portfolio (CAD)</a:t>
            </a:r>
            <a:endParaRPr lang="en-US" sz="775" dirty="0">
              <a:ln w="0"/>
              <a:solidFill>
                <a:srgbClr val="C00000"/>
              </a:solidFill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EFBF801-B2C3-4819-B755-F089CA115E3B}"/>
              </a:ext>
            </a:extLst>
          </p:cNvPr>
          <p:cNvSpPr txBox="1"/>
          <p:nvPr/>
        </p:nvSpPr>
        <p:spPr>
          <a:xfrm>
            <a:off x="1611903" y="6886982"/>
            <a:ext cx="1899735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r>
              <a:rPr lang="en-US" sz="775" b="1" spc="388" dirty="0">
                <a:solidFill>
                  <a:schemeClr val="accent6">
                    <a:lumMod val="50000"/>
                  </a:schemeClr>
                </a:solidFill>
              </a:rPr>
              <a:t>+</a:t>
            </a:r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GB" sz="775" dirty="0">
                <a:ln w="0"/>
                <a:solidFill>
                  <a:srgbClr val="C00000"/>
                </a:solidFill>
              </a:rPr>
              <a:t>Answering a DESIGN BRIEF:  to meet the clients needs/ wants and likes for design movements </a:t>
            </a:r>
            <a:endParaRPr lang="en-US" sz="775" dirty="0">
              <a:ln w="0"/>
              <a:solidFill>
                <a:srgbClr val="C00000"/>
              </a:solidFill>
            </a:endParaRPr>
          </a:p>
          <a:p>
            <a:endParaRPr lang="en-US" sz="775" b="1" spc="388" dirty="0">
              <a:solidFill>
                <a:srgbClr val="C00000"/>
              </a:solidFill>
            </a:endParaRPr>
          </a:p>
        </p:txBody>
      </p: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0DDE5842-B78D-4BDD-948E-15A9075B7748}"/>
              </a:ext>
            </a:extLst>
          </p:cNvPr>
          <p:cNvCxnSpPr>
            <a:cxnSpLocks/>
          </p:cNvCxnSpPr>
          <p:nvPr/>
        </p:nvCxnSpPr>
        <p:spPr>
          <a:xfrm>
            <a:off x="7560131" y="8949591"/>
            <a:ext cx="450086" cy="56441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C9971C9C-7D7D-4265-B9A6-9698B46EF452}"/>
              </a:ext>
            </a:extLst>
          </p:cNvPr>
          <p:cNvCxnSpPr>
            <a:cxnSpLocks/>
          </p:cNvCxnSpPr>
          <p:nvPr/>
        </p:nvCxnSpPr>
        <p:spPr>
          <a:xfrm>
            <a:off x="882377" y="6011050"/>
            <a:ext cx="40426" cy="292312"/>
          </a:xfrm>
          <a:prstGeom prst="line">
            <a:avLst/>
          </a:prstGeom>
          <a:ln w="19050">
            <a:solidFill>
              <a:srgbClr val="F8CBA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extBox 304">
            <a:extLst>
              <a:ext uri="{FF2B5EF4-FFF2-40B4-BE49-F238E27FC236}">
                <a16:creationId xmlns:a16="http://schemas.microsoft.com/office/drawing/2014/main" id="{21BAA7AE-AB81-4730-99DF-AC2567F78DB3}"/>
              </a:ext>
            </a:extLst>
          </p:cNvPr>
          <p:cNvSpPr txBox="1"/>
          <p:nvPr/>
        </p:nvSpPr>
        <p:spPr>
          <a:xfrm>
            <a:off x="435147" y="5262671"/>
            <a:ext cx="1352158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SUMMER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Working on </a:t>
            </a:r>
            <a:r>
              <a:rPr lang="en-GB" sz="775" b="1" dirty="0"/>
              <a:t>SECTION C </a:t>
            </a:r>
            <a:r>
              <a:rPr lang="en-GB" sz="775" dirty="0"/>
              <a:t>of NEA and developing based on </a:t>
            </a:r>
            <a:r>
              <a:rPr lang="en-GB" sz="775" b="1" dirty="0"/>
              <a:t>Feedback from SECTION A &amp; </a:t>
            </a:r>
            <a:r>
              <a:rPr lang="en-GB" sz="775" dirty="0"/>
              <a:t>B</a:t>
            </a:r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4E274282-5211-410F-B3F2-E768D7993E29}"/>
              </a:ext>
            </a:extLst>
          </p:cNvPr>
          <p:cNvCxnSpPr>
            <a:cxnSpLocks/>
          </p:cNvCxnSpPr>
          <p:nvPr/>
        </p:nvCxnSpPr>
        <p:spPr>
          <a:xfrm>
            <a:off x="2623620" y="5908202"/>
            <a:ext cx="0" cy="6317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DF2BD034-3577-491C-B342-C1102BBFDBF9}"/>
              </a:ext>
            </a:extLst>
          </p:cNvPr>
          <p:cNvCxnSpPr>
            <a:cxnSpLocks/>
          </p:cNvCxnSpPr>
          <p:nvPr/>
        </p:nvCxnSpPr>
        <p:spPr>
          <a:xfrm>
            <a:off x="2618526" y="7431495"/>
            <a:ext cx="5501" cy="3041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3A624E2-C6AE-4773-8862-31CC2070E123}"/>
              </a:ext>
            </a:extLst>
          </p:cNvPr>
          <p:cNvCxnSpPr>
            <a:cxnSpLocks/>
          </p:cNvCxnSpPr>
          <p:nvPr/>
        </p:nvCxnSpPr>
        <p:spPr>
          <a:xfrm>
            <a:off x="1935626" y="7445180"/>
            <a:ext cx="1026" cy="3627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C6C5F348-2FA6-495F-AA80-C370C0F01E9F}"/>
              </a:ext>
            </a:extLst>
          </p:cNvPr>
          <p:cNvCxnSpPr>
            <a:cxnSpLocks/>
          </p:cNvCxnSpPr>
          <p:nvPr/>
        </p:nvCxnSpPr>
        <p:spPr>
          <a:xfrm flipV="1">
            <a:off x="1402539" y="7575088"/>
            <a:ext cx="291808" cy="4455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>
            <a:extLst>
              <a:ext uri="{FF2B5EF4-FFF2-40B4-BE49-F238E27FC236}">
                <a16:creationId xmlns:a16="http://schemas.microsoft.com/office/drawing/2014/main" id="{21CE3656-6BF7-4AB0-A693-88965FAE2F1D}"/>
              </a:ext>
            </a:extLst>
          </p:cNvPr>
          <p:cNvSpPr txBox="1"/>
          <p:nvPr/>
        </p:nvSpPr>
        <p:spPr>
          <a:xfrm>
            <a:off x="331763" y="7907148"/>
            <a:ext cx="1495696" cy="330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r>
              <a:rPr lang="en-US" sz="775" dirty="0">
                <a:ln w="0"/>
                <a:solidFill>
                  <a:srgbClr val="00B0F0"/>
                </a:solidFill>
              </a:rPr>
              <a:t>Intro to THEORY ISOLATOR</a:t>
            </a:r>
            <a:endParaRPr lang="en-US" sz="775" b="1" dirty="0">
              <a:ln w="0"/>
              <a:solidFill>
                <a:srgbClr val="00B0F0"/>
              </a:solidFill>
            </a:endParaRPr>
          </a:p>
        </p:txBody>
      </p:sp>
      <p:sp>
        <p:nvSpPr>
          <p:cNvPr id="566" name="Rectangle 565">
            <a:extLst>
              <a:ext uri="{FF2B5EF4-FFF2-40B4-BE49-F238E27FC236}">
                <a16:creationId xmlns:a16="http://schemas.microsoft.com/office/drawing/2014/main" id="{3E050DE0-30CD-4020-98E0-63C8A9CA14CE}"/>
              </a:ext>
            </a:extLst>
          </p:cNvPr>
          <p:cNvSpPr/>
          <p:nvPr/>
        </p:nvSpPr>
        <p:spPr>
          <a:xfrm>
            <a:off x="1975620" y="5233891"/>
            <a:ext cx="170521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r>
              <a:rPr lang="en-US" sz="775" dirty="0">
                <a:ln w="0"/>
                <a:solidFill>
                  <a:srgbClr val="00B0F0"/>
                </a:solidFill>
              </a:rPr>
              <a:t>Use the THEORY ISOLATOR to close the gaps in knowledge through Independent Studies </a:t>
            </a:r>
            <a:endParaRPr lang="en-GB" sz="775" dirty="0">
              <a:solidFill>
                <a:srgbClr val="00B0F0"/>
              </a:solidFill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38B931C-182A-483F-AF64-FAC23DABAF51}"/>
              </a:ext>
            </a:extLst>
          </p:cNvPr>
          <p:cNvSpPr txBox="1"/>
          <p:nvPr/>
        </p:nvSpPr>
        <p:spPr>
          <a:xfrm>
            <a:off x="3517809" y="5218906"/>
            <a:ext cx="1929614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NEA </a:t>
            </a:r>
            <a:r>
              <a:rPr lang="en-US" sz="775" dirty="0">
                <a:ln w="0"/>
                <a:solidFill>
                  <a:srgbClr val="002060"/>
                </a:solidFill>
              </a:rPr>
              <a:t>for 2023 Submission 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50%</a:t>
            </a:r>
          </a:p>
          <a:p>
            <a:r>
              <a:rPr lang="en-US" sz="775" b="1" dirty="0">
                <a:ln w="0"/>
                <a:solidFill>
                  <a:srgbClr val="002060"/>
                </a:solidFill>
              </a:rPr>
              <a:t>Students need to order materials and be ready to start MAKING by the start of December</a:t>
            </a:r>
            <a:endParaRPr lang="en-US" sz="775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4B08611-CC0E-4309-94D5-0E210031F3D7}"/>
              </a:ext>
            </a:extLst>
          </p:cNvPr>
          <p:cNvCxnSpPr>
            <a:cxnSpLocks/>
          </p:cNvCxnSpPr>
          <p:nvPr/>
        </p:nvCxnSpPr>
        <p:spPr>
          <a:xfrm flipH="1">
            <a:off x="4111283" y="5990254"/>
            <a:ext cx="254393" cy="2502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38A9E7BD-0DAE-47C7-AF02-E7923F582768}"/>
              </a:ext>
            </a:extLst>
          </p:cNvPr>
          <p:cNvCxnSpPr>
            <a:cxnSpLocks/>
          </p:cNvCxnSpPr>
          <p:nvPr/>
        </p:nvCxnSpPr>
        <p:spPr>
          <a:xfrm flipH="1">
            <a:off x="5849907" y="6010852"/>
            <a:ext cx="128639" cy="448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>
            <a:extLst>
              <a:ext uri="{FF2B5EF4-FFF2-40B4-BE49-F238E27FC236}">
                <a16:creationId xmlns:a16="http://schemas.microsoft.com/office/drawing/2014/main" id="{DCC17406-8661-4D92-8DF2-438E0A313B3A}"/>
              </a:ext>
            </a:extLst>
          </p:cNvPr>
          <p:cNvSpPr txBox="1"/>
          <p:nvPr/>
        </p:nvSpPr>
        <p:spPr>
          <a:xfrm>
            <a:off x="5596064" y="5249602"/>
            <a:ext cx="1522221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pPr algn="ctr"/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pPr algn="ctr"/>
            <a:r>
              <a:rPr lang="en-US" sz="775" b="1" dirty="0">
                <a:ln w="0"/>
              </a:rPr>
              <a:t>EXAM READINESS </a:t>
            </a:r>
            <a:r>
              <a:rPr lang="en-US" sz="775" dirty="0">
                <a:ln w="0"/>
              </a:rPr>
              <a:t>focused lessons with the use of Retrieval practice. Focus on </a:t>
            </a:r>
            <a:r>
              <a:rPr lang="en-US" sz="775" b="1" dirty="0">
                <a:ln w="0"/>
              </a:rPr>
              <a:t>KNOWLEDGE </a:t>
            </a:r>
            <a:r>
              <a:rPr lang="en-US" sz="775" dirty="0">
                <a:ln w="0"/>
              </a:rPr>
              <a:t>and SKILLS 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F2CF8D2E-2BEE-436C-8309-742B47FDAFD1}"/>
              </a:ext>
            </a:extLst>
          </p:cNvPr>
          <p:cNvSpPr txBox="1"/>
          <p:nvPr/>
        </p:nvSpPr>
        <p:spPr>
          <a:xfrm>
            <a:off x="6962756" y="5354097"/>
            <a:ext cx="915577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 EXAMS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2AB82EB8-CF57-4B45-AC1B-98900A0F2E5D}"/>
              </a:ext>
            </a:extLst>
          </p:cNvPr>
          <p:cNvSpPr txBox="1"/>
          <p:nvPr/>
        </p:nvSpPr>
        <p:spPr>
          <a:xfrm>
            <a:off x="8432854" y="5121771"/>
            <a:ext cx="1022118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pPr algn="r"/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NEA</a:t>
            </a:r>
          </a:p>
          <a:p>
            <a:pPr algn="r"/>
            <a:r>
              <a:rPr lang="en-US" sz="775" dirty="0">
                <a:ln w="0"/>
                <a:solidFill>
                  <a:srgbClr val="002060"/>
                </a:solidFill>
              </a:rPr>
              <a:t>All students should be making the project and constructing. </a:t>
            </a:r>
          </a:p>
        </p:txBody>
      </p: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AEE6EC20-B1C1-41E6-8249-0942109A05E3}"/>
              </a:ext>
            </a:extLst>
          </p:cNvPr>
          <p:cNvCxnSpPr>
            <a:cxnSpLocks/>
          </p:cNvCxnSpPr>
          <p:nvPr/>
        </p:nvCxnSpPr>
        <p:spPr>
          <a:xfrm>
            <a:off x="7832120" y="5596608"/>
            <a:ext cx="854564" cy="34330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FFE4AC32-BA60-453D-A38A-9E650D83B173}"/>
              </a:ext>
            </a:extLst>
          </p:cNvPr>
          <p:cNvCxnSpPr>
            <a:cxnSpLocks/>
          </p:cNvCxnSpPr>
          <p:nvPr/>
        </p:nvCxnSpPr>
        <p:spPr>
          <a:xfrm>
            <a:off x="7801409" y="5665065"/>
            <a:ext cx="802266" cy="50212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58226816-0A86-454D-948A-DEA2E5CFA9F6}"/>
              </a:ext>
            </a:extLst>
          </p:cNvPr>
          <p:cNvCxnSpPr>
            <a:cxnSpLocks/>
          </p:cNvCxnSpPr>
          <p:nvPr/>
        </p:nvCxnSpPr>
        <p:spPr>
          <a:xfrm flipH="1">
            <a:off x="8082683" y="5335838"/>
            <a:ext cx="697476" cy="1304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>
            <a:extLst>
              <a:ext uri="{FF2B5EF4-FFF2-40B4-BE49-F238E27FC236}">
                <a16:creationId xmlns:a16="http://schemas.microsoft.com/office/drawing/2014/main" id="{185656D1-1970-485A-83DB-60FFBF507669}"/>
              </a:ext>
            </a:extLst>
          </p:cNvPr>
          <p:cNvSpPr txBox="1"/>
          <p:nvPr/>
        </p:nvSpPr>
        <p:spPr>
          <a:xfrm>
            <a:off x="8039092" y="4048483"/>
            <a:ext cx="1258799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pPr algn="r"/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pPr algn="r"/>
            <a:r>
              <a:rPr lang="en-US" sz="775" b="1" dirty="0">
                <a:ln w="0"/>
              </a:rPr>
              <a:t>EXAM READINESS </a:t>
            </a:r>
            <a:r>
              <a:rPr lang="en-US" sz="775" dirty="0">
                <a:ln w="0"/>
              </a:rPr>
              <a:t>focused lessons with </a:t>
            </a:r>
          </a:p>
          <a:p>
            <a:pPr algn="r"/>
            <a:r>
              <a:rPr lang="en-US" sz="775" dirty="0">
                <a:ln w="0"/>
              </a:rPr>
              <a:t>the use of </a:t>
            </a:r>
          </a:p>
          <a:p>
            <a:pPr algn="r"/>
            <a:r>
              <a:rPr lang="en-US" sz="775" dirty="0">
                <a:ln w="0"/>
              </a:rPr>
              <a:t>Retrieval practice. </a:t>
            </a:r>
          </a:p>
        </p:txBody>
      </p: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49CC7B25-7450-4A3E-A9CD-3AC4086331CC}"/>
              </a:ext>
            </a:extLst>
          </p:cNvPr>
          <p:cNvCxnSpPr>
            <a:cxnSpLocks/>
          </p:cNvCxnSpPr>
          <p:nvPr/>
        </p:nvCxnSpPr>
        <p:spPr>
          <a:xfrm flipH="1">
            <a:off x="8003838" y="4659692"/>
            <a:ext cx="350182" cy="2200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TextBox 372">
            <a:extLst>
              <a:ext uri="{FF2B5EF4-FFF2-40B4-BE49-F238E27FC236}">
                <a16:creationId xmlns:a16="http://schemas.microsoft.com/office/drawing/2014/main" id="{5BF10438-9002-4676-A739-D4E009E494C8}"/>
              </a:ext>
            </a:extLst>
          </p:cNvPr>
          <p:cNvSpPr txBox="1"/>
          <p:nvPr/>
        </p:nvSpPr>
        <p:spPr>
          <a:xfrm>
            <a:off x="4329620" y="3706227"/>
            <a:ext cx="148716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FINALISING NEA </a:t>
            </a:r>
            <a:r>
              <a:rPr lang="en-US" sz="775" dirty="0">
                <a:ln w="0"/>
                <a:solidFill>
                  <a:srgbClr val="002060"/>
                </a:solidFill>
              </a:rPr>
              <a:t>for 2023 Submission 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60%</a:t>
            </a:r>
          </a:p>
          <a:p>
            <a:endParaRPr lang="en-US" sz="775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B90D661-C083-4E1A-B057-36A7C2C16907}"/>
              </a:ext>
            </a:extLst>
          </p:cNvPr>
          <p:cNvCxnSpPr>
            <a:cxnSpLocks/>
          </p:cNvCxnSpPr>
          <p:nvPr/>
        </p:nvCxnSpPr>
        <p:spPr>
          <a:xfrm>
            <a:off x="5207188" y="4073394"/>
            <a:ext cx="225629" cy="8682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C0CB7200-F993-42EF-A671-01CE8C722B08}"/>
              </a:ext>
            </a:extLst>
          </p:cNvPr>
          <p:cNvCxnSpPr>
            <a:cxnSpLocks/>
          </p:cNvCxnSpPr>
          <p:nvPr/>
        </p:nvCxnSpPr>
        <p:spPr>
          <a:xfrm flipH="1">
            <a:off x="7679667" y="4048472"/>
            <a:ext cx="241327" cy="374551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>
            <a:extLst>
              <a:ext uri="{FF2B5EF4-FFF2-40B4-BE49-F238E27FC236}">
                <a16:creationId xmlns:a16="http://schemas.microsoft.com/office/drawing/2014/main" id="{6047B301-FDF9-4C48-B331-7BA72CD8460E}"/>
              </a:ext>
            </a:extLst>
          </p:cNvPr>
          <p:cNvSpPr txBox="1"/>
          <p:nvPr/>
        </p:nvSpPr>
        <p:spPr>
          <a:xfrm>
            <a:off x="7854220" y="3623271"/>
            <a:ext cx="1441696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Students need to update Making diaries for SECTION 4</a:t>
            </a:r>
          </a:p>
        </p:txBody>
      </p: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9F1A7B-A0D3-41AC-9B50-40FCE5E1C2AB}"/>
              </a:ext>
            </a:extLst>
          </p:cNvPr>
          <p:cNvCxnSpPr>
            <a:cxnSpLocks/>
          </p:cNvCxnSpPr>
          <p:nvPr/>
        </p:nvCxnSpPr>
        <p:spPr>
          <a:xfrm flipH="1">
            <a:off x="7816369" y="6497171"/>
            <a:ext cx="563822" cy="56232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TextBox 394">
            <a:extLst>
              <a:ext uri="{FF2B5EF4-FFF2-40B4-BE49-F238E27FC236}">
                <a16:creationId xmlns:a16="http://schemas.microsoft.com/office/drawing/2014/main" id="{99C4B484-CB0B-4CFA-B7F6-56BCCD547218}"/>
              </a:ext>
            </a:extLst>
          </p:cNvPr>
          <p:cNvSpPr txBox="1"/>
          <p:nvPr/>
        </p:nvSpPr>
        <p:spPr>
          <a:xfrm>
            <a:off x="8264451" y="5994582"/>
            <a:ext cx="1170657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/>
              <a:t>HALF</a:t>
            </a:r>
          </a:p>
          <a:p>
            <a:pPr algn="r"/>
            <a:r>
              <a:rPr lang="en-US" sz="775" b="1" spc="388" dirty="0"/>
              <a:t>TERM</a:t>
            </a:r>
            <a:endParaRPr lang="en-US" sz="775" b="1" dirty="0"/>
          </a:p>
          <a:p>
            <a:pPr algn="r"/>
            <a:r>
              <a:rPr lang="en-GB" sz="775" dirty="0"/>
              <a:t>Students need to update NEA based on Feedback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8CA65680-9244-4B36-A668-FD465A8BC345}"/>
              </a:ext>
            </a:extLst>
          </p:cNvPr>
          <p:cNvSpPr txBox="1"/>
          <p:nvPr/>
        </p:nvSpPr>
        <p:spPr>
          <a:xfrm>
            <a:off x="1669057" y="3686687"/>
            <a:ext cx="2201834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r>
              <a:rPr lang="en-US" sz="775" b="1" spc="388" dirty="0"/>
              <a:t>+</a:t>
            </a:r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pPr algn="ctr"/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</a:t>
            </a:r>
          </a:p>
          <a:p>
            <a:pPr algn="ctr"/>
            <a:r>
              <a:rPr lang="en-US" sz="775" b="1" dirty="0"/>
              <a:t>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40CD7A12-4835-4999-A25D-81617B0488FE}"/>
              </a:ext>
            </a:extLst>
          </p:cNvPr>
          <p:cNvCxnSpPr>
            <a:cxnSpLocks/>
          </p:cNvCxnSpPr>
          <p:nvPr/>
        </p:nvCxnSpPr>
        <p:spPr>
          <a:xfrm flipH="1">
            <a:off x="1676952" y="4335748"/>
            <a:ext cx="377966" cy="543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77280AC9-E18A-4EB8-A6AB-6973260D7736}"/>
              </a:ext>
            </a:extLst>
          </p:cNvPr>
          <p:cNvSpPr txBox="1"/>
          <p:nvPr/>
        </p:nvSpPr>
        <p:spPr>
          <a:xfrm>
            <a:off x="1795969" y="2044864"/>
            <a:ext cx="215476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</a:t>
            </a:r>
          </a:p>
          <a:p>
            <a:r>
              <a:rPr lang="en-US" sz="775" b="1" dirty="0"/>
              <a:t>READINESS LESSONS </a:t>
            </a:r>
            <a:endParaRPr lang="en-US" sz="775" b="1" dirty="0">
              <a:ln w="0"/>
            </a:endParaRPr>
          </a:p>
        </p:txBody>
      </p: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3DD30F9A-FCB9-402E-8D7A-3E826464F14E}"/>
              </a:ext>
            </a:extLst>
          </p:cNvPr>
          <p:cNvCxnSpPr>
            <a:cxnSpLocks/>
            <a:endCxn id="162" idx="1"/>
          </p:cNvCxnSpPr>
          <p:nvPr/>
        </p:nvCxnSpPr>
        <p:spPr>
          <a:xfrm>
            <a:off x="738001" y="3201427"/>
            <a:ext cx="159855" cy="562481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D98AF8A3-3905-46BE-9ECF-B1E835EB3BBA}"/>
              </a:ext>
            </a:extLst>
          </p:cNvPr>
          <p:cNvSpPr txBox="1"/>
          <p:nvPr/>
        </p:nvSpPr>
        <p:spPr>
          <a:xfrm>
            <a:off x="421722" y="2256791"/>
            <a:ext cx="119945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EASTER REVISION Schedule inspired by THEORY ISOLATOR to plug gaps of Knowledge and Skills needed for the skills</a:t>
            </a:r>
          </a:p>
        </p:txBody>
      </p: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60B26893-4D60-4985-A0B5-7F314A1001E2}"/>
              </a:ext>
            </a:extLst>
          </p:cNvPr>
          <p:cNvCxnSpPr>
            <a:cxnSpLocks/>
          </p:cNvCxnSpPr>
          <p:nvPr/>
        </p:nvCxnSpPr>
        <p:spPr>
          <a:xfrm>
            <a:off x="2512147" y="2940083"/>
            <a:ext cx="141349" cy="4692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091EFC5E-DFA3-4215-A0B2-D4BC84BC1E94}"/>
              </a:ext>
            </a:extLst>
          </p:cNvPr>
          <p:cNvCxnSpPr>
            <a:cxnSpLocks/>
          </p:cNvCxnSpPr>
          <p:nvPr/>
        </p:nvCxnSpPr>
        <p:spPr>
          <a:xfrm>
            <a:off x="4680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36F4793A-FA32-49A6-828A-045D7C0F068E}"/>
              </a:ext>
            </a:extLst>
          </p:cNvPr>
          <p:cNvCxnSpPr>
            <a:cxnSpLocks/>
          </p:cNvCxnSpPr>
          <p:nvPr/>
        </p:nvCxnSpPr>
        <p:spPr>
          <a:xfrm>
            <a:off x="49150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61BC1A14-E370-4EB3-B134-BF52B5333043}"/>
              </a:ext>
            </a:extLst>
          </p:cNvPr>
          <p:cNvCxnSpPr>
            <a:cxnSpLocks/>
          </p:cNvCxnSpPr>
          <p:nvPr/>
        </p:nvCxnSpPr>
        <p:spPr>
          <a:xfrm>
            <a:off x="514379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16C85735-E717-4C9B-A82D-E21106F64366}"/>
              </a:ext>
            </a:extLst>
          </p:cNvPr>
          <p:cNvCxnSpPr>
            <a:cxnSpLocks/>
          </p:cNvCxnSpPr>
          <p:nvPr/>
        </p:nvCxnSpPr>
        <p:spPr>
          <a:xfrm>
            <a:off x="5357852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8594F5D7-3B4D-42EE-A63D-55880A6B7118}"/>
              </a:ext>
            </a:extLst>
          </p:cNvPr>
          <p:cNvCxnSpPr>
            <a:cxnSpLocks/>
          </p:cNvCxnSpPr>
          <p:nvPr/>
        </p:nvCxnSpPr>
        <p:spPr>
          <a:xfrm>
            <a:off x="559243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8E78FD3A-2EDE-4415-BF01-7717EE16BF71}"/>
              </a:ext>
            </a:extLst>
          </p:cNvPr>
          <p:cNvCxnSpPr>
            <a:cxnSpLocks/>
          </p:cNvCxnSpPr>
          <p:nvPr/>
        </p:nvCxnSpPr>
        <p:spPr>
          <a:xfrm>
            <a:off x="5821143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2FD18F84-47E3-43C9-A5F3-0F92F99CF45A}"/>
              </a:ext>
            </a:extLst>
          </p:cNvPr>
          <p:cNvCxnSpPr>
            <a:cxnSpLocks/>
          </p:cNvCxnSpPr>
          <p:nvPr/>
        </p:nvCxnSpPr>
        <p:spPr>
          <a:xfrm>
            <a:off x="6061586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0A9B062C-6EFB-42A6-AABD-D1211CEFA1F9}"/>
              </a:ext>
            </a:extLst>
          </p:cNvPr>
          <p:cNvCxnSpPr>
            <a:cxnSpLocks/>
          </p:cNvCxnSpPr>
          <p:nvPr/>
        </p:nvCxnSpPr>
        <p:spPr>
          <a:xfrm>
            <a:off x="629616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AE6F8465-9E6B-4C1F-9343-64AA19B6E923}"/>
              </a:ext>
            </a:extLst>
          </p:cNvPr>
          <p:cNvCxnSpPr>
            <a:cxnSpLocks/>
          </p:cNvCxnSpPr>
          <p:nvPr/>
        </p:nvCxnSpPr>
        <p:spPr>
          <a:xfrm>
            <a:off x="652487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E531BE0C-80B9-4CBB-8420-C760126A12F5}"/>
              </a:ext>
            </a:extLst>
          </p:cNvPr>
          <p:cNvCxnSpPr>
            <a:cxnSpLocks/>
          </p:cNvCxnSpPr>
          <p:nvPr/>
        </p:nvCxnSpPr>
        <p:spPr>
          <a:xfrm>
            <a:off x="673893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C6A5F678-1C35-47BC-BB48-A180CF616374}"/>
              </a:ext>
            </a:extLst>
          </p:cNvPr>
          <p:cNvCxnSpPr>
            <a:cxnSpLocks/>
          </p:cNvCxnSpPr>
          <p:nvPr/>
        </p:nvCxnSpPr>
        <p:spPr>
          <a:xfrm>
            <a:off x="6973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5D558C4-861A-4DAF-8DFF-6967713DF9B4}"/>
              </a:ext>
            </a:extLst>
          </p:cNvPr>
          <p:cNvCxnSpPr>
            <a:cxnSpLocks/>
          </p:cNvCxnSpPr>
          <p:nvPr/>
        </p:nvCxnSpPr>
        <p:spPr>
          <a:xfrm>
            <a:off x="720222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F28D636B-8AD8-4200-90FD-D2E0D151604D}"/>
              </a:ext>
            </a:extLst>
          </p:cNvPr>
          <p:cNvCxnSpPr>
            <a:cxnSpLocks/>
          </p:cNvCxnSpPr>
          <p:nvPr/>
        </p:nvCxnSpPr>
        <p:spPr>
          <a:xfrm>
            <a:off x="741040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0A1DCCEE-C4B0-4ACA-9169-9F79533BD34F}"/>
              </a:ext>
            </a:extLst>
          </p:cNvPr>
          <p:cNvCxnSpPr>
            <a:cxnSpLocks/>
          </p:cNvCxnSpPr>
          <p:nvPr/>
        </p:nvCxnSpPr>
        <p:spPr>
          <a:xfrm>
            <a:off x="76449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A6ABF072-AC91-420A-919F-71E22B0995CD}"/>
              </a:ext>
            </a:extLst>
          </p:cNvPr>
          <p:cNvCxnSpPr>
            <a:cxnSpLocks/>
          </p:cNvCxnSpPr>
          <p:nvPr/>
        </p:nvCxnSpPr>
        <p:spPr>
          <a:xfrm>
            <a:off x="787370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A2885B0-DE38-4013-AAD2-2D90AEE67B37}"/>
              </a:ext>
            </a:extLst>
          </p:cNvPr>
          <p:cNvGrpSpPr/>
          <p:nvPr/>
        </p:nvGrpSpPr>
        <p:grpSpPr>
          <a:xfrm>
            <a:off x="465340" y="617608"/>
            <a:ext cx="4268992" cy="1430254"/>
            <a:chOff x="2470257" y="631099"/>
            <a:chExt cx="3303386" cy="1106743"/>
          </a:xfrm>
        </p:grpSpPr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61A6E258-26BD-4C49-A52A-A801B5A2AA7C}"/>
                </a:ext>
              </a:extLst>
            </p:cNvPr>
            <p:cNvSpPr/>
            <p:nvPr/>
          </p:nvSpPr>
          <p:spPr>
            <a:xfrm rot="16200000">
              <a:off x="3621657" y="1080286"/>
              <a:ext cx="781878" cy="53323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116BFEA1-5CA0-40B5-9CA5-5F26DA02FA99}"/>
                </a:ext>
              </a:extLst>
            </p:cNvPr>
            <p:cNvSpPr/>
            <p:nvPr/>
          </p:nvSpPr>
          <p:spPr>
            <a:xfrm rot="16200000">
              <a:off x="3030621" y="1061494"/>
              <a:ext cx="785071" cy="56738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endParaRPr lang="en-GB" sz="775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D308D3D0-8188-46B6-AEB9-0233940E5F01}"/>
                </a:ext>
              </a:extLst>
            </p:cNvPr>
            <p:cNvSpPr/>
            <p:nvPr/>
          </p:nvSpPr>
          <p:spPr>
            <a:xfrm rot="16200000">
              <a:off x="2394835" y="1033880"/>
              <a:ext cx="778687" cy="62285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DEFD2F34-9BD2-4109-A3BD-F1AA475029E3}"/>
                </a:ext>
              </a:extLst>
            </p:cNvPr>
            <p:cNvSpPr/>
            <p:nvPr/>
          </p:nvSpPr>
          <p:spPr>
            <a:xfrm rot="16200000">
              <a:off x="5018012" y="982107"/>
              <a:ext cx="781878" cy="729385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677ECD91-EB9D-4CB5-A5FE-ECCC244677DC}"/>
                </a:ext>
              </a:extLst>
            </p:cNvPr>
            <p:cNvSpPr/>
            <p:nvPr/>
          </p:nvSpPr>
          <p:spPr>
            <a:xfrm rot="16200000">
              <a:off x="2714962" y="390503"/>
              <a:ext cx="133262" cy="622672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12354ED9-1F92-4AA8-88B8-B296990FEE84}"/>
                </a:ext>
              </a:extLst>
            </p:cNvPr>
            <p:cNvSpPr/>
            <p:nvPr/>
          </p:nvSpPr>
          <p:spPr>
            <a:xfrm rot="16200000">
              <a:off x="3356729" y="414241"/>
              <a:ext cx="133262" cy="566978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90D3335-3B79-4625-B2DB-3A2D93368E6E}"/>
                </a:ext>
              </a:extLst>
            </p:cNvPr>
            <p:cNvSpPr/>
            <p:nvPr/>
          </p:nvSpPr>
          <p:spPr>
            <a:xfrm rot="16200000">
              <a:off x="3937641" y="443308"/>
              <a:ext cx="133262" cy="513873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699FC8A0-D220-42D6-A9E6-8B478BFF84A0}"/>
                </a:ext>
              </a:extLst>
            </p:cNvPr>
            <p:cNvSpPr/>
            <p:nvPr/>
          </p:nvSpPr>
          <p:spPr>
            <a:xfrm rot="16200000">
              <a:off x="2724119" y="541272"/>
              <a:ext cx="117446" cy="62017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40 /45% EXAM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39099D84-7604-4E62-8299-22E4918BE811}"/>
                </a:ext>
              </a:extLst>
            </p:cNvPr>
            <p:cNvSpPr/>
            <p:nvPr/>
          </p:nvSpPr>
          <p:spPr>
            <a:xfrm rot="16200000">
              <a:off x="3358920" y="567502"/>
              <a:ext cx="116125" cy="55503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35/40% EXAM</a:t>
              </a:r>
            </a:p>
          </p:txBody>
        </p:sp>
      </p:grp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7F481DB-024C-47A1-82AF-B787D432C27C}"/>
              </a:ext>
            </a:extLst>
          </p:cNvPr>
          <p:cNvSpPr/>
          <p:nvPr/>
        </p:nvSpPr>
        <p:spPr>
          <a:xfrm rot="16200000">
            <a:off x="5372900" y="2208582"/>
            <a:ext cx="152212" cy="112241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ysClr val="windowText" lastClr="000000"/>
                </a:solidFill>
              </a:rPr>
              <a:t>EXAM BREAKDOWN</a:t>
            </a:r>
            <a:endParaRPr lang="en-GB" sz="775" dirty="0">
              <a:solidFill>
                <a:sysClr val="windowText" lastClr="000000"/>
              </a:solidFill>
            </a:endParaRPr>
          </a:p>
        </p:txBody>
      </p:sp>
      <p:sp>
        <p:nvSpPr>
          <p:cNvPr id="267" name="Triangle 45">
            <a:extLst>
              <a:ext uri="{FF2B5EF4-FFF2-40B4-BE49-F238E27FC236}">
                <a16:creationId xmlns:a16="http://schemas.microsoft.com/office/drawing/2014/main" id="{78939C5B-B7CF-4C05-838F-B2F539DF6775}"/>
              </a:ext>
            </a:extLst>
          </p:cNvPr>
          <p:cNvSpPr/>
          <p:nvPr/>
        </p:nvSpPr>
        <p:spPr>
          <a:xfrm rot="18275869">
            <a:off x="8104369" y="1337683"/>
            <a:ext cx="681018" cy="534093"/>
          </a:xfrm>
          <a:prstGeom prst="triangle">
            <a:avLst>
              <a:gd name="adj" fmla="val 4536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9C6A864-1CCE-4E0F-8D91-752FFAEC0066}"/>
              </a:ext>
            </a:extLst>
          </p:cNvPr>
          <p:cNvSpPr/>
          <p:nvPr/>
        </p:nvSpPr>
        <p:spPr>
          <a:xfrm rot="16200000">
            <a:off x="6292499" y="-799351"/>
            <a:ext cx="178632" cy="2993036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NEA BREAKDOWN</a:t>
            </a:r>
            <a:endParaRPr lang="en-GB" sz="775" dirty="0">
              <a:solidFill>
                <a:schemeClr val="bg1"/>
              </a:solidFill>
            </a:endParaRPr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90899DA3-66CA-4DF3-821F-E9C7D59823AB}"/>
              </a:ext>
            </a:extLst>
          </p:cNvPr>
          <p:cNvCxnSpPr>
            <a:cxnSpLocks/>
          </p:cNvCxnSpPr>
          <p:nvPr/>
        </p:nvCxnSpPr>
        <p:spPr>
          <a:xfrm>
            <a:off x="445680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B78DC04-1C05-488F-BC55-2695A75A887B}"/>
              </a:ext>
            </a:extLst>
          </p:cNvPr>
          <p:cNvSpPr/>
          <p:nvPr/>
        </p:nvSpPr>
        <p:spPr>
          <a:xfrm>
            <a:off x="6064932" y="2673531"/>
            <a:ext cx="179569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• Written exam: 1.5 hours </a:t>
            </a:r>
          </a:p>
          <a:p>
            <a:r>
              <a:rPr lang="en-GB" sz="900" dirty="0"/>
              <a:t>• 80 marks </a:t>
            </a:r>
          </a:p>
          <a:p>
            <a:r>
              <a:rPr lang="en-GB" sz="900" dirty="0"/>
              <a:t>• 40% of qualification  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5215F753-B530-4E06-A5CF-E1643E644711}"/>
              </a:ext>
            </a:extLst>
          </p:cNvPr>
          <p:cNvCxnSpPr>
            <a:cxnSpLocks/>
          </p:cNvCxnSpPr>
          <p:nvPr/>
        </p:nvCxnSpPr>
        <p:spPr>
          <a:xfrm>
            <a:off x="5521264" y="5998389"/>
            <a:ext cx="0" cy="66239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7" name="TextBox 316">
            <a:extLst>
              <a:ext uri="{FF2B5EF4-FFF2-40B4-BE49-F238E27FC236}">
                <a16:creationId xmlns:a16="http://schemas.microsoft.com/office/drawing/2014/main" id="{852AD4C7-69C3-48D4-8436-529675BBB492}"/>
              </a:ext>
            </a:extLst>
          </p:cNvPr>
          <p:cNvSpPr txBox="1"/>
          <p:nvPr/>
        </p:nvSpPr>
        <p:spPr>
          <a:xfrm rot="16200000">
            <a:off x="5066166" y="5494447"/>
            <a:ext cx="904409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 1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B3EF8E1-C46F-43EE-8A0B-9C452A378008}"/>
              </a:ext>
            </a:extLst>
          </p:cNvPr>
          <p:cNvSpPr txBox="1"/>
          <p:nvPr/>
        </p:nvSpPr>
        <p:spPr>
          <a:xfrm>
            <a:off x="5792840" y="3473400"/>
            <a:ext cx="2012062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548235"/>
                </a:solidFill>
              </a:rPr>
              <a:t>RETRIEVAL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9BFC72BB-495B-4D2D-85FD-1A269FE0194C}"/>
              </a:ext>
            </a:extLst>
          </p:cNvPr>
          <p:cNvCxnSpPr>
            <a:cxnSpLocks/>
          </p:cNvCxnSpPr>
          <p:nvPr/>
        </p:nvCxnSpPr>
        <p:spPr>
          <a:xfrm>
            <a:off x="5715793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B20CB3E2-49E3-45D7-8B93-7194BA0D54B2}"/>
              </a:ext>
            </a:extLst>
          </p:cNvPr>
          <p:cNvSpPr txBox="1"/>
          <p:nvPr/>
        </p:nvSpPr>
        <p:spPr>
          <a:xfrm rot="16200000">
            <a:off x="5088094" y="3833896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MOCKS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D7F6360F-4EDD-4889-8599-0583051A3C3A}"/>
              </a:ext>
            </a:extLst>
          </p:cNvPr>
          <p:cNvCxnSpPr>
            <a:cxnSpLocks/>
          </p:cNvCxnSpPr>
          <p:nvPr/>
        </p:nvCxnSpPr>
        <p:spPr>
          <a:xfrm flipH="1">
            <a:off x="1289471" y="4478491"/>
            <a:ext cx="496505" cy="506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7EDC41BE-7A84-4CDD-9657-8E4392A0972B}"/>
              </a:ext>
            </a:extLst>
          </p:cNvPr>
          <p:cNvSpPr txBox="1"/>
          <p:nvPr/>
        </p:nvSpPr>
        <p:spPr>
          <a:xfrm>
            <a:off x="412307" y="4884595"/>
            <a:ext cx="857718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C487B644-BED7-44A6-BF20-980980F29B66}"/>
              </a:ext>
            </a:extLst>
          </p:cNvPr>
          <p:cNvCxnSpPr>
            <a:cxnSpLocks/>
          </p:cNvCxnSpPr>
          <p:nvPr/>
        </p:nvCxnSpPr>
        <p:spPr>
          <a:xfrm>
            <a:off x="1740431" y="2949796"/>
            <a:ext cx="13638" cy="741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56DFB797-F287-48E6-A860-A5726F9235AA}"/>
              </a:ext>
            </a:extLst>
          </p:cNvPr>
          <p:cNvSpPr txBox="1"/>
          <p:nvPr/>
        </p:nvSpPr>
        <p:spPr>
          <a:xfrm rot="16200000">
            <a:off x="1113584" y="223547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171D28F-9B15-4E0A-95B7-B71DFCD47C2E}"/>
              </a:ext>
            </a:extLst>
          </p:cNvPr>
          <p:cNvCxnSpPr>
            <a:cxnSpLocks/>
          </p:cNvCxnSpPr>
          <p:nvPr/>
        </p:nvCxnSpPr>
        <p:spPr>
          <a:xfrm>
            <a:off x="5815126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2A28F9CD-208C-457A-9AE0-F782FB9DA697}"/>
              </a:ext>
            </a:extLst>
          </p:cNvPr>
          <p:cNvCxnSpPr>
            <a:cxnSpLocks/>
          </p:cNvCxnSpPr>
          <p:nvPr/>
        </p:nvCxnSpPr>
        <p:spPr>
          <a:xfrm>
            <a:off x="5616456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1A1A8C90-3590-47EA-B44A-078BA0D0FC83}"/>
              </a:ext>
            </a:extLst>
          </p:cNvPr>
          <p:cNvCxnSpPr>
            <a:cxnSpLocks/>
          </p:cNvCxnSpPr>
          <p:nvPr/>
        </p:nvCxnSpPr>
        <p:spPr>
          <a:xfrm flipH="1">
            <a:off x="890881" y="7170972"/>
            <a:ext cx="601001" cy="17764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1" name="TextBox 340">
            <a:extLst>
              <a:ext uri="{FF2B5EF4-FFF2-40B4-BE49-F238E27FC236}">
                <a16:creationId xmlns:a16="http://schemas.microsoft.com/office/drawing/2014/main" id="{3F072D00-2F25-4A50-A3DF-27B4C080C98A}"/>
              </a:ext>
            </a:extLst>
          </p:cNvPr>
          <p:cNvSpPr txBox="1"/>
          <p:nvPr/>
        </p:nvSpPr>
        <p:spPr>
          <a:xfrm>
            <a:off x="20071" y="7183107"/>
            <a:ext cx="855742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MOCKS</a:t>
            </a: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2653496" y="10835806"/>
            <a:ext cx="149571" cy="3822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>
            <a:extLst>
              <a:ext uri="{FF2B5EF4-FFF2-40B4-BE49-F238E27FC236}">
                <a16:creationId xmlns:a16="http://schemas.microsoft.com/office/drawing/2014/main" id="{CF036A87-8E4C-49CB-AB1F-B045B6CBF31F}"/>
              </a:ext>
            </a:extLst>
          </p:cNvPr>
          <p:cNvSpPr txBox="1"/>
          <p:nvPr/>
        </p:nvSpPr>
        <p:spPr>
          <a:xfrm>
            <a:off x="2432402" y="9714078"/>
            <a:ext cx="1903553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548235"/>
                </a:solidFill>
              </a:rPr>
              <a:t>DESIGN</a:t>
            </a:r>
            <a:endParaRPr lang="en-US" sz="775" b="1" dirty="0">
              <a:solidFill>
                <a:srgbClr val="548235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Bauhaus (circa 1919–1933)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Modernism (circa1914-1939)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Memphis (circa 1981–1988)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Post-modernism (1945–late 20th century)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BBF2F3BA-8CB6-4688-B950-C8876D8E8C98}"/>
              </a:ext>
            </a:extLst>
          </p:cNvPr>
          <p:cNvSpPr txBox="1"/>
          <p:nvPr/>
        </p:nvSpPr>
        <p:spPr>
          <a:xfrm>
            <a:off x="183780" y="8695387"/>
            <a:ext cx="127983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b="1" spc="388" dirty="0">
                <a:solidFill>
                  <a:srgbClr val="002060"/>
                </a:solidFill>
              </a:rPr>
              <a:t>SKILLS</a:t>
            </a:r>
            <a:endParaRPr lang="en-US" sz="800" b="1" dirty="0">
              <a:solidFill>
                <a:srgbClr val="002060"/>
              </a:solidFill>
            </a:endParaRPr>
          </a:p>
          <a:p>
            <a:r>
              <a:rPr lang="en-US" sz="800" u="sng" dirty="0">
                <a:ln w="0"/>
                <a:solidFill>
                  <a:srgbClr val="002060"/>
                </a:solidFill>
              </a:rPr>
              <a:t>Mixed Material folder</a:t>
            </a:r>
            <a:r>
              <a:rPr lang="en-US" sz="800" dirty="0">
                <a:ln w="0"/>
                <a:solidFill>
                  <a:srgbClr val="002060"/>
                </a:solidFill>
              </a:rPr>
              <a:t>, Textiles and traditional wood crafts skills, card &amp; paper. </a:t>
            </a:r>
            <a:endParaRPr lang="en-US" sz="800" b="1" dirty="0">
              <a:ln w="0"/>
              <a:solidFill>
                <a:srgbClr val="002060"/>
              </a:solidFill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7772708" y="9524480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 rot="16200000">
            <a:off x="4085287" y="6995758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865051" y="9970854"/>
            <a:ext cx="406245" cy="2504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554985" y="11109871"/>
            <a:ext cx="127432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n w="0"/>
                <a:solidFill>
                  <a:srgbClr val="C00000"/>
                </a:solidFill>
              </a:rPr>
              <a:t>Designing Principles  - </a:t>
            </a:r>
            <a:r>
              <a:rPr lang="en-US" sz="900" dirty="0">
                <a:ln w="0"/>
                <a:solidFill>
                  <a:srgbClr val="C00000"/>
                </a:solidFill>
              </a:rPr>
              <a:t>Dieter Rams design principles  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-149711" y="9475919"/>
            <a:ext cx="1274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n w="0"/>
                <a:solidFill>
                  <a:srgbClr val="C00000"/>
                </a:solidFill>
              </a:rPr>
              <a:t>Designing Principles  </a:t>
            </a:r>
          </a:p>
          <a:p>
            <a:pPr algn="ctr"/>
            <a:r>
              <a:rPr lang="en-US" sz="900" dirty="0">
                <a:ln w="0"/>
                <a:solidFill>
                  <a:srgbClr val="C00000"/>
                </a:solidFill>
              </a:rPr>
              <a:t>How good design influences everyday life 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5703319" y="746782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  <a:stCxn id="268" idx="1"/>
          </p:cNvCxnSpPr>
          <p:nvPr/>
        </p:nvCxnSpPr>
        <p:spPr>
          <a:xfrm flipH="1">
            <a:off x="8155736" y="8479073"/>
            <a:ext cx="172881" cy="830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CCD5B3FB-0EBF-F4A9-3901-C2A0D5FB84AB}"/>
              </a:ext>
            </a:extLst>
          </p:cNvPr>
          <p:cNvSpPr txBox="1"/>
          <p:nvPr/>
        </p:nvSpPr>
        <p:spPr>
          <a:xfrm>
            <a:off x="439010" y="1117384"/>
            <a:ext cx="8769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AO1: </a:t>
            </a:r>
          </a:p>
          <a:p>
            <a:pPr algn="ctr"/>
            <a:r>
              <a:rPr lang="en-GB" sz="800" dirty="0"/>
              <a:t>Recall knowledge </a:t>
            </a:r>
          </a:p>
          <a:p>
            <a:pPr algn="ctr"/>
            <a:r>
              <a:rPr lang="en-GB" sz="800" dirty="0"/>
              <a:t>and show understanding 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AA930662-E6A9-DC87-DFD3-8532609186C1}"/>
              </a:ext>
            </a:extLst>
          </p:cNvPr>
          <p:cNvSpPr txBox="1"/>
          <p:nvPr/>
        </p:nvSpPr>
        <p:spPr>
          <a:xfrm>
            <a:off x="1316932" y="1111722"/>
            <a:ext cx="8049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AO2: </a:t>
            </a:r>
          </a:p>
          <a:p>
            <a:pPr algn="ctr"/>
            <a:r>
              <a:rPr lang="en-GB" sz="800" dirty="0"/>
              <a:t>Apply knowledge and understanding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7A9A9F4D-D616-FC10-5C46-35148C424A72}"/>
              </a:ext>
            </a:extLst>
          </p:cNvPr>
          <p:cNvSpPr txBox="1"/>
          <p:nvPr/>
        </p:nvSpPr>
        <p:spPr>
          <a:xfrm>
            <a:off x="2791282" y="1078587"/>
            <a:ext cx="9240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AO4: </a:t>
            </a:r>
          </a:p>
          <a:p>
            <a:pPr algn="ctr"/>
            <a:r>
              <a:rPr lang="en-GB" sz="800" dirty="0"/>
              <a:t>Demonstrate the application of relevant technical skills, techniques and processes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516BED69-ADDE-DABF-F7EF-7676A2300058}"/>
              </a:ext>
            </a:extLst>
          </p:cNvPr>
          <p:cNvSpPr txBox="1"/>
          <p:nvPr/>
        </p:nvSpPr>
        <p:spPr>
          <a:xfrm>
            <a:off x="3741451" y="1078182"/>
            <a:ext cx="10647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AO5: </a:t>
            </a:r>
          </a:p>
          <a:p>
            <a:pPr algn="ctr"/>
            <a:r>
              <a:rPr lang="en-GB" sz="800" dirty="0"/>
              <a:t>Analyse and evaluate the demonstration of relevant technical skills, techniques and</a:t>
            </a:r>
          </a:p>
          <a:p>
            <a:pPr algn="ctr"/>
            <a:r>
              <a:rPr lang="en-GB" sz="800" dirty="0"/>
              <a:t>processes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F3B60411-F841-3B5C-CA42-98B0935391F1}"/>
              </a:ext>
            </a:extLst>
          </p:cNvPr>
          <p:cNvSpPr txBox="1"/>
          <p:nvPr/>
        </p:nvSpPr>
        <p:spPr>
          <a:xfrm>
            <a:off x="2047440" y="1089369"/>
            <a:ext cx="804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AO3: </a:t>
            </a:r>
          </a:p>
          <a:p>
            <a:pPr algn="ctr"/>
            <a:r>
              <a:rPr lang="en-GB" sz="800" dirty="0"/>
              <a:t>Analyse and evaluate knowledge and understanding </a:t>
            </a: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F914E89-B31F-6BDA-A4B4-60FEB56D0623}"/>
              </a:ext>
            </a:extLst>
          </p:cNvPr>
          <p:cNvSpPr/>
          <p:nvPr/>
        </p:nvSpPr>
        <p:spPr>
          <a:xfrm rot="16200000">
            <a:off x="3186194" y="276411"/>
            <a:ext cx="187934" cy="870328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33.3%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C3D2BAD8-726D-31CE-BD37-FE606664BFC0}"/>
              </a:ext>
            </a:extLst>
          </p:cNvPr>
          <p:cNvSpPr/>
          <p:nvPr/>
        </p:nvSpPr>
        <p:spPr>
          <a:xfrm rot="16200000">
            <a:off x="4173304" y="246336"/>
            <a:ext cx="175036" cy="94259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29.2%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FB729EED-35CF-9F05-F8FA-FB4243882012}"/>
              </a:ext>
            </a:extLst>
          </p:cNvPr>
          <p:cNvSpPr/>
          <p:nvPr/>
        </p:nvSpPr>
        <p:spPr>
          <a:xfrm rot="16200000">
            <a:off x="2381297" y="543783"/>
            <a:ext cx="152210" cy="69352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dirty="0">
                <a:solidFill>
                  <a:sysClr val="windowText" lastClr="000000"/>
                </a:solidFill>
              </a:rPr>
              <a:t>20/25% EXAM</a:t>
            </a: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4E4D7CEA-474B-28FF-AA07-1876A8C88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98426"/>
              </p:ext>
            </p:extLst>
          </p:nvPr>
        </p:nvGraphicFramePr>
        <p:xfrm>
          <a:off x="4907298" y="959590"/>
          <a:ext cx="2965251" cy="16219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166587"/>
                    </a:ext>
                  </a:extLst>
                </a:gridCol>
                <a:gridCol w="2452171">
                  <a:extLst>
                    <a:ext uri="{9D8B030D-6E8A-4147-A177-3AD203B41FA5}">
                      <a16:colId xmlns:a16="http://schemas.microsoft.com/office/drawing/2014/main" val="422654131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09977005"/>
                    </a:ext>
                  </a:extLst>
                </a:gridCol>
              </a:tblGrid>
              <a:tr h="288842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Design and production in context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92508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Design materials and processes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95322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Design brief and production processes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80327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Presentation of a design solution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83322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Review of processes and final solution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641158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Working in the design production industries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14199"/>
                  </a:ext>
                </a:extLst>
              </a:tr>
            </a:tbl>
          </a:graphicData>
        </a:graphic>
      </p:graphicFrame>
      <p:pic>
        <p:nvPicPr>
          <p:cNvPr id="358" name="Picture 357">
            <a:extLst>
              <a:ext uri="{FF2B5EF4-FFF2-40B4-BE49-F238E27FC236}">
                <a16:creationId xmlns:a16="http://schemas.microsoft.com/office/drawing/2014/main" id="{F78FEE9F-3B10-F5A0-103E-047CF3A9AA7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3918191" y="8573706"/>
            <a:ext cx="374121" cy="447579"/>
          </a:xfrm>
          <a:prstGeom prst="rect">
            <a:avLst/>
          </a:prstGeom>
        </p:spPr>
      </p:pic>
      <p:pic>
        <p:nvPicPr>
          <p:cNvPr id="359" name="Picture 358">
            <a:extLst>
              <a:ext uri="{FF2B5EF4-FFF2-40B4-BE49-F238E27FC236}">
                <a16:creationId xmlns:a16="http://schemas.microsoft.com/office/drawing/2014/main" id="{5CE842FE-793B-86AA-ABB1-9A34324D36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7357343" y="8457109"/>
            <a:ext cx="374121" cy="447579"/>
          </a:xfrm>
          <a:prstGeom prst="rect">
            <a:avLst/>
          </a:prstGeom>
        </p:spPr>
      </p:pic>
      <p:pic>
        <p:nvPicPr>
          <p:cNvPr id="360" name="Picture 359">
            <a:extLst>
              <a:ext uri="{FF2B5EF4-FFF2-40B4-BE49-F238E27FC236}">
                <a16:creationId xmlns:a16="http://schemas.microsoft.com/office/drawing/2014/main" id="{E79F82C5-AAD9-AA50-E30E-F33F7AC645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281524" y="10094199"/>
            <a:ext cx="374121" cy="447579"/>
          </a:xfrm>
          <a:prstGeom prst="rect">
            <a:avLst/>
          </a:prstGeom>
        </p:spPr>
      </p:pic>
      <p:pic>
        <p:nvPicPr>
          <p:cNvPr id="361" name="Picture 360">
            <a:extLst>
              <a:ext uri="{FF2B5EF4-FFF2-40B4-BE49-F238E27FC236}">
                <a16:creationId xmlns:a16="http://schemas.microsoft.com/office/drawing/2014/main" id="{258ECC28-90D0-D805-8FEC-8F0C66C608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3311900" y="6897351"/>
            <a:ext cx="374121" cy="447579"/>
          </a:xfrm>
          <a:prstGeom prst="rect">
            <a:avLst/>
          </a:prstGeom>
        </p:spPr>
      </p:pic>
      <p:pic>
        <p:nvPicPr>
          <p:cNvPr id="363" name="Picture 362">
            <a:extLst>
              <a:ext uri="{FF2B5EF4-FFF2-40B4-BE49-F238E27FC236}">
                <a16:creationId xmlns:a16="http://schemas.microsoft.com/office/drawing/2014/main" id="{34356BEF-F0C3-0213-A7E7-32C781A416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4260822" y="11137793"/>
            <a:ext cx="374121" cy="447579"/>
          </a:xfrm>
          <a:prstGeom prst="rect">
            <a:avLst/>
          </a:prstGeom>
        </p:spPr>
      </p:pic>
      <p:pic>
        <p:nvPicPr>
          <p:cNvPr id="364" name="Picture 363">
            <a:extLst>
              <a:ext uri="{FF2B5EF4-FFF2-40B4-BE49-F238E27FC236}">
                <a16:creationId xmlns:a16="http://schemas.microsoft.com/office/drawing/2014/main" id="{1CB80AEB-1013-FD02-1633-87ECAC9846B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2269826" y="11528855"/>
            <a:ext cx="374121" cy="447579"/>
          </a:xfrm>
          <a:prstGeom prst="rect">
            <a:avLst/>
          </a:prstGeom>
        </p:spPr>
      </p:pic>
      <p:pic>
        <p:nvPicPr>
          <p:cNvPr id="367" name="Picture 366">
            <a:extLst>
              <a:ext uri="{FF2B5EF4-FFF2-40B4-BE49-F238E27FC236}">
                <a16:creationId xmlns:a16="http://schemas.microsoft.com/office/drawing/2014/main" id="{314BC0A1-2A16-F812-5137-BBBD7A300B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3680" y="6978277"/>
            <a:ext cx="517963" cy="517963"/>
          </a:xfrm>
          <a:prstGeom prst="rect">
            <a:avLst/>
          </a:prstGeom>
        </p:spPr>
      </p:pic>
      <p:pic>
        <p:nvPicPr>
          <p:cNvPr id="368" name="Picture 367">
            <a:extLst>
              <a:ext uri="{FF2B5EF4-FFF2-40B4-BE49-F238E27FC236}">
                <a16:creationId xmlns:a16="http://schemas.microsoft.com/office/drawing/2014/main" id="{1FCA7CBD-B1F0-26F4-06EE-5E7806D49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9415" y="10031264"/>
            <a:ext cx="517963" cy="517963"/>
          </a:xfrm>
          <a:prstGeom prst="rect">
            <a:avLst/>
          </a:prstGeom>
        </p:spPr>
      </p:pic>
      <p:pic>
        <p:nvPicPr>
          <p:cNvPr id="369" name="Picture 368">
            <a:extLst>
              <a:ext uri="{FF2B5EF4-FFF2-40B4-BE49-F238E27FC236}">
                <a16:creationId xmlns:a16="http://schemas.microsoft.com/office/drawing/2014/main" id="{A8D5D8C8-E45B-FF09-F505-C3B779D24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7939" y="8611739"/>
            <a:ext cx="517963" cy="517963"/>
          </a:xfrm>
          <a:prstGeom prst="rect">
            <a:avLst/>
          </a:prstGeom>
        </p:spPr>
      </p:pic>
      <p:pic>
        <p:nvPicPr>
          <p:cNvPr id="370" name="Picture 369">
            <a:extLst>
              <a:ext uri="{FF2B5EF4-FFF2-40B4-BE49-F238E27FC236}">
                <a16:creationId xmlns:a16="http://schemas.microsoft.com/office/drawing/2014/main" id="{814773D2-67C3-63D8-32C2-D05E30AEB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3587" y="5153330"/>
            <a:ext cx="517963" cy="517963"/>
          </a:xfrm>
          <a:prstGeom prst="rect">
            <a:avLst/>
          </a:prstGeom>
        </p:spPr>
      </p:pic>
      <p:pic>
        <p:nvPicPr>
          <p:cNvPr id="372" name="Picture 371">
            <a:extLst>
              <a:ext uri="{FF2B5EF4-FFF2-40B4-BE49-F238E27FC236}">
                <a16:creationId xmlns:a16="http://schemas.microsoft.com/office/drawing/2014/main" id="{190A26A2-E8F9-D937-E04B-1AF558ACB0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69" y="8637788"/>
            <a:ext cx="400592" cy="400592"/>
          </a:xfrm>
          <a:prstGeom prst="rect">
            <a:avLst/>
          </a:prstGeom>
          <a:noFill/>
        </p:spPr>
      </p:pic>
      <p:pic>
        <p:nvPicPr>
          <p:cNvPr id="375" name="Picture 374">
            <a:extLst>
              <a:ext uri="{FF2B5EF4-FFF2-40B4-BE49-F238E27FC236}">
                <a16:creationId xmlns:a16="http://schemas.microsoft.com/office/drawing/2014/main" id="{9AB211C0-C820-DB3C-AB15-9738BA8985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699" y="9855309"/>
            <a:ext cx="383509" cy="383509"/>
          </a:xfrm>
          <a:prstGeom prst="rect">
            <a:avLst/>
          </a:prstGeom>
          <a:noFill/>
        </p:spPr>
      </p:pic>
      <p:pic>
        <p:nvPicPr>
          <p:cNvPr id="376" name="Picture 375">
            <a:extLst>
              <a:ext uri="{FF2B5EF4-FFF2-40B4-BE49-F238E27FC236}">
                <a16:creationId xmlns:a16="http://schemas.microsoft.com/office/drawing/2014/main" id="{94F41091-7D98-5898-7963-16B05537D59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789" y="9529477"/>
            <a:ext cx="441377" cy="441377"/>
          </a:xfrm>
          <a:prstGeom prst="rect">
            <a:avLst/>
          </a:prstGeom>
          <a:noFill/>
        </p:spPr>
      </p:pic>
      <p:pic>
        <p:nvPicPr>
          <p:cNvPr id="377" name="Picture 376">
            <a:extLst>
              <a:ext uri="{FF2B5EF4-FFF2-40B4-BE49-F238E27FC236}">
                <a16:creationId xmlns:a16="http://schemas.microsoft.com/office/drawing/2014/main" id="{67DF750E-A047-C375-E6A1-10485E9D8C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44" y="10031264"/>
            <a:ext cx="441377" cy="4413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99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>E Cooling</DisplayName>
        <AccountId>13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17C9BD-81FE-44CC-9363-99920FB5CB28}"/>
</file>

<file path=customXml/itemProps2.xml><?xml version="1.0" encoding="utf-8"?>
<ds:datastoreItem xmlns:ds="http://schemas.openxmlformats.org/officeDocument/2006/customXml" ds:itemID="{E4BB198D-54BD-40AD-949E-8988171B3A3E}">
  <ds:schemaRefs>
    <ds:schemaRef ds:uri="http://schemas.microsoft.com/office/2006/documentManagement/types"/>
    <ds:schemaRef ds:uri="http://schemas.microsoft.com/office/infopath/2007/PartnerControls"/>
    <ds:schemaRef ds:uri="d2ff850c-5ef6-4677-9489-0d05ff7cff0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ecd3540-7ae6-4583-a408-d0fdbd12214c"/>
    <ds:schemaRef ds:uri="http://www.w3.org/XML/1998/namespace"/>
    <ds:schemaRef ds:uri="http://purl.org/dc/dcmitype/"/>
    <ds:schemaRef ds:uri="4276e521-d8f5-44a8-8722-75164a36e364"/>
    <ds:schemaRef ds:uri="b6daa2f3-06b5-47f8-a85d-067055f32ca7"/>
  </ds:schemaRefs>
</ds:datastoreItem>
</file>

<file path=customXml/itemProps3.xml><?xml version="1.0" encoding="utf-8"?>
<ds:datastoreItem xmlns:ds="http://schemas.openxmlformats.org/officeDocument/2006/customXml" ds:itemID="{D08F55F3-511F-4686-92A0-3D64A444A6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4585</TotalTime>
  <Words>805</Words>
  <Application>Microsoft Office PowerPoint</Application>
  <PresentationFormat>A3 Paper (297x420 mm)</PresentationFormat>
  <Paragraphs>211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Tracey Ramage</cp:lastModifiedBy>
  <cp:revision>648</cp:revision>
  <cp:lastPrinted>2022-04-27T16:46:15Z</cp:lastPrinted>
  <dcterms:created xsi:type="dcterms:W3CDTF">2019-10-28T16:02:33Z</dcterms:created>
  <dcterms:modified xsi:type="dcterms:W3CDTF">2023-09-09T12:35:14Z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MediaServiceImageTags">
    <vt:lpwstr/>
  </property>
  <property fmtid="{D5CDD505-2E9C-101B-9397-08002B2CF9AE}" pid="4" name="Order">
    <vt:r8>9900</vt:r8>
  </property>
  <property fmtid="{D5CDD505-2E9C-101B-9397-08002B2CF9AE}" pid="5" name="xd_Signature">
    <vt:bool>false</vt:bool>
  </property>
  <property fmtid="{D5CDD505-2E9C-101B-9397-08002B2CF9AE}" pid="6" name="SharedWithUsers">
    <vt:lpwstr>13;#E Cooling</vt:lpwstr>
  </property>
  <property fmtid="{D5CDD505-2E9C-101B-9397-08002B2CF9AE}" pid="7" name="xd_Prog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</Properties>
</file>