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onnor" userId="98d55070-7cf4-4898-b337-895b984ed1c1" providerId="ADAL" clId="{C917E55F-8F9C-44FF-B4BA-EEBE4A958B69}"/>
    <pc:docChg chg="modSld">
      <pc:chgData name="Daniel Connor" userId="98d55070-7cf4-4898-b337-895b984ed1c1" providerId="ADAL" clId="{C917E55F-8F9C-44FF-B4BA-EEBE4A958B69}" dt="2025-03-23T20:05:48.334" v="1" actId="20577"/>
      <pc:docMkLst>
        <pc:docMk/>
      </pc:docMkLst>
      <pc:sldChg chg="modSp">
        <pc:chgData name="Daniel Connor" userId="98d55070-7cf4-4898-b337-895b984ed1c1" providerId="ADAL" clId="{C917E55F-8F9C-44FF-B4BA-EEBE4A958B69}" dt="2025-03-23T20:05:48.334" v="1" actId="20577"/>
        <pc:sldMkLst>
          <pc:docMk/>
          <pc:sldMk cId="1801120544" sldId="275"/>
        </pc:sldMkLst>
        <pc:spChg chg="mod">
          <ac:chgData name="Daniel Connor" userId="98d55070-7cf4-4898-b337-895b984ed1c1" providerId="ADAL" clId="{C917E55F-8F9C-44FF-B4BA-EEBE4A958B69}" dt="2025-03-23T20:05:48.334" v="1" actId="20577"/>
          <ac:spMkLst>
            <pc:docMk/>
            <pc:sldMk cId="1801120544" sldId="275"/>
            <ac:spMk id="3" creationId="{30C45247-E1D8-196C-EB85-25EB279B02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D62B-F6B2-4913-BA59-6B5DD7C1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987CC-BF29-4F5F-9FCC-156CCC14C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A8783-6D2C-4F88-BD34-CB83891B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562C-A8F0-4ADD-8A50-38B16B34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A3CE-F8A0-4B46-9ACD-FCE07312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F69B-28ED-4A9B-A660-8E65BBAB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34648-E675-487C-89EB-F4E1F4061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2FBE9-1147-4B38-8426-FDA4989C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24314-C8A5-4203-A3E3-3DB2BEA7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82DB-6ED0-4654-83A4-9C0DE521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E46E16-BE04-4188-B8C3-83213BECC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C9AC5-CBD0-4434-A62C-27958B64B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4D3B-5163-4E1E-BFBA-DAB33CCA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E0A95-8C57-4EF0-8155-87E7F069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8C0D-1302-418B-99B8-7F8308E0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1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20B0-15D1-4FE1-B194-42075AF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C693-C23D-4875-AA0F-7D589B645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7012-95C1-4103-8248-1792441D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5A51-9D01-4F46-B9E1-11DD2134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EC3B3-00E3-4962-98F4-7806CD95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AB2B-959C-4D13-B2B1-30AFC7BE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386C-75E0-48AA-AAD8-051ACF3D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ABC3-FFCE-4FB1-B232-5612B485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C51E-C96D-4819-BE2E-90B6B6E6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F5EE-6AD7-41A7-974A-62D87747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8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6304-F968-4A21-9895-450D2132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0971-5989-4EA9-9174-415E580A3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2BE06-CC6F-42F4-A19F-138D351B7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6FADD-D514-4811-9E38-3784281C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1A16C-F3EF-4B91-A7E5-653507E0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91686-37B0-4FF9-8CED-7FF6B4B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7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E947-7894-4875-90ED-D40F9FB9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D06A2-1822-448E-89B8-B391B9020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3277F-65A8-4D37-A233-0073D5DE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F6801-D14A-4641-8662-84067BF2C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67FFD-E771-4DA1-A197-47CF06490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EA567-2653-4092-87E7-F269D370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DF56B-022A-4252-ACEE-BD5579A9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D536F-94CE-4709-BDD7-412B3111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2557-28CB-4D6A-9613-859D5433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64795-E6F2-4354-B0C6-190EB0FF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971FE-E5C0-43DF-9E57-758D2CB4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61BE3-7AAC-4573-8EAD-506AA09C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F89B-7230-4BD8-9CAF-4EDC9442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05D6E-189B-4CDB-A7DC-0FD8CBD1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1C84E-4378-4AE2-8E5D-45327644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2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0FDA-84F6-4C95-B8E3-813673B2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4C32-9842-41A3-ABC1-3229A1D9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2E336-2F45-484B-BC76-89466B04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6DFDB-10CE-4775-8F20-D7DBCDDB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4A1EC-79EA-4090-AD38-FCF8BDD6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51BD5-ADD7-48EC-9374-9582201F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1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38C0-B58C-42A4-A081-77758428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C63C4-EFB1-4BB5-ABFF-35B8C83A0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551E4-3E01-468D-903B-B0C853A37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7693A-40C7-44D2-B135-4E0C8A82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9BFC1-C5B1-4EE7-99BC-6B57F7B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355D9-D6AF-4EDA-80B2-6BDC25C9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0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37AFE-D7D9-4730-891F-7F309C05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9986-384A-4995-A9CC-3E37F92A6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259DB-4939-478A-839E-5529E48F1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0B2D-4857-454B-BD64-392BE8C5AC09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EDAB-5725-4D87-98E9-FA808349B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F4BF6-AF84-4412-875B-AE633EB2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3558-A85B-4175-B2B2-DE8A48095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C45247-E1D8-196C-EB85-25EB279B0226}"/>
              </a:ext>
            </a:extLst>
          </p:cNvPr>
          <p:cNvSpPr txBox="1"/>
          <p:nvPr/>
        </p:nvSpPr>
        <p:spPr>
          <a:xfrm>
            <a:off x="166419" y="93868"/>
            <a:ext cx="5675813" cy="707886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OE 04 </a:t>
            </a:r>
            <a:r>
              <a:rPr lang="en-US" sz="4000" b="1" dirty="0">
                <a:solidFill>
                  <a:srgbClr val="FFFFFF"/>
                </a:solidFill>
              </a:rPr>
              <a:t>Our Atmosphere</a:t>
            </a:r>
            <a:endParaRPr lang="en-US" sz="4000" dirty="0"/>
          </a:p>
        </p:txBody>
      </p:sp>
      <p:pic>
        <p:nvPicPr>
          <p:cNvPr id="2" name="Picture 4" descr="A pie chart with a blue and green circle&#10;&#10;Description automatically generated">
            <a:extLst>
              <a:ext uri="{FF2B5EF4-FFF2-40B4-BE49-F238E27FC236}">
                <a16:creationId xmlns:a16="http://schemas.microsoft.com/office/drawing/2014/main" id="{86C608B4-30AD-C8AD-00A2-683A110B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0" y="2497879"/>
            <a:ext cx="3408395" cy="2185881"/>
          </a:xfrm>
          <a:prstGeom prst="rect">
            <a:avLst/>
          </a:prstGeom>
        </p:spPr>
      </p:pic>
      <p:sp>
        <p:nvSpPr>
          <p:cNvPr id="4" name="Google Shape;182;g1501478007d_0_0">
            <a:extLst>
              <a:ext uri="{FF2B5EF4-FFF2-40B4-BE49-F238E27FC236}">
                <a16:creationId xmlns:a16="http://schemas.microsoft.com/office/drawing/2014/main" id="{69589A6E-5385-5B61-C651-A70E44BE7854}"/>
              </a:ext>
            </a:extLst>
          </p:cNvPr>
          <p:cNvSpPr txBox="1">
            <a:spLocks/>
          </p:cNvSpPr>
          <p:nvPr/>
        </p:nvSpPr>
        <p:spPr>
          <a:xfrm>
            <a:off x="101162" y="4746192"/>
            <a:ext cx="3433883" cy="21118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Noto Sans Symbols" panose="05050102010706020507" pitchFamily="18" charset="2"/>
              <a:buChar char="▪"/>
            </a:pPr>
            <a:r>
              <a:rPr lang="en-GB" sz="1600" dirty="0">
                <a:ea typeface="Arial" panose="020B0604020202020204" pitchFamily="34" charset="0"/>
              </a:rPr>
              <a:t>The atmosphere is a mixture of gases made up of:</a:t>
            </a:r>
          </a:p>
          <a:p>
            <a:pPr lvl="1">
              <a:buFont typeface="Noto Sans Symbols" panose="05050102010706020507" pitchFamily="18" charset="2"/>
              <a:buChar char="▪"/>
            </a:pPr>
            <a:r>
              <a:rPr lang="en-GB" sz="1400" dirty="0">
                <a:ea typeface="Arial" panose="020B0604020202020204" pitchFamily="34" charset="0"/>
              </a:rPr>
              <a:t>Approximately 80% nitrogen.</a:t>
            </a:r>
          </a:p>
          <a:p>
            <a:pPr lvl="1">
              <a:buFont typeface="Noto Sans Symbols" panose="05050102010706020507" pitchFamily="18" charset="2"/>
              <a:buChar char="▪"/>
            </a:pPr>
            <a:r>
              <a:rPr lang="en-GB" sz="1400" dirty="0">
                <a:ea typeface="Arial" panose="020B0604020202020204" pitchFamily="34" charset="0"/>
              </a:rPr>
              <a:t>Approximately 20% oxygen.</a:t>
            </a:r>
          </a:p>
          <a:p>
            <a:pPr lvl="1">
              <a:buFont typeface="Noto Sans Symbols" panose="05050102010706020507" pitchFamily="18" charset="2"/>
              <a:buChar char="▪"/>
            </a:pPr>
            <a:r>
              <a:rPr lang="en-GB" sz="1400" dirty="0">
                <a:ea typeface="Arial" panose="020B0604020202020204" pitchFamily="34" charset="0"/>
              </a:rPr>
              <a:t>Small amounts of argon, Carbon dioxide and water vapour.</a:t>
            </a:r>
          </a:p>
        </p:txBody>
      </p:sp>
      <p:sp>
        <p:nvSpPr>
          <p:cNvPr id="5" name="Google Shape;182;g1501478007d_0_0">
            <a:extLst>
              <a:ext uri="{FF2B5EF4-FFF2-40B4-BE49-F238E27FC236}">
                <a16:creationId xmlns:a16="http://schemas.microsoft.com/office/drawing/2014/main" id="{EF6172C1-D0A1-7D07-99B8-4CF9A8DB37CA}"/>
              </a:ext>
            </a:extLst>
          </p:cNvPr>
          <p:cNvSpPr txBox="1">
            <a:spLocks/>
          </p:cNvSpPr>
          <p:nvPr/>
        </p:nvSpPr>
        <p:spPr>
          <a:xfrm>
            <a:off x="126650" y="864187"/>
            <a:ext cx="3398870" cy="157125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Earth’s atmosphere is a layer of gas that surrounds the planet and protects it from harmful rays from the sun.</a:t>
            </a:r>
          </a:p>
          <a:p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stretches to approximately 10 000 km above the Earth’s crust.</a:t>
            </a:r>
          </a:p>
          <a:p>
            <a:pPr marL="8890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7B62EB8-5857-0CBC-7C36-B98F8F77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07" y="3412231"/>
            <a:ext cx="3434017" cy="3350342"/>
          </a:xfrm>
          <a:prstGeom prst="rect">
            <a:avLst/>
          </a:prstGeom>
        </p:spPr>
      </p:pic>
      <p:sp>
        <p:nvSpPr>
          <p:cNvPr id="32" name="Google Shape;182;g1501478007d_0_0">
            <a:extLst>
              <a:ext uri="{FF2B5EF4-FFF2-40B4-BE49-F238E27FC236}">
                <a16:creationId xmlns:a16="http://schemas.microsoft.com/office/drawing/2014/main" id="{9F4A5430-7CAF-4972-99CA-81C717FBD034}"/>
              </a:ext>
            </a:extLst>
          </p:cNvPr>
          <p:cNvSpPr txBox="1">
            <a:spLocks/>
          </p:cNvSpPr>
          <p:nvPr/>
        </p:nvSpPr>
        <p:spPr>
          <a:xfrm>
            <a:off x="3659994" y="864187"/>
            <a:ext cx="3581630" cy="202125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683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Noto Sans Symbols"/>
              <a:buChar char="▪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percentage of carbon dioxide in the atmosphere is maintained by the carbon cycle.</a:t>
            </a:r>
          </a:p>
          <a:p>
            <a:pPr marL="457200" marR="0" lvl="0" indent="-3683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Noto Sans Symbols"/>
              <a:buChar char="▪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carbon cycle returns carbon from organisms to the atmosphere as carbon dioxide to be used by plants in photosynthesis.</a:t>
            </a:r>
          </a:p>
        </p:txBody>
      </p:sp>
      <p:sp>
        <p:nvSpPr>
          <p:cNvPr id="7" name="Google Shape;182;g1501478007d_0_0">
            <a:extLst>
              <a:ext uri="{FF2B5EF4-FFF2-40B4-BE49-F238E27FC236}">
                <a16:creationId xmlns:a16="http://schemas.microsoft.com/office/drawing/2014/main" id="{CD57A614-7906-9DD1-45EA-F1F84A75842A}"/>
              </a:ext>
            </a:extLst>
          </p:cNvPr>
          <p:cNvSpPr txBox="1">
            <a:spLocks/>
          </p:cNvSpPr>
          <p:nvPr/>
        </p:nvSpPr>
        <p:spPr>
          <a:xfrm>
            <a:off x="7383044" y="161467"/>
            <a:ext cx="4691674" cy="172215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indent="0">
              <a:buNone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Atmospheric carbon dioxide composition is increasing due to the combustion of fossil fuels </a:t>
            </a:r>
            <a:r>
              <a:rPr lang="en-GB" sz="1400" dirty="0"/>
              <a:t>causing the planet to increase in temperature.</a:t>
            </a:r>
          </a:p>
          <a:p>
            <a:pPr marL="88900" indent="0">
              <a:buFont typeface="Noto Sans Symbols"/>
              <a:buNone/>
            </a:pPr>
            <a:r>
              <a:rPr lang="en-GB" sz="1400" dirty="0"/>
              <a:t>This is causing climate change.</a:t>
            </a:r>
            <a:endParaRPr lang="en-US" sz="1400" dirty="0"/>
          </a:p>
          <a:p>
            <a:pPr marL="8890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5A5A5"/>
              </a:buClr>
              <a:buSzPts val="2200"/>
              <a:buFont typeface="Noto Sans Symbols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 of the effects are…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9DD8B5-2998-8355-1214-63094ADA4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699" y="925141"/>
            <a:ext cx="4096019" cy="22831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F2DC85-CAFA-3545-67DF-C8D3A8930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042" y="5385357"/>
            <a:ext cx="5375676" cy="1216911"/>
          </a:xfrm>
          <a:prstGeom prst="rect">
            <a:avLst/>
          </a:prstGeom>
        </p:spPr>
      </p:pic>
      <p:sp>
        <p:nvSpPr>
          <p:cNvPr id="23" name="Google Shape;182;g1501478007d_0_0">
            <a:extLst>
              <a:ext uri="{FF2B5EF4-FFF2-40B4-BE49-F238E27FC236}">
                <a16:creationId xmlns:a16="http://schemas.microsoft.com/office/drawing/2014/main" id="{0DA89245-5642-1C5E-43D5-946B0DB7D0B2}"/>
              </a:ext>
            </a:extLst>
          </p:cNvPr>
          <p:cNvSpPr txBox="1">
            <a:spLocks/>
          </p:cNvSpPr>
          <p:nvPr/>
        </p:nvSpPr>
        <p:spPr>
          <a:xfrm>
            <a:off x="7336200" y="3278843"/>
            <a:ext cx="4785361" cy="1862117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use the Earth's resources for warmth, transport, shelter and food.</a:t>
            </a:r>
          </a:p>
          <a:p>
            <a:pPr marL="88900" indent="0">
              <a:buNone/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the resources that are extracted from the Earth are 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890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is one way we can reduce the extraction of finite resources.</a:t>
            </a:r>
          </a:p>
        </p:txBody>
      </p:sp>
    </p:spTree>
    <p:extLst>
      <p:ext uri="{BB962C8B-B14F-4D97-AF65-F5344CB8AC3E}">
        <p14:creationId xmlns:p14="http://schemas.microsoft.com/office/powerpoint/2010/main" val="180112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e73d2f3581eeffcfe712ad5b9313cfb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7c49574d33f532c96cbb7d76a953e9b9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3e1673-3f60-4cc1-8020-edd1cdb4b77b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806406-B4BD-438D-8DC1-A65B260B5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A8FEB2-FD36-4303-87AF-EA1283CF5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D75554-419D-4110-879F-8972365D5667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4276e521-d8f5-44a8-8722-75164a36e364"/>
    <ds:schemaRef ds:uri="http://schemas.microsoft.com/office/infopath/2007/PartnerControls"/>
    <ds:schemaRef ds:uri="http://schemas.openxmlformats.org/package/2006/metadata/core-properties"/>
    <ds:schemaRef ds:uri="b6daa2f3-06b5-47f8-a85d-067055f32ca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Noto Sans Symbols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Connor</dc:creator>
  <cp:lastModifiedBy>Daniel Connor</cp:lastModifiedBy>
  <cp:revision>1</cp:revision>
  <dcterms:created xsi:type="dcterms:W3CDTF">2025-03-23T20:04:53Z</dcterms:created>
  <dcterms:modified xsi:type="dcterms:W3CDTF">2025-03-23T20:05:51Z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