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sldIdLst>
    <p:sldId id="267" r:id="rId5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AD9"/>
    <a:srgbClr val="F9DED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43B80C-76AF-43ED-911B-12F566831535}" v="1044" dt="2022-07-05T14:24:41.279"/>
    <p1510:client id="{A83E9E20-2446-4A12-BB19-DB9845590817}" v="20" dt="2022-07-04T15:38:23.3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5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68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D4351-2252-4DFF-96B5-FEBDA97A06F0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6763" y="849313"/>
            <a:ext cx="3313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602C9-42F7-49BF-BEE5-50544C66D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3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C602C9-42F7-49BF-BEE5-50544C66DF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569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7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1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0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69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7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1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0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1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0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emf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11" Type="http://schemas.openxmlformats.org/officeDocument/2006/relationships/image" Target="../media/image8.emf"/><Relationship Id="rId5" Type="http://schemas.openxmlformats.org/officeDocument/2006/relationships/image" Target="../media/image2.emf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34" y="27717"/>
            <a:ext cx="9782175" cy="298073"/>
          </a:xfr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GB" sz="1050" b="1">
                <a:ea typeface="Calibri Light"/>
                <a:cs typeface="Calibri Light"/>
              </a:rPr>
              <a:t>Year 10 </a:t>
            </a:r>
            <a:r>
              <a:rPr lang="en-GB" sz="1050" b="1" dirty="0">
                <a:ea typeface="Calibri Light"/>
                <a:cs typeface="Calibri Light"/>
              </a:rPr>
              <a:t>Knowledge Organiser         	       	Module 3 – Au </a:t>
            </a:r>
            <a:r>
              <a:rPr lang="en-GB" sz="1050" b="1" dirty="0" err="1">
                <a:ea typeface="Calibri Light"/>
                <a:cs typeface="Calibri Light"/>
              </a:rPr>
              <a:t>Collège</a:t>
            </a:r>
            <a:r>
              <a:rPr lang="en-GB" sz="1050" b="1" dirty="0">
                <a:ea typeface="Calibri Light"/>
                <a:cs typeface="Calibri Light"/>
              </a:rPr>
              <a:t> – At School 	</a:t>
            </a:r>
            <a:r>
              <a:rPr lang="en-GB" sz="1050" b="1" dirty="0">
                <a:solidFill>
                  <a:srgbClr val="FF0000"/>
                </a:solidFill>
                <a:ea typeface="Calibri Light"/>
                <a:cs typeface="Calibri Light"/>
              </a:rPr>
              <a:t>Core Knowledge </a:t>
            </a:r>
            <a:r>
              <a:rPr lang="en-GB" sz="1050" dirty="0">
                <a:ea typeface="Calibri Light"/>
                <a:cs typeface="Calibri Light"/>
              </a:rPr>
              <a:t>– Vocabulary and Grammar</a:t>
            </a:r>
            <a:endParaRPr lang="en-GB" sz="1050" b="1" dirty="0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66" y="63363"/>
            <a:ext cx="295275" cy="257798"/>
          </a:xfrm>
          <a:prstGeom prst="rect">
            <a:avLst/>
          </a:prstGeom>
        </p:spPr>
      </p:pic>
      <p:sp>
        <p:nvSpPr>
          <p:cNvPr id="4" name="Hexagon 3">
            <a:extLst>
              <a:ext uri="{FF2B5EF4-FFF2-40B4-BE49-F238E27FC236}">
                <a16:creationId xmlns:a16="http://schemas.microsoft.com/office/drawing/2014/main" id="{34F62667-5533-9261-3D37-5300F06AC72F}"/>
              </a:ext>
            </a:extLst>
          </p:cNvPr>
          <p:cNvSpPr/>
          <p:nvPr/>
        </p:nvSpPr>
        <p:spPr>
          <a:xfrm>
            <a:off x="3840250" y="3078376"/>
            <a:ext cx="2214760" cy="1681113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Complex Phrases</a:t>
            </a:r>
            <a:endParaRPr lang="en-US" dirty="0"/>
          </a:p>
          <a:p>
            <a:r>
              <a:rPr lang="en-GB" sz="900" dirty="0">
                <a:solidFill>
                  <a:schemeClr val="tx1"/>
                </a:solidFill>
              </a:rPr>
              <a:t>je </a:t>
            </a:r>
            <a:r>
              <a:rPr lang="en-GB" sz="900" dirty="0" err="1">
                <a:solidFill>
                  <a:schemeClr val="tx1"/>
                </a:solidFill>
              </a:rPr>
              <a:t>dirais</a:t>
            </a:r>
            <a:r>
              <a:rPr lang="en-GB" sz="900" dirty="0">
                <a:solidFill>
                  <a:schemeClr val="tx1"/>
                </a:solidFill>
              </a:rPr>
              <a:t> que – I would say that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mon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gré</a:t>
            </a:r>
            <a:r>
              <a:rPr lang="en-GB" sz="900" dirty="0">
                <a:solidFill>
                  <a:schemeClr val="tx1"/>
                </a:solidFill>
              </a:rPr>
              <a:t> – in my opinion</a:t>
            </a:r>
          </a:p>
          <a:p>
            <a:r>
              <a:rPr lang="en-GB" sz="900" dirty="0">
                <a:solidFill>
                  <a:schemeClr val="tx1"/>
                </a:solidFill>
              </a:rPr>
              <a:t>bien que ce soit – although it is </a:t>
            </a:r>
          </a:p>
          <a:p>
            <a:r>
              <a:rPr lang="en-GB" sz="900" dirty="0" err="1">
                <a:solidFill>
                  <a:schemeClr val="tx1"/>
                </a:solidFill>
              </a:rPr>
              <a:t>Lorsque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quand</a:t>
            </a:r>
            <a:r>
              <a:rPr lang="en-GB" sz="900" dirty="0">
                <a:solidFill>
                  <a:schemeClr val="tx1"/>
                </a:solidFill>
              </a:rPr>
              <a:t> </a:t>
            </a:r>
            <a:r>
              <a:rPr lang="en-GB" sz="900" dirty="0" err="1">
                <a:solidFill>
                  <a:schemeClr val="tx1"/>
                </a:solidFill>
              </a:rPr>
              <a:t>j’étais</a:t>
            </a:r>
            <a:r>
              <a:rPr lang="en-GB" sz="900" dirty="0">
                <a:solidFill>
                  <a:schemeClr val="tx1"/>
                </a:solidFill>
              </a:rPr>
              <a:t> plus </a:t>
            </a:r>
            <a:r>
              <a:rPr lang="en-GB" sz="900" dirty="0" err="1">
                <a:solidFill>
                  <a:schemeClr val="tx1"/>
                </a:solidFill>
              </a:rPr>
              <a:t>jeune</a:t>
            </a:r>
            <a:r>
              <a:rPr lang="en-GB" sz="900" dirty="0">
                <a:solidFill>
                  <a:schemeClr val="tx1"/>
                </a:solidFill>
              </a:rPr>
              <a:t>… - When I was younger</a:t>
            </a:r>
          </a:p>
          <a:p>
            <a:r>
              <a:rPr lang="en-GB" sz="900" dirty="0">
                <a:solidFill>
                  <a:schemeClr val="tx1"/>
                </a:solidFill>
              </a:rPr>
              <a:t>Si </a:t>
            </a:r>
            <a:r>
              <a:rPr lang="en-GB" sz="900" dirty="0" err="1">
                <a:solidFill>
                  <a:schemeClr val="tx1"/>
                </a:solidFill>
              </a:rPr>
              <a:t>j’avais</a:t>
            </a:r>
            <a:r>
              <a:rPr lang="en-GB" sz="900" dirty="0">
                <a:solidFill>
                  <a:schemeClr val="tx1"/>
                </a:solidFill>
              </a:rPr>
              <a:t> la chance/le </a:t>
            </a:r>
            <a:r>
              <a:rPr lang="en-GB" sz="900" dirty="0" err="1">
                <a:solidFill>
                  <a:schemeClr val="tx1"/>
                </a:solidFill>
              </a:rPr>
              <a:t>choix</a:t>
            </a:r>
            <a:r>
              <a:rPr lang="en-GB" sz="900" dirty="0">
                <a:solidFill>
                  <a:schemeClr val="tx1"/>
                </a:solidFill>
              </a:rPr>
              <a:t>, je </a:t>
            </a:r>
            <a:r>
              <a:rPr lang="en-GB" sz="900" dirty="0" err="1">
                <a:solidFill>
                  <a:schemeClr val="tx1"/>
                </a:solidFill>
              </a:rPr>
              <a:t>voudrais</a:t>
            </a:r>
            <a:r>
              <a:rPr lang="en-GB" sz="900" dirty="0">
                <a:solidFill>
                  <a:schemeClr val="tx1"/>
                </a:solidFill>
              </a:rPr>
              <a:t>/</a:t>
            </a:r>
            <a:r>
              <a:rPr lang="en-GB" sz="900" dirty="0" err="1">
                <a:solidFill>
                  <a:schemeClr val="tx1"/>
                </a:solidFill>
              </a:rPr>
              <a:t>j’aimerais</a:t>
            </a:r>
            <a:r>
              <a:rPr lang="en-GB" sz="900" dirty="0">
                <a:solidFill>
                  <a:schemeClr val="tx1"/>
                </a:solidFill>
              </a:rPr>
              <a:t>… - If I had the chance/the choice, I would like…</a:t>
            </a:r>
          </a:p>
        </p:txBody>
      </p:sp>
      <p:sp>
        <p:nvSpPr>
          <p:cNvPr id="6" name="Rounded Rectangle 41">
            <a:extLst>
              <a:ext uri="{FF2B5EF4-FFF2-40B4-BE49-F238E27FC236}">
                <a16:creationId xmlns:a16="http://schemas.microsoft.com/office/drawing/2014/main" id="{33EC1147-0F55-47B0-4278-B832D52D900B}"/>
              </a:ext>
            </a:extLst>
          </p:cNvPr>
          <p:cNvSpPr/>
          <p:nvPr/>
        </p:nvSpPr>
        <p:spPr>
          <a:xfrm>
            <a:off x="74235" y="365684"/>
            <a:ext cx="2563950" cy="298434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Les </a:t>
            </a:r>
            <a:r>
              <a:rPr lang="en-US" sz="1000" b="1" dirty="0" err="1">
                <a:solidFill>
                  <a:schemeClr val="tx1"/>
                </a:solidFill>
              </a:rPr>
              <a:t>matières</a:t>
            </a:r>
            <a:r>
              <a:rPr lang="en-US" sz="1000" b="1" dirty="0">
                <a:solidFill>
                  <a:schemeClr val="tx1"/>
                </a:solidFill>
              </a:rPr>
              <a:t> – School subjects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Rounded Rectangle 41">
            <a:extLst>
              <a:ext uri="{FF2B5EF4-FFF2-40B4-BE49-F238E27FC236}">
                <a16:creationId xmlns:a16="http://schemas.microsoft.com/office/drawing/2014/main" id="{94613AA4-0988-BA68-6CB6-CC1DEB97AA8C}"/>
              </a:ext>
            </a:extLst>
          </p:cNvPr>
          <p:cNvSpPr/>
          <p:nvPr/>
        </p:nvSpPr>
        <p:spPr>
          <a:xfrm>
            <a:off x="3208713" y="376005"/>
            <a:ext cx="2551090" cy="185169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  Un </a:t>
            </a:r>
            <a:r>
              <a:rPr lang="en-US" sz="1000" b="1" dirty="0" err="1">
                <a:solidFill>
                  <a:schemeClr val="tx1"/>
                </a:solidFill>
              </a:rPr>
              <a:t>école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bien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équipée</a:t>
            </a:r>
            <a:r>
              <a:rPr lang="en-US" sz="1000" b="1" dirty="0">
                <a:solidFill>
                  <a:schemeClr val="tx1"/>
                </a:solidFill>
              </a:rPr>
              <a:t> – A well-equipped school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41">
            <a:extLst>
              <a:ext uri="{FF2B5EF4-FFF2-40B4-BE49-F238E27FC236}">
                <a16:creationId xmlns:a16="http://schemas.microsoft.com/office/drawing/2014/main" id="{33EC1147-0F55-47B0-4278-B832D52D900B}"/>
              </a:ext>
            </a:extLst>
          </p:cNvPr>
          <p:cNvSpPr/>
          <p:nvPr/>
        </p:nvSpPr>
        <p:spPr>
          <a:xfrm>
            <a:off x="6105870" y="381359"/>
            <a:ext cx="3750539" cy="35755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La santé au college – Health at school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	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33" name="Rounded Rectangle 41">
            <a:extLst>
              <a:ext uri="{FF2B5EF4-FFF2-40B4-BE49-F238E27FC236}">
                <a16:creationId xmlns:a16="http://schemas.microsoft.com/office/drawing/2014/main" id="{D8061CAC-5763-3D85-099C-EA626AF8367C}"/>
              </a:ext>
            </a:extLst>
          </p:cNvPr>
          <p:cNvSpPr/>
          <p:nvPr/>
        </p:nvSpPr>
        <p:spPr>
          <a:xfrm>
            <a:off x="74235" y="3567664"/>
            <a:ext cx="3766015" cy="3232147"/>
          </a:xfrm>
          <a:prstGeom prst="roundRect">
            <a:avLst/>
          </a:prstGeom>
          <a:solidFill>
            <a:srgbClr val="F9DA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Le </a:t>
            </a:r>
            <a:r>
              <a:rPr lang="en-US" sz="1000" b="1" dirty="0" err="1">
                <a:solidFill>
                  <a:schemeClr val="tx1"/>
                </a:solidFill>
              </a:rPr>
              <a:t>règlement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scolaire</a:t>
            </a:r>
            <a:r>
              <a:rPr lang="en-US" sz="1000" b="1" dirty="0">
                <a:solidFill>
                  <a:schemeClr val="tx1"/>
                </a:solidFill>
              </a:rPr>
              <a:t>  - School rules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	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85D5A26-DE15-6625-8132-C0A1C6135530}"/>
              </a:ext>
            </a:extLst>
          </p:cNvPr>
          <p:cNvSpPr/>
          <p:nvPr/>
        </p:nvSpPr>
        <p:spPr>
          <a:xfrm>
            <a:off x="3923187" y="4937795"/>
            <a:ext cx="1334066" cy="985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b="1" dirty="0"/>
              <a:t>High Frequency Words:</a:t>
            </a:r>
          </a:p>
          <a:p>
            <a:r>
              <a:rPr lang="en-GB" sz="900" dirty="0" err="1"/>
              <a:t>aussi</a:t>
            </a:r>
            <a:r>
              <a:rPr lang="en-GB" sz="900" dirty="0"/>
              <a:t> – also </a:t>
            </a:r>
          </a:p>
          <a:p>
            <a:r>
              <a:rPr lang="en-GB" sz="900" dirty="0"/>
              <a:t>tr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ès – very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car/</a:t>
            </a: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parce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 que – because</a:t>
            </a:r>
          </a:p>
          <a:p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 – if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bien – well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mal – badly </a:t>
            </a:r>
          </a:p>
        </p:txBody>
      </p:sp>
      <p:sp>
        <p:nvSpPr>
          <p:cNvPr id="9" name="Rounded Rectangle 41">
            <a:extLst>
              <a:ext uri="{FF2B5EF4-FFF2-40B4-BE49-F238E27FC236}">
                <a16:creationId xmlns:a16="http://schemas.microsoft.com/office/drawing/2014/main" id="{D8061CAC-5763-3D85-099C-EA626AF8367C}"/>
              </a:ext>
            </a:extLst>
          </p:cNvPr>
          <p:cNvSpPr/>
          <p:nvPr/>
        </p:nvSpPr>
        <p:spPr>
          <a:xfrm>
            <a:off x="5875703" y="4012428"/>
            <a:ext cx="3962893" cy="27281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Ce que je fais pour </a:t>
            </a:r>
            <a:r>
              <a:rPr lang="en-US" sz="1000" b="1" dirty="0" err="1">
                <a:solidFill>
                  <a:schemeClr val="tx1"/>
                </a:solidFill>
              </a:rPr>
              <a:t>rester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en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forme</a:t>
            </a:r>
            <a:r>
              <a:rPr lang="en-US" sz="1000" b="1" dirty="0">
                <a:solidFill>
                  <a:schemeClr val="tx1"/>
                </a:solidFill>
              </a:rPr>
              <a:t> – What to do to stay healthy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85D5A26-DE15-6625-8132-C0A1C6135530}"/>
              </a:ext>
            </a:extLst>
          </p:cNvPr>
          <p:cNvSpPr/>
          <p:nvPr/>
        </p:nvSpPr>
        <p:spPr>
          <a:xfrm>
            <a:off x="4498663" y="5991473"/>
            <a:ext cx="1309320" cy="780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l’avenir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 – in the future</a:t>
            </a:r>
            <a:endParaRPr lang="en-GB" sz="900" dirty="0"/>
          </a:p>
          <a:p>
            <a:r>
              <a:rPr lang="en-GB" sz="900" dirty="0"/>
              <a:t>je vais </a:t>
            </a:r>
            <a:r>
              <a:rPr lang="en-GB" sz="900" dirty="0" err="1"/>
              <a:t>vous</a:t>
            </a:r>
            <a:r>
              <a:rPr lang="en-GB" sz="900" dirty="0"/>
              <a:t> </a:t>
            </a:r>
            <a:r>
              <a:rPr lang="en-GB" sz="900" dirty="0" err="1"/>
              <a:t>écrire</a:t>
            </a:r>
            <a:r>
              <a:rPr lang="en-GB" sz="900" dirty="0"/>
              <a:t> au </a:t>
            </a:r>
            <a:r>
              <a:rPr lang="en-GB" sz="900" dirty="0" err="1"/>
              <a:t>sujet</a:t>
            </a:r>
            <a:r>
              <a:rPr lang="en-GB" sz="900" dirty="0"/>
              <a:t> de… - I am going to write to you about…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5"/>
          <a:srcRect t="6614" r="71543"/>
          <a:stretch/>
        </p:blipFill>
        <p:spPr>
          <a:xfrm>
            <a:off x="196563" y="566625"/>
            <a:ext cx="1476935" cy="272783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5"/>
          <a:srcRect l="48076" t="5637" r="34038"/>
          <a:stretch/>
        </p:blipFill>
        <p:spPr>
          <a:xfrm>
            <a:off x="1709265" y="536164"/>
            <a:ext cx="928919" cy="2758296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8F416512-4746-436D-368A-4BE0D9A1CD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89802" y="656441"/>
            <a:ext cx="467189" cy="474089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7"/>
          <a:srcRect t="10671" r="80295" b="4978"/>
          <a:stretch/>
        </p:blipFill>
        <p:spPr>
          <a:xfrm>
            <a:off x="3335445" y="659036"/>
            <a:ext cx="1009610" cy="154034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7"/>
          <a:srcRect l="48372" t="10671" r="35264" b="4978"/>
          <a:stretch/>
        </p:blipFill>
        <p:spPr>
          <a:xfrm>
            <a:off x="4628006" y="656441"/>
            <a:ext cx="838417" cy="1540349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 rotWithShape="1">
          <a:blip r:embed="rId8"/>
          <a:srcRect r="64881"/>
          <a:stretch/>
        </p:blipFill>
        <p:spPr>
          <a:xfrm>
            <a:off x="248125" y="3809467"/>
            <a:ext cx="1712357" cy="2990344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8"/>
          <a:srcRect l="47598" r="12374"/>
          <a:stretch/>
        </p:blipFill>
        <p:spPr>
          <a:xfrm>
            <a:off x="2009557" y="3799579"/>
            <a:ext cx="1830885" cy="2931063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 rotWithShape="1">
          <a:blip r:embed="rId9"/>
          <a:srcRect l="-1" t="3558" r="60503" b="27715"/>
          <a:stretch/>
        </p:blipFill>
        <p:spPr>
          <a:xfrm>
            <a:off x="6229420" y="596533"/>
            <a:ext cx="1715816" cy="269792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 rotWithShape="1">
          <a:blip r:embed="rId9"/>
          <a:srcRect t="86447" r="67044" b="2084"/>
          <a:stretch/>
        </p:blipFill>
        <p:spPr>
          <a:xfrm>
            <a:off x="6360364" y="3350029"/>
            <a:ext cx="1540548" cy="48961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 rotWithShape="1">
          <a:blip r:embed="rId9"/>
          <a:srcRect l="47581" t="3558" r="12243" b="28139"/>
          <a:stretch/>
        </p:blipFill>
        <p:spPr>
          <a:xfrm>
            <a:off x="7987931" y="596533"/>
            <a:ext cx="1736458" cy="2753496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 rotWithShape="1">
          <a:blip r:embed="rId9"/>
          <a:srcRect l="47890" t="86447" r="20266" b="1588"/>
          <a:stretch/>
        </p:blipFill>
        <p:spPr>
          <a:xfrm>
            <a:off x="8155406" y="3408103"/>
            <a:ext cx="1429789" cy="44720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7B59014-431D-092D-C0F8-3968F76B66B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03577" y="2134240"/>
            <a:ext cx="563507" cy="474036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 rotWithShape="1">
          <a:blip r:embed="rId11"/>
          <a:srcRect l="1" t="9402" r="62790"/>
          <a:stretch/>
        </p:blipFill>
        <p:spPr>
          <a:xfrm>
            <a:off x="6011143" y="4337169"/>
            <a:ext cx="1942902" cy="1995053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 rotWithShape="1">
          <a:blip r:embed="rId11"/>
          <a:srcRect l="48077" t="8622" r="18013"/>
          <a:stretch/>
        </p:blipFill>
        <p:spPr>
          <a:xfrm>
            <a:off x="7996435" y="4337168"/>
            <a:ext cx="1770649" cy="1995054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27B59014-431D-092D-C0F8-3968F76B66B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40395" y="6359915"/>
            <a:ext cx="489599" cy="411863"/>
          </a:xfrm>
          <a:prstGeom prst="rect">
            <a:avLst/>
          </a:prstGeom>
        </p:spPr>
      </p:pic>
      <p:sp>
        <p:nvSpPr>
          <p:cNvPr id="62" name="Rounded Rectangle 41">
            <a:extLst>
              <a:ext uri="{FF2B5EF4-FFF2-40B4-BE49-F238E27FC236}">
                <a16:creationId xmlns:a16="http://schemas.microsoft.com/office/drawing/2014/main" id="{33EC1147-0F55-47B0-4278-B832D52D900B}"/>
              </a:ext>
            </a:extLst>
          </p:cNvPr>
          <p:cNvSpPr/>
          <p:nvPr/>
        </p:nvSpPr>
        <p:spPr>
          <a:xfrm>
            <a:off x="2673951" y="2406008"/>
            <a:ext cx="1433921" cy="100209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tx1"/>
                </a:solidFill>
              </a:rPr>
              <a:t>Les opinions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J’adore – I love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Je </a:t>
            </a:r>
            <a:r>
              <a:rPr lang="en-US" sz="900" dirty="0" err="1">
                <a:solidFill>
                  <a:schemeClr val="tx1"/>
                </a:solidFill>
              </a:rPr>
              <a:t>déteste</a:t>
            </a:r>
            <a:r>
              <a:rPr lang="en-US" sz="900" dirty="0">
                <a:solidFill>
                  <a:schemeClr val="tx1"/>
                </a:solidFill>
              </a:rPr>
              <a:t> – I hate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J’ai </a:t>
            </a:r>
            <a:r>
              <a:rPr lang="en-US" sz="900" dirty="0" err="1">
                <a:solidFill>
                  <a:schemeClr val="tx1"/>
                </a:solidFill>
              </a:rPr>
              <a:t>horreur</a:t>
            </a:r>
            <a:r>
              <a:rPr lang="en-US" sz="900" dirty="0">
                <a:solidFill>
                  <a:schemeClr val="tx1"/>
                </a:solidFill>
              </a:rPr>
              <a:t> de – I hate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 err="1">
                <a:solidFill>
                  <a:schemeClr val="tx1"/>
                </a:solidFill>
              </a:rPr>
              <a:t>J’aime</a:t>
            </a:r>
            <a:r>
              <a:rPr lang="en-US" sz="900" dirty="0">
                <a:solidFill>
                  <a:schemeClr val="tx1"/>
                </a:solidFill>
              </a:rPr>
              <a:t> – I like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Je </a:t>
            </a:r>
            <a:r>
              <a:rPr lang="en-US" sz="900" dirty="0" err="1">
                <a:solidFill>
                  <a:schemeClr val="tx1"/>
                </a:solidFill>
              </a:rPr>
              <a:t>n’aime</a:t>
            </a:r>
            <a:r>
              <a:rPr lang="en-US" sz="900" dirty="0">
                <a:solidFill>
                  <a:schemeClr val="tx1"/>
                </a:solidFill>
              </a:rPr>
              <a:t> pas – I don’t like</a:t>
            </a:r>
            <a:endParaRPr lang="en-US" sz="9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900" b="1" dirty="0">
              <a:solidFill>
                <a:schemeClr val="tx1"/>
              </a:solidFill>
            </a:endParaRP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8F416512-4746-436D-368A-4BE0D9A1CD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18382" y="5747451"/>
            <a:ext cx="383570" cy="389235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F416512-4746-436D-368A-4BE0D9A1CD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9170" y="439678"/>
            <a:ext cx="420408" cy="42661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150567" y="2325400"/>
            <a:ext cx="1888181" cy="62063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888237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4" ma:contentTypeDescription="Create a new document." ma:contentTypeScope="" ma:versionID="fc7c4e70ab52ba3fa7abfd0312cbab73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b5afc4a2fccf4f69eb6d18fd0db4ba6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12732b-c5be-460c-8d71-68bf2f451d7e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EC7568-0A87-44FD-B4D1-D150C47F5E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294A3D-6941-48BD-947E-04A0B15CA0CC}">
  <ds:schemaRefs>
    <ds:schemaRef ds:uri="http://schemas.microsoft.com/office/2006/metadata/propertie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4276e521-d8f5-44a8-8722-75164a36e364"/>
    <ds:schemaRef ds:uri="b6daa2f3-06b5-47f8-a85d-067055f32ca7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64C2241-8D4F-4022-A178-C093166A54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609</TotalTime>
  <Words>213</Words>
  <Application>Microsoft Office PowerPoint</Application>
  <PresentationFormat>A4 Paper (210x297 mm)</PresentationFormat>
  <Paragraphs>111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10 Knowledge Organiser                  Module 3 – Au Collège – At School  Core Knowledge – Vocabulary and Grammar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Binnington</dc:creator>
  <cp:lastModifiedBy>Emma Binnington</cp:lastModifiedBy>
  <cp:revision>23</cp:revision>
  <cp:lastPrinted>2022-04-01T13:01:41Z</cp:lastPrinted>
  <dcterms:created xsi:type="dcterms:W3CDTF">2022-04-01T09:27:25Z</dcterms:created>
  <dcterms:modified xsi:type="dcterms:W3CDTF">2024-07-16T09:29:27Z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xd_ProgID">
    <vt:lpwstr/>
  </property>
  <property fmtid="{D5CDD505-2E9C-101B-9397-08002B2CF9AE}" pid="7" name="TemplateUrl">
    <vt:lpwstr/>
  </property>
  <property fmtid="{D5CDD505-2E9C-101B-9397-08002B2CF9AE}" pid="8" name="xd_Signature">
    <vt:bool>false</vt:bool>
  </property>
  <property fmtid="{D5CDD505-2E9C-101B-9397-08002B2CF9AE}" pid="9" name="Order">
    <vt:r8>13100</vt:r8>
  </property>
</Properties>
</file>