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FEFCD-0BF5-9844-446A-135C38096EC0}" v="5" dt="2022-06-23T15:06:57.846"/>
    <p1510:client id="{86C51D9F-22F8-4595-A128-F292AFB47697}" v="66" dt="2022-05-08T16:08:55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9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10 Knowledge Organiser         	       Module 4 – De la </a:t>
            </a:r>
            <a:r>
              <a:rPr lang="en-GB" sz="1050" b="1" dirty="0" err="1">
                <a:ea typeface="Calibri Light"/>
                <a:cs typeface="Calibri Light"/>
              </a:rPr>
              <a:t>ville</a:t>
            </a:r>
            <a:r>
              <a:rPr lang="en-GB" sz="1050" b="1" dirty="0">
                <a:ea typeface="Calibri Light"/>
                <a:cs typeface="Calibri Light"/>
              </a:rPr>
              <a:t> </a:t>
            </a:r>
            <a:r>
              <a:rPr lang="en-GB" sz="1050" b="1" dirty="0">
                <a:latin typeface="Calibri" panose="020F0502020204030204" pitchFamily="34" charset="0"/>
                <a:ea typeface="Calibri Light"/>
                <a:cs typeface="Calibri" panose="020F0502020204030204" pitchFamily="34" charset="0"/>
              </a:rPr>
              <a:t>à la </a:t>
            </a:r>
            <a:r>
              <a:rPr lang="en-GB" sz="1050" b="1" dirty="0" err="1">
                <a:latin typeface="Calibri" panose="020F0502020204030204" pitchFamily="34" charset="0"/>
                <a:ea typeface="Calibri Light"/>
                <a:cs typeface="Calibri" panose="020F0502020204030204" pitchFamily="34" charset="0"/>
              </a:rPr>
              <a:t>campagne</a:t>
            </a:r>
            <a:r>
              <a:rPr lang="en-GB" sz="1050" b="1" dirty="0">
                <a:latin typeface="Calibri" panose="020F0502020204030204" pitchFamily="34" charset="0"/>
                <a:ea typeface="Calibri Light"/>
                <a:cs typeface="Calibri" panose="020F0502020204030204" pitchFamily="34" charset="0"/>
              </a:rPr>
              <a:t> </a:t>
            </a:r>
            <a:r>
              <a:rPr lang="en-GB" sz="1050" b="1" dirty="0">
                <a:ea typeface="Calibri Light"/>
                <a:cs typeface="Calibri Light"/>
              </a:rPr>
              <a:t>– Describing local, national &amp; international area       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43" name="Rounded Rectangle 41">
            <a:extLst>
              <a:ext uri="{FF2B5EF4-FFF2-40B4-BE49-F238E27FC236}">
                <a16:creationId xmlns:a16="http://schemas.microsoft.com/office/drawing/2014/main" id="{4936AF24-2EE3-87F5-869B-7C2221A6A2E0}"/>
              </a:ext>
            </a:extLst>
          </p:cNvPr>
          <p:cNvSpPr/>
          <p:nvPr/>
        </p:nvSpPr>
        <p:spPr>
          <a:xfrm>
            <a:off x="6467694" y="373482"/>
            <a:ext cx="3368621" cy="31470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O</a:t>
            </a:r>
            <a:r>
              <a:rPr lang="en-US" sz="1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ù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habites-tu</a:t>
            </a:r>
            <a:r>
              <a:rPr lang="en-US" sz="1000" b="1" dirty="0">
                <a:solidFill>
                  <a:schemeClr val="tx1"/>
                </a:solidFill>
              </a:rPr>
              <a:t>? – Where do you live?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F060D87C-8826-B462-52CE-58920D933B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2056" t="4246" r="70367" b="85680"/>
          <a:stretch/>
        </p:blipFill>
        <p:spPr>
          <a:xfrm>
            <a:off x="6483414" y="715161"/>
            <a:ext cx="1662569" cy="364287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E7E10A2-A8E2-B811-F1EB-D56AB13BED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20" t="13869" r="58901" b="64130"/>
          <a:stretch/>
        </p:blipFill>
        <p:spPr>
          <a:xfrm>
            <a:off x="6491372" y="1182856"/>
            <a:ext cx="1888995" cy="79621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6583ED3-F2EC-E612-6CBF-C02D8AD2A9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" t="71563" r="64376" b="7789"/>
          <a:stretch/>
        </p:blipFill>
        <p:spPr>
          <a:xfrm>
            <a:off x="6564334" y="2070272"/>
            <a:ext cx="1816033" cy="725556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7F55BDD-1EE4-6655-7507-524D10319D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616" t="3538" r="29597" b="85480"/>
          <a:stretch/>
        </p:blipFill>
        <p:spPr>
          <a:xfrm>
            <a:off x="8059946" y="694202"/>
            <a:ext cx="1188720" cy="39488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402067B9-0326-D084-0CC1-D568328F06B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930" t="13870" r="13220" b="64840"/>
          <a:stretch/>
        </p:blipFill>
        <p:spPr>
          <a:xfrm>
            <a:off x="8405455" y="1210769"/>
            <a:ext cx="1440395" cy="73320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11535939-69A8-EAAD-1F1A-5FC80FB11BF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60" t="5996" r="1878"/>
          <a:stretch/>
        </p:blipFill>
        <p:spPr>
          <a:xfrm>
            <a:off x="9200642" y="527256"/>
            <a:ext cx="525861" cy="55778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A3901AD-FA9F-B381-90DB-6E20E39FCF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81" t="71563" r="22772" b="7789"/>
          <a:stretch/>
        </p:blipFill>
        <p:spPr>
          <a:xfrm>
            <a:off x="8245638" y="2048855"/>
            <a:ext cx="1417320" cy="768501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CC865EE-40D9-6BBD-C433-04124A56E6B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5303" t="82689" r="17832"/>
          <a:stretch/>
        </p:blipFill>
        <p:spPr>
          <a:xfrm>
            <a:off x="8764545" y="5529986"/>
            <a:ext cx="1166373" cy="230903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EF8DBF5F-2E72-88D9-1161-984C365891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34974" y="4524265"/>
            <a:ext cx="434840" cy="42151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ECFC2692-0668-D9A4-96A5-251518E1D21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-2923" t="4356" r="76786" b="61065"/>
          <a:stretch/>
        </p:blipFill>
        <p:spPr>
          <a:xfrm>
            <a:off x="7711398" y="3942553"/>
            <a:ext cx="1053147" cy="158494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C6EB12D-6670-7872-4532-C37357995C1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0820" t="26971" r="17467" b="37917"/>
          <a:stretch/>
        </p:blipFill>
        <p:spPr>
          <a:xfrm>
            <a:off x="8671327" y="3907689"/>
            <a:ext cx="1164988" cy="1584941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C7A66989-7563-DE63-63D5-165261526F18}"/>
              </a:ext>
            </a:extLst>
          </p:cNvPr>
          <p:cNvSpPr/>
          <p:nvPr/>
        </p:nvSpPr>
        <p:spPr>
          <a:xfrm>
            <a:off x="8010278" y="3716177"/>
            <a:ext cx="15621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800" b="1" dirty="0"/>
              <a:t>Prior Knowledge: The Weather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49A177D7-A8BD-7867-5525-65CCA1CA2D4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90" t="83561" r="72145"/>
          <a:stretch/>
        </p:blipFill>
        <p:spPr>
          <a:xfrm>
            <a:off x="7705810" y="5527406"/>
            <a:ext cx="980584" cy="230902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C245D5FC-52DD-ADE6-3778-375963155CB0}"/>
              </a:ext>
            </a:extLst>
          </p:cNvPr>
          <p:cNvSpPr txBox="1"/>
          <p:nvPr/>
        </p:nvSpPr>
        <p:spPr>
          <a:xfrm>
            <a:off x="7879429" y="577169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Il </a:t>
            </a:r>
            <a:r>
              <a:rPr lang="en-GB" sz="900" dirty="0" err="1"/>
              <a:t>fera</a:t>
            </a:r>
            <a:r>
              <a:rPr lang="en-GB" sz="900" dirty="0"/>
              <a:t>… </a:t>
            </a:r>
          </a:p>
          <a:p>
            <a:endParaRPr lang="en-GB" sz="900" dirty="0"/>
          </a:p>
          <a:p>
            <a:endParaRPr lang="en-GB" sz="900" dirty="0"/>
          </a:p>
          <a:p>
            <a:endParaRPr lang="en-GB" sz="900" dirty="0"/>
          </a:p>
          <a:p>
            <a:r>
              <a:rPr lang="en-GB" sz="900" dirty="0"/>
              <a:t>Le temps sera… </a:t>
            </a:r>
          </a:p>
          <a:p>
            <a:endParaRPr lang="en-GB" sz="9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429C560-E978-9020-0057-7BB2C64AC031}"/>
              </a:ext>
            </a:extLst>
          </p:cNvPr>
          <p:cNvSpPr txBox="1"/>
          <p:nvPr/>
        </p:nvSpPr>
        <p:spPr>
          <a:xfrm>
            <a:off x="8679875" y="5780173"/>
            <a:ext cx="126663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It will be (use ‘ce sera’ unless you’re talking about the weather </a:t>
            </a:r>
          </a:p>
          <a:p>
            <a:r>
              <a:rPr lang="en-GB" sz="900" dirty="0"/>
              <a:t>  </a:t>
            </a:r>
          </a:p>
          <a:p>
            <a:r>
              <a:rPr lang="en-GB" sz="900" dirty="0"/>
              <a:t>The weather will be…</a:t>
            </a: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5ABE0738-C2AD-BF61-2BCD-DD69FD7C2A8F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67473" b="77720"/>
          <a:stretch/>
        </p:blipFill>
        <p:spPr>
          <a:xfrm>
            <a:off x="3181420" y="495705"/>
            <a:ext cx="1545993" cy="166577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C32CA951-4F4A-5A76-1BFD-8DEBDB0FB108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81359" r="74210" b="1075"/>
          <a:stretch/>
        </p:blipFill>
        <p:spPr>
          <a:xfrm>
            <a:off x="3238409" y="969880"/>
            <a:ext cx="1235384" cy="13435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3294401C-5035-AAC4-B699-24D7F1E282A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8620" t="80568" r="31894" b="-1832"/>
          <a:stretch/>
        </p:blipFill>
        <p:spPr>
          <a:xfrm>
            <a:off x="4608382" y="977493"/>
            <a:ext cx="912614" cy="159016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F44D364C-669A-AF20-D73C-2032BE09DF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80558" y="404724"/>
            <a:ext cx="554306" cy="31107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DBD19DF3-A55D-58CC-D1B4-8F7F5B9843B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6440" t="1" r="16195" b="77260"/>
          <a:stretch/>
        </p:blipFill>
        <p:spPr>
          <a:xfrm>
            <a:off x="4993784" y="430504"/>
            <a:ext cx="1720123" cy="16715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657F3C4D-6EF3-69AA-065C-611E992B3CDE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13372" r="5630" b="25787"/>
          <a:stretch/>
        </p:blipFill>
        <p:spPr>
          <a:xfrm>
            <a:off x="825977" y="2203150"/>
            <a:ext cx="2029042" cy="874274"/>
          </a:xfrm>
          <a:prstGeom prst="rect">
            <a:avLst/>
          </a:prstGeom>
        </p:spPr>
      </p:pic>
      <p:sp>
        <p:nvSpPr>
          <p:cNvPr id="29" name="Rounded Rectangle 59">
            <a:extLst>
              <a:ext uri="{FF2B5EF4-FFF2-40B4-BE49-F238E27FC236}">
                <a16:creationId xmlns:a16="http://schemas.microsoft.com/office/drawing/2014/main" id="{CD4B6741-13FA-C191-7A2E-B233DBDB03F7}"/>
              </a:ext>
            </a:extLst>
          </p:cNvPr>
          <p:cNvSpPr/>
          <p:nvPr/>
        </p:nvSpPr>
        <p:spPr>
          <a:xfrm>
            <a:off x="2952033" y="1218331"/>
            <a:ext cx="3202676" cy="3472370"/>
          </a:xfrm>
          <a:prstGeom prst="roundRect">
            <a:avLst>
              <a:gd name="adj" fmla="val 1789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Qu’est</a:t>
            </a:r>
            <a:r>
              <a:rPr lang="en-GB" sz="900" b="1" dirty="0">
                <a:solidFill>
                  <a:schemeClr val="tx1"/>
                </a:solidFill>
              </a:rPr>
              <a:t>-ce </a:t>
            </a:r>
            <a:r>
              <a:rPr lang="en-GB" sz="900" b="1" dirty="0" err="1">
                <a:solidFill>
                  <a:schemeClr val="tx1"/>
                </a:solidFill>
              </a:rPr>
              <a:t>qu’il</a:t>
            </a:r>
            <a:r>
              <a:rPr lang="en-GB" sz="900" b="1" dirty="0">
                <a:solidFill>
                  <a:schemeClr val="tx1"/>
                </a:solidFill>
              </a:rPr>
              <a:t> y a dans ta </a:t>
            </a:r>
            <a:r>
              <a:rPr lang="en-GB" sz="900" b="1" dirty="0" err="1">
                <a:solidFill>
                  <a:schemeClr val="tx1"/>
                </a:solidFill>
              </a:rPr>
              <a:t>ville</a:t>
            </a:r>
            <a:r>
              <a:rPr lang="en-GB" sz="900" b="1" dirty="0">
                <a:solidFill>
                  <a:schemeClr val="tx1"/>
                </a:solidFill>
              </a:rPr>
              <a:t>? – What is there in your town?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  <a:p>
            <a:pPr algn="ctr"/>
            <a:r>
              <a:rPr lang="en-GB" sz="9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900" b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C1D4E25-F30D-1014-2D43-493A71D195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33524" y="4123560"/>
            <a:ext cx="448041" cy="5271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52E4EAC-BF8F-1C5E-6BC2-471B4B4DD721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-509" t="4086" r="63335" b="42837"/>
          <a:stretch/>
        </p:blipFill>
        <p:spPr>
          <a:xfrm>
            <a:off x="3082593" y="1689182"/>
            <a:ext cx="1897888" cy="249946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8A0459A-E140-6F4E-A904-10ECBA7BA736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47456" t="2265" r="17293" b="42838"/>
          <a:stretch/>
        </p:blipFill>
        <p:spPr>
          <a:xfrm>
            <a:off x="4716748" y="1685276"/>
            <a:ext cx="1869804" cy="250848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48779CC-6C7E-90F2-B220-D165BD47BEA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t="65324" b="-1"/>
          <a:stretch/>
        </p:blipFill>
        <p:spPr>
          <a:xfrm>
            <a:off x="6203029" y="5758308"/>
            <a:ext cx="1508982" cy="92333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3175C7C-463F-B45F-8FDD-1FF9D8A7504D}"/>
              </a:ext>
            </a:extLst>
          </p:cNvPr>
          <p:cNvSpPr txBox="1"/>
          <p:nvPr/>
        </p:nvSpPr>
        <p:spPr>
          <a:xfrm>
            <a:off x="6203029" y="3800334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/>
              <a:t>J’irai</a:t>
            </a:r>
            <a:endParaRPr lang="en-GB" sz="900" dirty="0"/>
          </a:p>
          <a:p>
            <a:r>
              <a:rPr lang="en-GB" sz="900" dirty="0"/>
              <a:t>Je </a:t>
            </a:r>
            <a:r>
              <a:rPr lang="en-GB" sz="900" dirty="0" err="1"/>
              <a:t>resterai</a:t>
            </a:r>
            <a:endParaRPr lang="en-GB" sz="900" dirty="0"/>
          </a:p>
          <a:p>
            <a:r>
              <a:rPr lang="en-GB" sz="900" dirty="0"/>
              <a:t>Je </a:t>
            </a:r>
            <a:r>
              <a:rPr lang="en-GB" sz="900" dirty="0" err="1"/>
              <a:t>regarderai</a:t>
            </a:r>
            <a:endParaRPr lang="en-GB" sz="900" dirty="0"/>
          </a:p>
          <a:p>
            <a:r>
              <a:rPr lang="en-GB" sz="900" dirty="0"/>
              <a:t>Je </a:t>
            </a:r>
            <a:r>
              <a:rPr lang="en-GB" sz="900" dirty="0" err="1"/>
              <a:t>jouerai</a:t>
            </a:r>
            <a:r>
              <a:rPr lang="en-GB" sz="900" dirty="0"/>
              <a:t> </a:t>
            </a:r>
          </a:p>
          <a:p>
            <a:r>
              <a:rPr lang="en-GB" sz="900" dirty="0"/>
              <a:t>Je </a:t>
            </a:r>
            <a:r>
              <a:rPr lang="en-GB" sz="900" dirty="0" err="1"/>
              <a:t>mangerai</a:t>
            </a:r>
            <a:endParaRPr lang="en-GB" sz="900" dirty="0"/>
          </a:p>
          <a:p>
            <a:r>
              <a:rPr lang="en-GB" sz="900" dirty="0"/>
              <a:t>Ce sera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6CCE84E-E187-C707-C5B8-5C6ACF0A626C}"/>
              </a:ext>
            </a:extLst>
          </p:cNvPr>
          <p:cNvSpPr txBox="1"/>
          <p:nvPr/>
        </p:nvSpPr>
        <p:spPr>
          <a:xfrm>
            <a:off x="6970074" y="3804240"/>
            <a:ext cx="8232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 will go </a:t>
            </a:r>
          </a:p>
          <a:p>
            <a:r>
              <a:rPr lang="en-GB" sz="900" dirty="0"/>
              <a:t>I will stay </a:t>
            </a:r>
          </a:p>
          <a:p>
            <a:r>
              <a:rPr lang="en-GB" sz="900" dirty="0"/>
              <a:t>I will watch </a:t>
            </a:r>
          </a:p>
          <a:p>
            <a:r>
              <a:rPr lang="en-GB" sz="900" dirty="0"/>
              <a:t>I will play </a:t>
            </a:r>
          </a:p>
          <a:p>
            <a:r>
              <a:rPr lang="en-GB" sz="900" dirty="0"/>
              <a:t>I will eat </a:t>
            </a:r>
          </a:p>
          <a:p>
            <a:r>
              <a:rPr lang="en-GB" sz="900" dirty="0"/>
              <a:t>It will be </a:t>
            </a:r>
          </a:p>
        </p:txBody>
      </p:sp>
      <p:sp>
        <p:nvSpPr>
          <p:cNvPr id="3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5451" y="404724"/>
            <a:ext cx="2769537" cy="17194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 err="1">
                <a:solidFill>
                  <a:schemeClr val="tx1"/>
                </a:solidFill>
              </a:rPr>
              <a:t>O</a:t>
            </a:r>
            <a:r>
              <a:rPr lang="en-US" sz="1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ù</a:t>
            </a: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US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- Where is…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CB40069A-8055-8720-A5BB-111D2CC79E66}"/>
              </a:ext>
            </a:extLst>
          </p:cNvPr>
          <p:cNvSpPr/>
          <p:nvPr/>
        </p:nvSpPr>
        <p:spPr>
          <a:xfrm>
            <a:off x="41558" y="3149167"/>
            <a:ext cx="2318822" cy="1790510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mon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</a:t>
            </a:r>
            <a:r>
              <a:rPr lang="en-GB" sz="900" dirty="0" err="1">
                <a:solidFill>
                  <a:schemeClr val="tx1"/>
                </a:solidFill>
              </a:rPr>
              <a:t>ce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soit</a:t>
            </a:r>
            <a:r>
              <a:rPr lang="en-GB" sz="900" dirty="0">
                <a:solidFill>
                  <a:schemeClr val="tx1"/>
                </a:solidFill>
              </a:rPr>
              <a:t> – although it is </a:t>
            </a:r>
            <a:endParaRPr lang="en-GB" sz="900" dirty="0">
              <a:solidFill>
                <a:schemeClr val="tx1"/>
              </a:solidFill>
              <a:cs typeface="Calibri"/>
            </a:endParaRP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, </a:t>
            </a:r>
            <a:r>
              <a:rPr lang="en-GB" sz="900" dirty="0" err="1">
                <a:solidFill>
                  <a:schemeClr val="tx1"/>
                </a:solidFill>
              </a:rPr>
              <a:t>j’ai</a:t>
            </a:r>
            <a:r>
              <a:rPr lang="en-GB" sz="900" dirty="0">
                <a:solidFill>
                  <a:schemeClr val="tx1"/>
                </a:solidFill>
              </a:rPr>
              <a:t> … – when I was young  I …</a:t>
            </a: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99D766E9-4F5F-1FBC-C3A1-4B89722395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680" t="56272" r="73789" b="28592"/>
          <a:stretch/>
        </p:blipFill>
        <p:spPr>
          <a:xfrm>
            <a:off x="6620097" y="2863835"/>
            <a:ext cx="1171416" cy="55060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9B16A61-30BA-E302-C14F-D4DDD7F1FBE3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t="62636" r="67868" b="31803"/>
          <a:stretch/>
        </p:blipFill>
        <p:spPr>
          <a:xfrm>
            <a:off x="179497" y="608796"/>
            <a:ext cx="1722183" cy="27489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DF609D30-7794-0628-817D-719AABAC4AEE}"/>
              </a:ext>
            </a:extLst>
          </p:cNvPr>
          <p:cNvSpPr/>
          <p:nvPr/>
        </p:nvSpPr>
        <p:spPr>
          <a:xfrm>
            <a:off x="-4059803" y="1368481"/>
            <a:ext cx="2603500" cy="2400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2B48D6-D691-FC8D-B842-059FF4B7B051}"/>
              </a:ext>
            </a:extLst>
          </p:cNvPr>
          <p:cNvSpPr txBox="1"/>
          <p:nvPr/>
        </p:nvSpPr>
        <p:spPr>
          <a:xfrm>
            <a:off x="107282" y="947324"/>
            <a:ext cx="335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Prenez</a:t>
            </a:r>
            <a:endParaRPr lang="en-GB" sz="1000" dirty="0"/>
          </a:p>
          <a:p>
            <a:r>
              <a:rPr lang="en-GB" sz="1000" dirty="0" err="1"/>
              <a:t>Contnuez</a:t>
            </a:r>
            <a:endParaRPr lang="en-GB" sz="1000" dirty="0"/>
          </a:p>
          <a:p>
            <a:r>
              <a:rPr lang="en-GB" sz="1000" dirty="0" err="1"/>
              <a:t>Traversez</a:t>
            </a:r>
            <a:endParaRPr lang="en-GB" sz="1000" dirty="0"/>
          </a:p>
          <a:p>
            <a:r>
              <a:rPr lang="en-GB" sz="1000" dirty="0" err="1"/>
              <a:t>Descendez</a:t>
            </a:r>
            <a:endParaRPr lang="en-GB" sz="1000" dirty="0"/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à droite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à gauche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tout droit </a:t>
            </a:r>
            <a:endParaRPr lang="en-GB" sz="1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A9B7B1-A641-9845-EF16-E395107FB99A}"/>
              </a:ext>
            </a:extLst>
          </p:cNvPr>
          <p:cNvSpPr txBox="1"/>
          <p:nvPr/>
        </p:nvSpPr>
        <p:spPr>
          <a:xfrm>
            <a:off x="891824" y="977873"/>
            <a:ext cx="335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Take </a:t>
            </a:r>
          </a:p>
          <a:p>
            <a:r>
              <a:rPr lang="en-GB" sz="1000" dirty="0"/>
              <a:t>Continue </a:t>
            </a:r>
          </a:p>
          <a:p>
            <a:r>
              <a:rPr lang="en-GB" sz="1000" dirty="0"/>
              <a:t>Cross </a:t>
            </a:r>
          </a:p>
          <a:p>
            <a:r>
              <a:rPr lang="en-GB" sz="1000" dirty="0"/>
              <a:t>Go down</a:t>
            </a:r>
          </a:p>
          <a:p>
            <a:r>
              <a:rPr lang="en-GB" sz="1000" dirty="0"/>
              <a:t>right </a:t>
            </a:r>
          </a:p>
          <a:p>
            <a:r>
              <a:rPr lang="en-GB" sz="1000" dirty="0"/>
              <a:t>left </a:t>
            </a:r>
          </a:p>
          <a:p>
            <a:r>
              <a:rPr lang="en-GB" sz="1000" dirty="0"/>
              <a:t>straight on 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6E66CB6-C947-31A0-1E5D-0FD466C43FC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862464" y="1044093"/>
            <a:ext cx="574390" cy="537727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EE73AFEE-5DE9-EC85-34CF-97001CD204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259" t="56774" r="25694" b="28421"/>
          <a:stretch/>
        </p:blipFill>
        <p:spPr>
          <a:xfrm>
            <a:off x="8493636" y="2903320"/>
            <a:ext cx="1169322" cy="55060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18E3A6F7-1B28-2080-A7E2-2CAB8677F642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48722" t="62010" r="36229" b="32155"/>
          <a:stretch/>
        </p:blipFill>
        <p:spPr>
          <a:xfrm>
            <a:off x="1937019" y="591781"/>
            <a:ext cx="816119" cy="291908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3567669" y="4917705"/>
            <a:ext cx="2081425" cy="164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High Frequency Words:</a:t>
            </a:r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trop (de)– too (much)</a:t>
            </a:r>
          </a:p>
          <a:p>
            <a:r>
              <a:rPr lang="en-GB" sz="1000" dirty="0"/>
              <a:t>Je </a:t>
            </a:r>
            <a:r>
              <a:rPr lang="en-GB" sz="1000" dirty="0" err="1"/>
              <a:t>voudrais</a:t>
            </a:r>
            <a:r>
              <a:rPr lang="en-GB" sz="1000" dirty="0"/>
              <a:t> – I would like </a:t>
            </a:r>
          </a:p>
          <a:p>
            <a:r>
              <a:rPr lang="en-GB" sz="1000" dirty="0" err="1"/>
              <a:t>J’aimerais</a:t>
            </a:r>
            <a:r>
              <a:rPr lang="en-GB" sz="1000" dirty="0"/>
              <a:t> – I would like </a:t>
            </a:r>
          </a:p>
          <a:p>
            <a:r>
              <a:rPr lang="en-GB" sz="1000" dirty="0" err="1"/>
              <a:t>prochine</a:t>
            </a:r>
            <a:r>
              <a:rPr lang="en-GB" sz="1000" dirty="0"/>
              <a:t> – next </a:t>
            </a:r>
          </a:p>
          <a:p>
            <a:r>
              <a:rPr lang="en-GB" sz="1000" dirty="0" err="1"/>
              <a:t>derni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GB" sz="1000" dirty="0" err="1"/>
              <a:t>re</a:t>
            </a:r>
            <a:r>
              <a:rPr lang="en-GB" sz="1000" dirty="0"/>
              <a:t> – last </a:t>
            </a:r>
          </a:p>
          <a:p>
            <a:r>
              <a:rPr lang="en-GB" sz="1000" dirty="0"/>
              <a:t>je </a:t>
            </a:r>
            <a:r>
              <a:rPr lang="en-GB" sz="1000" dirty="0" err="1"/>
              <a:t>vais</a:t>
            </a:r>
            <a:r>
              <a:rPr lang="en-GB" sz="1000" dirty="0"/>
              <a:t> </a:t>
            </a:r>
            <a:r>
              <a:rPr lang="en-GB" sz="1000" dirty="0" err="1"/>
              <a:t>vous</a:t>
            </a:r>
            <a:r>
              <a:rPr lang="en-GB" sz="1000" dirty="0"/>
              <a:t> </a:t>
            </a:r>
            <a:r>
              <a:rPr lang="en-GB" sz="1000" dirty="0" err="1"/>
              <a:t>écrire</a:t>
            </a:r>
            <a:r>
              <a:rPr lang="en-GB" sz="1000" dirty="0"/>
              <a:t> au </a:t>
            </a:r>
            <a:r>
              <a:rPr lang="en-GB" sz="1000" dirty="0" err="1"/>
              <a:t>sujet</a:t>
            </a:r>
            <a:r>
              <a:rPr lang="en-GB" sz="1000" dirty="0"/>
              <a:t> de… - I am going to write to you about…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336D0C62-3528-69B3-6C1A-CCA8CFFC888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0305" y="5284236"/>
            <a:ext cx="2809896" cy="152166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AEB8123-6E8F-C3C1-BA97-9E571A2B0FB0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t="7987" b="57377"/>
          <a:stretch/>
        </p:blipFill>
        <p:spPr>
          <a:xfrm>
            <a:off x="6192268" y="4745860"/>
            <a:ext cx="1510748" cy="923330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2E3F0E2F-7045-192A-DECF-E2DF488CB1D8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40991" r="67473" b="33361"/>
          <a:stretch/>
        </p:blipFill>
        <p:spPr>
          <a:xfrm>
            <a:off x="2834239" y="666830"/>
            <a:ext cx="1800389" cy="223311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7E091906-751D-275A-7CEE-3128C772CFD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5495" t="38607" r="16195" b="32219"/>
          <a:stretch/>
        </p:blipFill>
        <p:spPr>
          <a:xfrm>
            <a:off x="4448010" y="638548"/>
            <a:ext cx="1775063" cy="2920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1207" y="5067572"/>
            <a:ext cx="2763032" cy="186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Key verbs &amp; tenses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7B1F07-D9B3-4B89-9D1A-B7C892A888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294A3D-6941-48BD-947E-04A0B15CA0CC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b6daa2f3-06b5-47f8-a85d-067055f32ca7"/>
    <ds:schemaRef ds:uri="http://schemas.microsoft.com/office/2006/metadata/properties"/>
    <ds:schemaRef ds:uri="http://purl.org/dc/terms/"/>
    <ds:schemaRef ds:uri="http://schemas.microsoft.com/office/infopath/2007/PartnerControls"/>
    <ds:schemaRef ds:uri="4276e521-d8f5-44a8-8722-75164a36e36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1141</TotalTime>
  <Words>269</Words>
  <Application>Microsoft Office PowerPoint</Application>
  <PresentationFormat>A4 Paper (210x297 mm)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Knowledge Organiser                 Module 4 – De la ville à la campagne – Describing local, national &amp; international area     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Knowledge Organiser                 Module 4 – De la ville à la campagne – Describing local, national &amp; international area       Core Knowledge – Vocabulary and Grammar</dc:title>
  <dc:creator>Emma Binnington</dc:creator>
  <cp:lastModifiedBy>Emma Binnington</cp:lastModifiedBy>
  <cp:revision>45</cp:revision>
  <cp:lastPrinted>2022-04-01T13:01:41Z</cp:lastPrinted>
  <dcterms:created xsi:type="dcterms:W3CDTF">2022-04-01T09:27:25Z</dcterms:created>
  <dcterms:modified xsi:type="dcterms:W3CDTF">2024-07-16T09:26:34Z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165600</vt:r8>
  </property>
  <property fmtid="{D5CDD505-2E9C-101B-9397-08002B2CF9AE}" pid="10" name="MediaServiceImageTags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