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BFEFCD-0BF5-9844-446A-135C38096EC0}" v="5" dt="2022-06-23T15:06:57.846"/>
    <p1510:client id="{86C51D9F-22F8-4595-A128-F292AFB47697}" v="66" dt="2022-05-08T16:08:55.5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7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7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7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0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1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0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emf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34" y="27717"/>
            <a:ext cx="9782175" cy="298073"/>
          </a:xfr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sz="1050" b="1" dirty="0">
                <a:ea typeface="Calibri Light"/>
                <a:cs typeface="Calibri Light"/>
              </a:rPr>
              <a:t>Year 10 Knowledge Organiser         	       Module 5 – Le Grand Large – Holidays &amp; travel     	</a:t>
            </a:r>
            <a:r>
              <a:rPr lang="en-GB" sz="1050" b="1" dirty="0">
                <a:solidFill>
                  <a:srgbClr val="FF0000"/>
                </a:solidFill>
                <a:ea typeface="Calibri Light"/>
                <a:cs typeface="Calibri Light"/>
              </a:rPr>
              <a:t>Core Knowledge </a:t>
            </a:r>
            <a:r>
              <a:rPr lang="en-GB" sz="1050" dirty="0">
                <a:ea typeface="Calibri Light"/>
                <a:cs typeface="Calibri Light"/>
              </a:rPr>
              <a:t>– Vocabulary and Grammar</a:t>
            </a:r>
            <a:endParaRPr lang="en-GB" sz="1050" b="1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34" y="67992"/>
            <a:ext cx="295275" cy="257798"/>
          </a:xfrm>
          <a:prstGeom prst="rect">
            <a:avLst/>
          </a:prstGeom>
        </p:spPr>
      </p:pic>
      <p:sp>
        <p:nvSpPr>
          <p:cNvPr id="37" name="Hexagon 36">
            <a:extLst>
              <a:ext uri="{FF2B5EF4-FFF2-40B4-BE49-F238E27FC236}">
                <a16:creationId xmlns:a16="http://schemas.microsoft.com/office/drawing/2014/main" id="{CB40069A-8055-8720-A5BB-111D2CC79E66}"/>
              </a:ext>
            </a:extLst>
          </p:cNvPr>
          <p:cNvSpPr/>
          <p:nvPr/>
        </p:nvSpPr>
        <p:spPr>
          <a:xfrm>
            <a:off x="6191802" y="4752919"/>
            <a:ext cx="2287757" cy="1790510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Complex Phrases</a:t>
            </a:r>
            <a:endParaRPr lang="en-US" dirty="0"/>
          </a:p>
          <a:p>
            <a:r>
              <a:rPr lang="en-GB" sz="900" dirty="0">
                <a:solidFill>
                  <a:schemeClr val="tx1"/>
                </a:solidFill>
              </a:rPr>
              <a:t>je </a:t>
            </a:r>
            <a:r>
              <a:rPr lang="en-GB" sz="900" dirty="0" err="1">
                <a:solidFill>
                  <a:schemeClr val="tx1"/>
                </a:solidFill>
              </a:rPr>
              <a:t>dirais</a:t>
            </a:r>
            <a:r>
              <a:rPr lang="en-GB" sz="900" dirty="0">
                <a:solidFill>
                  <a:schemeClr val="tx1"/>
                </a:solidFill>
              </a:rPr>
              <a:t> que – I would say that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900" dirty="0">
                <a:solidFill>
                  <a:schemeClr val="tx1"/>
                </a:solidFill>
              </a:rPr>
              <a:t> mon </a:t>
            </a:r>
            <a:r>
              <a:rPr lang="en-GB" sz="900" dirty="0" err="1">
                <a:solidFill>
                  <a:schemeClr val="tx1"/>
                </a:solidFill>
              </a:rPr>
              <a:t>gré</a:t>
            </a:r>
            <a:r>
              <a:rPr lang="en-GB" sz="900" dirty="0">
                <a:solidFill>
                  <a:schemeClr val="tx1"/>
                </a:solidFill>
              </a:rPr>
              <a:t> – in my opinion</a:t>
            </a:r>
          </a:p>
          <a:p>
            <a:r>
              <a:rPr lang="en-GB" sz="900" dirty="0">
                <a:solidFill>
                  <a:schemeClr val="tx1"/>
                </a:solidFill>
              </a:rPr>
              <a:t>bien que </a:t>
            </a:r>
            <a:r>
              <a:rPr lang="en-GB" sz="900" dirty="0" err="1">
                <a:solidFill>
                  <a:schemeClr val="tx1"/>
                </a:solidFill>
              </a:rPr>
              <a:t>ce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soit</a:t>
            </a:r>
            <a:r>
              <a:rPr lang="en-GB" sz="900" dirty="0">
                <a:solidFill>
                  <a:schemeClr val="tx1"/>
                </a:solidFill>
              </a:rPr>
              <a:t> – although it is </a:t>
            </a:r>
            <a:endParaRPr lang="en-GB" sz="900" dirty="0">
              <a:solidFill>
                <a:schemeClr val="tx1"/>
              </a:solidFill>
              <a:cs typeface="Calibri"/>
            </a:endParaRPr>
          </a:p>
          <a:p>
            <a:endParaRPr lang="en-GB" sz="900" dirty="0">
              <a:solidFill>
                <a:schemeClr val="tx1"/>
              </a:solidFill>
            </a:endParaRPr>
          </a:p>
          <a:p>
            <a:r>
              <a:rPr lang="en-GB" sz="900" dirty="0" err="1">
                <a:solidFill>
                  <a:schemeClr val="tx1"/>
                </a:solidFill>
              </a:rPr>
              <a:t>lorsque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j’étais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jeune</a:t>
            </a:r>
            <a:r>
              <a:rPr lang="en-GB" sz="900" dirty="0">
                <a:solidFill>
                  <a:schemeClr val="tx1"/>
                </a:solidFill>
              </a:rPr>
              <a:t>, </a:t>
            </a:r>
            <a:r>
              <a:rPr lang="en-GB" sz="900" dirty="0" err="1">
                <a:solidFill>
                  <a:schemeClr val="tx1"/>
                </a:solidFill>
              </a:rPr>
              <a:t>j’ai</a:t>
            </a:r>
            <a:r>
              <a:rPr lang="en-GB" sz="900" dirty="0">
                <a:solidFill>
                  <a:schemeClr val="tx1"/>
                </a:solidFill>
              </a:rPr>
              <a:t> … – when I was young  I …</a:t>
            </a:r>
          </a:p>
          <a:p>
            <a:endParaRPr lang="en-GB" sz="900" dirty="0">
              <a:solidFill>
                <a:schemeClr val="tx1"/>
              </a:solidFill>
            </a:endParaRPr>
          </a:p>
          <a:p>
            <a:r>
              <a:rPr lang="en-GB" sz="900" dirty="0">
                <a:solidFill>
                  <a:schemeClr val="tx1"/>
                </a:solidFill>
              </a:rPr>
              <a:t>Si </a:t>
            </a:r>
            <a:r>
              <a:rPr lang="en-GB" sz="900" dirty="0" err="1">
                <a:solidFill>
                  <a:schemeClr val="tx1"/>
                </a:solidFill>
              </a:rPr>
              <a:t>j’avais</a:t>
            </a:r>
            <a:r>
              <a:rPr lang="en-GB" sz="900" dirty="0">
                <a:solidFill>
                  <a:schemeClr val="tx1"/>
                </a:solidFill>
              </a:rPr>
              <a:t> la chance/le </a:t>
            </a:r>
            <a:r>
              <a:rPr lang="en-GB" sz="900" dirty="0" err="1">
                <a:solidFill>
                  <a:schemeClr val="tx1"/>
                </a:solidFill>
              </a:rPr>
              <a:t>choix</a:t>
            </a:r>
            <a:r>
              <a:rPr lang="en-GB" sz="900" dirty="0">
                <a:solidFill>
                  <a:schemeClr val="tx1"/>
                </a:solidFill>
              </a:rPr>
              <a:t>, je </a:t>
            </a:r>
            <a:r>
              <a:rPr lang="en-GB" sz="900" dirty="0" err="1">
                <a:solidFill>
                  <a:schemeClr val="tx1"/>
                </a:solidFill>
              </a:rPr>
              <a:t>voudrais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j’aimerais</a:t>
            </a:r>
            <a:r>
              <a:rPr lang="en-GB" sz="900" dirty="0">
                <a:solidFill>
                  <a:schemeClr val="tx1"/>
                </a:solidFill>
              </a:rPr>
              <a:t>… - If I had the chance/the choice, I would like…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F609D30-7794-0628-817D-719AABAC4AEE}"/>
              </a:ext>
            </a:extLst>
          </p:cNvPr>
          <p:cNvSpPr/>
          <p:nvPr/>
        </p:nvSpPr>
        <p:spPr>
          <a:xfrm>
            <a:off x="-4059803" y="1368481"/>
            <a:ext cx="2603500" cy="2400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2766CCB-18C6-C563-A445-5F9A3DAD9CC1}"/>
              </a:ext>
            </a:extLst>
          </p:cNvPr>
          <p:cNvSpPr/>
          <p:nvPr/>
        </p:nvSpPr>
        <p:spPr>
          <a:xfrm>
            <a:off x="8382990" y="4600258"/>
            <a:ext cx="1428560" cy="844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/>
              <a:t>High Frequency Words:</a:t>
            </a:r>
          </a:p>
          <a:p>
            <a:r>
              <a:rPr lang="en-GB" sz="1000" dirty="0" err="1"/>
              <a:t>aussi</a:t>
            </a:r>
            <a:r>
              <a:rPr lang="en-GB" sz="1000" dirty="0"/>
              <a:t> – also </a:t>
            </a:r>
          </a:p>
          <a:p>
            <a:r>
              <a:rPr lang="en-GB" sz="1000" dirty="0"/>
              <a:t>tr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ès – very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trop (de)– too (much)</a:t>
            </a:r>
          </a:p>
          <a:p>
            <a:r>
              <a:rPr lang="en-GB" sz="1000" dirty="0" err="1"/>
              <a:t>prochine</a:t>
            </a:r>
            <a:r>
              <a:rPr lang="en-GB" sz="1000" dirty="0"/>
              <a:t> – next </a:t>
            </a:r>
          </a:p>
        </p:txBody>
      </p:sp>
      <p:sp>
        <p:nvSpPr>
          <p:cNvPr id="54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74234" y="366065"/>
            <a:ext cx="2964241" cy="330767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err="1">
                <a:solidFill>
                  <a:schemeClr val="tx1"/>
                </a:solidFill>
              </a:rPr>
              <a:t>O</a:t>
            </a:r>
            <a:r>
              <a:rPr lang="en-US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ù</a:t>
            </a:r>
            <a:r>
              <a:rPr lang="en-US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vas-</a:t>
            </a:r>
            <a:r>
              <a:rPr lang="en-US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</a:t>
            </a:r>
            <a:r>
              <a:rPr lang="en-US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vacances</a:t>
            </a:r>
            <a:r>
              <a:rPr lang="en-US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– Where do you go on holiday?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 rotWithShape="1">
          <a:blip r:embed="rId4"/>
          <a:srcRect t="46903" r="62360" b="-1"/>
          <a:stretch/>
        </p:blipFill>
        <p:spPr>
          <a:xfrm>
            <a:off x="266825" y="630015"/>
            <a:ext cx="1455536" cy="3031862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 rotWithShape="1">
          <a:blip r:embed="rId4"/>
          <a:srcRect l="52808" t="46903" r="7866" b="-1"/>
          <a:stretch/>
        </p:blipFill>
        <p:spPr>
          <a:xfrm>
            <a:off x="1561480" y="649293"/>
            <a:ext cx="1530990" cy="2980459"/>
          </a:xfrm>
          <a:prstGeom prst="rect">
            <a:avLst/>
          </a:prstGeom>
        </p:spPr>
      </p:pic>
      <p:sp>
        <p:nvSpPr>
          <p:cNvPr id="10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3103160" y="368033"/>
            <a:ext cx="3265741" cy="229679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Les </a:t>
            </a:r>
            <a:r>
              <a:rPr lang="en-US" sz="1000" b="1" dirty="0" err="1">
                <a:solidFill>
                  <a:schemeClr val="tx1"/>
                </a:solidFill>
              </a:rPr>
              <a:t>h</a:t>
            </a:r>
            <a:r>
              <a:rPr lang="en-US" sz="1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ô</a:t>
            </a:r>
            <a:r>
              <a:rPr lang="en-US" sz="1000" b="1" dirty="0" err="1">
                <a:solidFill>
                  <a:schemeClr val="tx1"/>
                </a:solidFill>
              </a:rPr>
              <a:t>tels</a:t>
            </a:r>
            <a:r>
              <a:rPr lang="en-US" sz="1000" b="1" dirty="0">
                <a:solidFill>
                  <a:schemeClr val="tx1"/>
                </a:solidFill>
              </a:rPr>
              <a:t> – Hotels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t="4655" r="61033" b="48220"/>
          <a:stretch/>
        </p:blipFill>
        <p:spPr>
          <a:xfrm>
            <a:off x="3206997" y="523867"/>
            <a:ext cx="1507662" cy="21409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l="53555" t="4655" b="48284"/>
          <a:stretch/>
        </p:blipFill>
        <p:spPr>
          <a:xfrm>
            <a:off x="4474412" y="523866"/>
            <a:ext cx="1818607" cy="213569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5C789CD-1CCB-BB39-07AA-85E732198E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07726" y="2047963"/>
            <a:ext cx="465879" cy="396235"/>
          </a:xfrm>
          <a:prstGeom prst="rect">
            <a:avLst/>
          </a:prstGeom>
        </p:spPr>
      </p:pic>
      <p:sp>
        <p:nvSpPr>
          <p:cNvPr id="14" name="Rounded Rectangle 41">
            <a:extLst>
              <a:ext uri="{FF2B5EF4-FFF2-40B4-BE49-F238E27FC236}">
                <a16:creationId xmlns:a16="http://schemas.microsoft.com/office/drawing/2014/main" id="{4936AF24-2EE3-87F5-869B-7C2221A6A2E0}"/>
              </a:ext>
            </a:extLst>
          </p:cNvPr>
          <p:cNvSpPr/>
          <p:nvPr/>
        </p:nvSpPr>
        <p:spPr>
          <a:xfrm>
            <a:off x="3109577" y="2756256"/>
            <a:ext cx="3011123" cy="39972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   Voyager: Je </a:t>
            </a:r>
            <a:r>
              <a:rPr lang="en-US" sz="900" b="1" dirty="0" err="1">
                <a:solidFill>
                  <a:schemeClr val="tx1"/>
                </a:solidFill>
              </a:rPr>
              <a:t>peux</a:t>
            </a:r>
            <a:r>
              <a:rPr lang="en-US" sz="900" b="1" dirty="0">
                <a:solidFill>
                  <a:schemeClr val="tx1"/>
                </a:solidFill>
              </a:rPr>
              <a:t> </a:t>
            </a:r>
            <a:r>
              <a:rPr lang="en-US" sz="900" b="1" dirty="0" err="1">
                <a:solidFill>
                  <a:schemeClr val="tx1"/>
                </a:solidFill>
              </a:rPr>
              <a:t>vous</a:t>
            </a:r>
            <a:r>
              <a:rPr lang="en-US" sz="900" b="1" dirty="0">
                <a:solidFill>
                  <a:schemeClr val="tx1"/>
                </a:solidFill>
              </a:rPr>
              <a:t> aider? – Travelling: Can I help you?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7"/>
          <a:srcRect l="1" t="79287" r="60786"/>
          <a:stretch/>
        </p:blipFill>
        <p:spPr>
          <a:xfrm>
            <a:off x="3165131" y="5509138"/>
            <a:ext cx="1513238" cy="103839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/>
          <a:srcRect t="2684" r="68310" b="62919"/>
          <a:stretch/>
        </p:blipFill>
        <p:spPr>
          <a:xfrm>
            <a:off x="3275960" y="3113832"/>
            <a:ext cx="1342300" cy="174735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/>
          <a:srcRect l="54223" t="2684" r="21123" b="62919"/>
          <a:stretch/>
        </p:blipFill>
        <p:spPr>
          <a:xfrm>
            <a:off x="4633031" y="3132135"/>
            <a:ext cx="1065265" cy="178251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/>
          <a:srcRect t="46278" r="62101" b="46754"/>
          <a:stretch/>
        </p:blipFill>
        <p:spPr>
          <a:xfrm>
            <a:off x="3151286" y="4960633"/>
            <a:ext cx="1460743" cy="34252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/>
          <a:srcRect l="55080" t="46060" r="7107" b="48673"/>
          <a:stretch/>
        </p:blipFill>
        <p:spPr>
          <a:xfrm>
            <a:off x="4653738" y="4973156"/>
            <a:ext cx="1423391" cy="2754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/>
          <a:srcRect l="55092" t="79287" r="8496"/>
          <a:stretch/>
        </p:blipFill>
        <p:spPr>
          <a:xfrm>
            <a:off x="4704375" y="5512024"/>
            <a:ext cx="1406003" cy="1076374"/>
          </a:xfrm>
          <a:prstGeom prst="rect">
            <a:avLst/>
          </a:prstGeom>
        </p:spPr>
      </p:pic>
      <p:sp>
        <p:nvSpPr>
          <p:cNvPr id="21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6788982" y="2300977"/>
            <a:ext cx="3055015" cy="218158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Les </a:t>
            </a:r>
            <a:r>
              <a:rPr lang="en-US" sz="1000" b="1" dirty="0" err="1">
                <a:solidFill>
                  <a:schemeClr val="tx1"/>
                </a:solidFill>
              </a:rPr>
              <a:t>activités</a:t>
            </a:r>
            <a:r>
              <a:rPr lang="en-US" sz="1000" b="1" dirty="0">
                <a:solidFill>
                  <a:schemeClr val="tx1"/>
                </a:solidFill>
              </a:rPr>
              <a:t> de </a:t>
            </a:r>
            <a:r>
              <a:rPr lang="en-US" sz="1000" b="1" dirty="0" err="1">
                <a:solidFill>
                  <a:schemeClr val="tx1"/>
                </a:solidFill>
              </a:rPr>
              <a:t>vacances</a:t>
            </a:r>
            <a:r>
              <a:rPr lang="en-US" sz="1000" b="1" dirty="0">
                <a:solidFill>
                  <a:schemeClr val="tx1"/>
                </a:solidFill>
              </a:rPr>
              <a:t> – Holiday activities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8"/>
          <a:srcRect l="53487" t="7866" r="16262"/>
          <a:stretch/>
        </p:blipFill>
        <p:spPr>
          <a:xfrm>
            <a:off x="8314772" y="2559200"/>
            <a:ext cx="1198276" cy="187349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8"/>
          <a:srcRect t="7866" r="67884"/>
          <a:stretch/>
        </p:blipFill>
        <p:spPr>
          <a:xfrm>
            <a:off x="6968343" y="2542706"/>
            <a:ext cx="1380013" cy="199211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724170F-84AB-4F8C-D371-E3A670507A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82414" y="4258815"/>
            <a:ext cx="461305" cy="42603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3F5EC75-41A5-CC40-45D4-204C04C4C0EC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0754" t="9072" b="5088"/>
          <a:stretch/>
        </p:blipFill>
        <p:spPr>
          <a:xfrm>
            <a:off x="9314567" y="3714103"/>
            <a:ext cx="483817" cy="41438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640191" y="3775221"/>
            <a:ext cx="1842577" cy="75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000" b="1" dirty="0">
                <a:solidFill>
                  <a:prstClr val="black"/>
                </a:solidFill>
              </a:rPr>
              <a:t>Les plats – Dishes</a:t>
            </a: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11"/>
          <a:srcRect t="24540" r="87791" b="71735"/>
          <a:stretch/>
        </p:blipFill>
        <p:spPr>
          <a:xfrm>
            <a:off x="750431" y="3926796"/>
            <a:ext cx="428216" cy="19881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11"/>
          <a:srcRect l="54761" t="24767" r="28453" b="71245"/>
          <a:stretch/>
        </p:blipFill>
        <p:spPr>
          <a:xfrm>
            <a:off x="1538603" y="3926796"/>
            <a:ext cx="588770" cy="21282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11"/>
          <a:srcRect t="45605" r="78565" b="52593"/>
          <a:stretch/>
        </p:blipFill>
        <p:spPr>
          <a:xfrm>
            <a:off x="767049" y="4257547"/>
            <a:ext cx="756596" cy="9676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11"/>
          <a:srcRect l="-1" t="36074" r="86830" b="61370"/>
          <a:stretch/>
        </p:blipFill>
        <p:spPr>
          <a:xfrm>
            <a:off x="776975" y="4113128"/>
            <a:ext cx="491580" cy="14513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11"/>
          <a:srcRect l="54936" t="36264" r="35072" b="61766"/>
          <a:stretch/>
        </p:blipFill>
        <p:spPr>
          <a:xfrm>
            <a:off x="1539793" y="4119716"/>
            <a:ext cx="372954" cy="11188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11"/>
          <a:srcRect l="55177" t="45369" r="30034" b="52398"/>
          <a:stretch/>
        </p:blipFill>
        <p:spPr>
          <a:xfrm>
            <a:off x="1572000" y="4227308"/>
            <a:ext cx="521976" cy="11991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11"/>
          <a:srcRect t="58208" r="86113" b="39503"/>
          <a:stretch/>
        </p:blipFill>
        <p:spPr>
          <a:xfrm>
            <a:off x="782654" y="4384328"/>
            <a:ext cx="474571" cy="119002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11"/>
          <a:srcRect l="55558" t="58459" r="34450" b="39439"/>
          <a:stretch/>
        </p:blipFill>
        <p:spPr>
          <a:xfrm>
            <a:off x="1578421" y="4380281"/>
            <a:ext cx="341445" cy="10926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199C60A-226D-E4F9-6B3C-FDCD6EF35973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5825" t="7304" r="4547" b="4800"/>
          <a:stretch/>
        </p:blipFill>
        <p:spPr>
          <a:xfrm>
            <a:off x="2142331" y="4050441"/>
            <a:ext cx="320147" cy="290110"/>
          </a:xfrm>
          <a:prstGeom prst="rect">
            <a:avLst/>
          </a:prstGeom>
        </p:spPr>
      </p:pic>
      <p:sp>
        <p:nvSpPr>
          <p:cNvPr id="36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6472738" y="365350"/>
            <a:ext cx="3228886" cy="18734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Des </a:t>
            </a:r>
            <a:r>
              <a:rPr lang="en-US" sz="1000" b="1" dirty="0" err="1">
                <a:solidFill>
                  <a:schemeClr val="tx1"/>
                </a:solidFill>
              </a:rPr>
              <a:t>vacances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catastrophiques</a:t>
            </a:r>
            <a:r>
              <a:rPr lang="en-US" sz="1000" b="1" dirty="0">
                <a:solidFill>
                  <a:schemeClr val="tx1"/>
                </a:solidFill>
              </a:rPr>
              <a:t> – Catastrophic holidays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13"/>
          <a:srcRect t="6488" r="64678" b="36051"/>
          <a:stretch/>
        </p:blipFill>
        <p:spPr>
          <a:xfrm>
            <a:off x="6568916" y="576816"/>
            <a:ext cx="1597766" cy="15265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4342" y="4973157"/>
            <a:ext cx="2667593" cy="179323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13"/>
          <a:srcRect l="54035" t="6488" r="12756" b="35309"/>
          <a:stretch/>
        </p:blipFill>
        <p:spPr>
          <a:xfrm>
            <a:off x="8121286" y="607959"/>
            <a:ext cx="1502160" cy="154628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3C34F8F-CC38-708F-6A8D-4850D18BD1A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288378" y="576816"/>
            <a:ext cx="383194" cy="455690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391024" y="4684852"/>
            <a:ext cx="2340911" cy="213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Key verbs &amp; tenses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766CCB-18C6-C563-A445-5F9A3DAD9CC1}"/>
              </a:ext>
            </a:extLst>
          </p:cNvPr>
          <p:cNvSpPr/>
          <p:nvPr/>
        </p:nvSpPr>
        <p:spPr>
          <a:xfrm>
            <a:off x="8367823" y="5901070"/>
            <a:ext cx="1476912" cy="852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err="1"/>
              <a:t>derni</a:t>
            </a:r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en-GB" sz="1000" dirty="0" err="1"/>
              <a:t>re</a:t>
            </a:r>
            <a:r>
              <a:rPr lang="en-GB" sz="1000" dirty="0"/>
              <a:t> – last </a:t>
            </a:r>
          </a:p>
          <a:p>
            <a:r>
              <a:rPr lang="en-GB" sz="1000" dirty="0" err="1"/>
              <a:t>normalement</a:t>
            </a:r>
            <a:r>
              <a:rPr lang="en-GB" sz="1000" dirty="0"/>
              <a:t> – normally</a:t>
            </a:r>
          </a:p>
          <a:p>
            <a:r>
              <a:rPr lang="en-GB" sz="1000" dirty="0" err="1"/>
              <a:t>d’habitude</a:t>
            </a:r>
            <a:r>
              <a:rPr lang="en-GB" sz="1000" dirty="0"/>
              <a:t> – usually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1000" dirty="0"/>
              <a:t> </a:t>
            </a:r>
            <a:r>
              <a:rPr lang="en-GB" sz="1000" dirty="0" err="1"/>
              <a:t>l’avenir</a:t>
            </a:r>
            <a:r>
              <a:rPr lang="en-GB" sz="1000" dirty="0"/>
              <a:t> – in the future</a:t>
            </a:r>
          </a:p>
          <a:p>
            <a:r>
              <a:rPr lang="en-GB" sz="1000" dirty="0" err="1"/>
              <a:t>gratuit</a:t>
            </a:r>
            <a:r>
              <a:rPr lang="en-GB" sz="1000" dirty="0"/>
              <a:t> - free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/>
        <AccountId xsi:nil="true"/>
        <AccountType/>
      </UserInfo>
    </SharedWithUsers>
    <MediaLengthInSeconds xmlns="b6daa2f3-06b5-47f8-a85d-067055f32ca7" xsi:nil="true"/>
  </documentManagement>
</p:properties>
</file>

<file path=customXml/itemProps1.xml><?xml version="1.0" encoding="utf-8"?>
<ds:datastoreItem xmlns:ds="http://schemas.openxmlformats.org/officeDocument/2006/customXml" ds:itemID="{0FC1FCFE-C23B-4E05-9FB1-6E046B4ADF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4C2241-8D4F-4022-A178-C093166A54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294A3D-6941-48BD-947E-04A0B15CA0CC}">
  <ds:schemaRefs>
    <ds:schemaRef ds:uri="http://purl.org/dc/elements/1.1/"/>
    <ds:schemaRef ds:uri="http://schemas.microsoft.com/office/2006/documentManagement/types"/>
    <ds:schemaRef ds:uri="4276e521-d8f5-44a8-8722-75164a36e364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6daa2f3-06b5-47f8-a85d-067055f32ca7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1121</TotalTime>
  <Words>188</Words>
  <Application>Microsoft Office PowerPoint</Application>
  <PresentationFormat>A4 Paper (210x297 mm)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10 Knowledge Organiser                 Module 5 – Le Grand Large – Holidays &amp; travel      Core Knowledge – Vocabulary and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10 Knowledge Organiser                 Module 5 – Le Grand Large – Holidays &amp; travel      Core Knowledge – Vocabulary and Grammar</dc:title>
  <dc:creator>Emma Binnington</dc:creator>
  <cp:lastModifiedBy>Emma Binnington</cp:lastModifiedBy>
  <cp:revision>60</cp:revision>
  <cp:lastPrinted>2022-04-01T13:01:41Z</cp:lastPrinted>
  <dcterms:created xsi:type="dcterms:W3CDTF">2022-04-01T09:27:25Z</dcterms:created>
  <dcterms:modified xsi:type="dcterms:W3CDTF">2024-07-16T09:27:14Z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xd_ProgID">
    <vt:lpwstr/>
  </property>
  <property fmtid="{D5CDD505-2E9C-101B-9397-08002B2CF9AE}" pid="7" name="TemplateUrl">
    <vt:lpwstr/>
  </property>
  <property fmtid="{D5CDD505-2E9C-101B-9397-08002B2CF9AE}" pid="8" name="xd_Signature">
    <vt:bool>false</vt:bool>
  </property>
  <property fmtid="{D5CDD505-2E9C-101B-9397-08002B2CF9AE}" pid="9" name="Order">
    <vt:r8>165400</vt:r8>
  </property>
  <property fmtid="{D5CDD505-2E9C-101B-9397-08002B2CF9AE}" pid="10" name="MediaServiceImageTags">
    <vt:lpwstr/>
  </property>
  <property fmtid="{D5CDD505-2E9C-101B-9397-08002B2CF9AE}" pid="11" name="_SourceUrl">
    <vt:lpwstr/>
  </property>
  <property fmtid="{D5CDD505-2E9C-101B-9397-08002B2CF9AE}" pid="12" name="_SharedFileIndex">
    <vt:lpwstr/>
  </property>
</Properties>
</file>