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7DF491-F03C-7CCA-C86D-C9D860A84876}" v="3" dt="2024-12-13T11:13:43.3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3.xml"/><Relationship Id="rId5" Type="http://schemas.openxmlformats.org/officeDocument/2006/relationships/viewProps" Target="viewProps.xml"/><Relationship Id="rId10" Type="http://schemas.openxmlformats.org/officeDocument/2006/relationships/customXml" Target="../customXml/item2.xml"/><Relationship Id="rId4" Type="http://schemas.openxmlformats.org/officeDocument/2006/relationships/presProps" Target="presProps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03B332-7BDC-460E-90A7-847777BB9F30}" type="datetimeFigureOut">
              <a:t>12/13/2024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655D3-42A8-4318-BD69-46B1877130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202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3" name="Google Shape;53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88158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Only">
  <p:cSld name="Title Only">
    <p:bg>
      <p:bgPr>
        <a:gradFill>
          <a:gsLst>
            <a:gs pos="0">
              <a:srgbClr val="EFEDEE"/>
            </a:gs>
            <a:gs pos="52999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0"/>
        </a:gra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12578642" y="2"/>
            <a:ext cx="2196697" cy="1816099"/>
            <a:chOff x="12554553" y="1"/>
            <a:chExt cx="1647523" cy="1816099"/>
          </a:xfrm>
        </p:grpSpPr>
        <p:sp>
          <p:nvSpPr>
            <p:cNvPr id="21" name="Google Shape;21;p3"/>
            <p:cNvSpPr/>
            <p:nvPr/>
          </p:nvSpPr>
          <p:spPr>
            <a:xfrm>
              <a:off x="12554553" y="1"/>
              <a:ext cx="1644047" cy="1816099"/>
            </a:xfrm>
            <a:prstGeom prst="foldedCorner">
              <a:avLst>
                <a:gd name="adj" fmla="val 16667"/>
              </a:avLst>
            </a:prstGeom>
            <a:solidFill>
              <a:schemeClr val="accent4"/>
            </a:solidFill>
            <a:ln>
              <a:noFill/>
            </a:ln>
            <a:effectLst>
              <a:outerShdw blurRad="101600" dist="635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0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rgbClr val="864A04"/>
                  </a:solidFill>
                  <a:latin typeface="Calibri"/>
                  <a:ea typeface="Calibri"/>
                  <a:cs typeface="Calibri"/>
                  <a:sym typeface="Calibri"/>
                </a:rPr>
                <a:t>To insert your own icons*:</a:t>
              </a:r>
              <a:endParaRPr sz="140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>
                <a:solidFill>
                  <a:srgbClr val="864A04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864A04"/>
                  </a:solidFill>
                  <a:latin typeface="Calibri"/>
                  <a:ea typeface="Calibri"/>
                  <a:cs typeface="Calibri"/>
                  <a:sym typeface="Calibri"/>
                </a:rPr>
                <a:t>Insert</a:t>
              </a:r>
              <a:r>
                <a:rPr lang="en-US" sz="1400">
                  <a:solidFill>
                    <a:srgbClr val="864A04"/>
                  </a:solidFill>
                  <a:latin typeface="Calibri"/>
                  <a:ea typeface="Calibri"/>
                  <a:cs typeface="Calibri"/>
                  <a:sym typeface="Calibri"/>
                </a:rPr>
                <a:t> &gt;&gt; </a:t>
              </a:r>
              <a:r>
                <a:rPr lang="en-US" sz="1400" b="1">
                  <a:solidFill>
                    <a:srgbClr val="864A04"/>
                  </a:solidFill>
                  <a:latin typeface="Calibri"/>
                  <a:ea typeface="Calibri"/>
                  <a:cs typeface="Calibri"/>
                  <a:sym typeface="Calibri"/>
                </a:rPr>
                <a:t>Icons</a:t>
              </a:r>
              <a:endParaRPr sz="140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>
                <a:solidFill>
                  <a:srgbClr val="864A04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i="1">
                  <a:solidFill>
                    <a:srgbClr val="864A04"/>
                  </a:solidFill>
                  <a:latin typeface="Calibri"/>
                  <a:ea typeface="Calibri"/>
                  <a:cs typeface="Calibri"/>
                  <a:sym typeface="Calibri"/>
                </a:rPr>
                <a:t>(*Only available to Office 365 subscribers)</a:t>
              </a:r>
              <a:endParaRPr sz="1400"/>
            </a:p>
          </p:txBody>
        </p:sp>
        <p:pic>
          <p:nvPicPr>
            <p:cNvPr id="22" name="Google Shape;22;p3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79457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"/>
          <p:cNvSpPr txBox="1">
            <a:spLocks noGrp="1"/>
          </p:cNvSpPr>
          <p:nvPr>
            <p:ph type="title"/>
          </p:nvPr>
        </p:nvSpPr>
        <p:spPr>
          <a:xfrm>
            <a:off x="1494312" y="52038"/>
            <a:ext cx="8515350" cy="739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t" anchorCtr="0">
            <a:noAutofit/>
          </a:bodyPr>
          <a:lstStyle/>
          <a:p>
            <a:pPr>
              <a:buClr>
                <a:srgbClr val="CC3399"/>
              </a:buClr>
              <a:buSzPts val="2800"/>
            </a:pPr>
            <a:r>
              <a:rPr lang="en-US" sz="2800" dirty="0">
                <a:solidFill>
                  <a:srgbClr val="CC339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     </a:t>
            </a:r>
            <a:r>
              <a:rPr lang="en-US" sz="2800" dirty="0">
                <a:latin typeface="Quattrocento Sans"/>
                <a:ea typeface="Quattrocento Sans"/>
                <a:cs typeface="Quattrocento Sans"/>
                <a:sym typeface="Quattrocento Sans"/>
              </a:rPr>
              <a:t>Sequence of Learning Yr11 </a:t>
            </a:r>
            <a:endParaRPr dirty="0"/>
          </a:p>
        </p:txBody>
      </p:sp>
      <p:grpSp>
        <p:nvGrpSpPr>
          <p:cNvPr id="57" name="Google Shape;57;p1"/>
          <p:cNvGrpSpPr/>
          <p:nvPr/>
        </p:nvGrpSpPr>
        <p:grpSpPr>
          <a:xfrm>
            <a:off x="2877495" y="1844683"/>
            <a:ext cx="6955811" cy="3382986"/>
            <a:chOff x="2249359" y="2305589"/>
            <a:chExt cx="7727956" cy="2834645"/>
          </a:xfrm>
        </p:grpSpPr>
        <p:grpSp>
          <p:nvGrpSpPr>
            <p:cNvPr id="58" name="Google Shape;58;p1"/>
            <p:cNvGrpSpPr/>
            <p:nvPr/>
          </p:nvGrpSpPr>
          <p:grpSpPr>
            <a:xfrm>
              <a:off x="2249359" y="2305589"/>
              <a:ext cx="7727956" cy="2834645"/>
              <a:chOff x="1475820" y="2305589"/>
              <a:chExt cx="7727956" cy="2834645"/>
            </a:xfrm>
          </p:grpSpPr>
          <p:sp>
            <p:nvSpPr>
              <p:cNvPr id="59" name="Google Shape;59;p1"/>
              <p:cNvSpPr/>
              <p:nvPr/>
            </p:nvSpPr>
            <p:spPr>
              <a:xfrm>
                <a:off x="6186325" y="2305594"/>
                <a:ext cx="1417320" cy="1417320"/>
              </a:xfrm>
              <a:prstGeom prst="arc">
                <a:avLst>
                  <a:gd name="adj1" fmla="val 16211550"/>
                  <a:gd name="adj2" fmla="val 5391112"/>
                </a:avLst>
              </a:prstGeom>
              <a:noFill/>
              <a:ln w="635000" cap="flat" cmpd="sng">
                <a:solidFill>
                  <a:srgbClr val="34343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68575" tIns="34275" rIns="68575" bIns="3427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" name="Google Shape;60;p1"/>
              <p:cNvSpPr/>
              <p:nvPr/>
            </p:nvSpPr>
            <p:spPr>
              <a:xfrm rot="10800000">
                <a:off x="3011873" y="3722914"/>
                <a:ext cx="1417320" cy="1417320"/>
              </a:xfrm>
              <a:prstGeom prst="arc">
                <a:avLst>
                  <a:gd name="adj1" fmla="val 16211550"/>
                  <a:gd name="adj2" fmla="val 5391112"/>
                </a:avLst>
              </a:prstGeom>
              <a:noFill/>
              <a:ln w="635000" cap="flat" cmpd="sng">
                <a:solidFill>
                  <a:srgbClr val="34343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68575" tIns="34275" rIns="68575" bIns="3427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61" name="Google Shape;61;p1"/>
              <p:cNvCxnSpPr/>
              <p:nvPr/>
            </p:nvCxnSpPr>
            <p:spPr>
              <a:xfrm rot="10800000" flipH="1">
                <a:off x="3685084" y="3722912"/>
                <a:ext cx="3245350" cy="4"/>
              </a:xfrm>
              <a:prstGeom prst="straightConnector1">
                <a:avLst/>
              </a:prstGeom>
              <a:noFill/>
              <a:ln w="635000" cap="flat" cmpd="sng">
                <a:solidFill>
                  <a:srgbClr val="34343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62" name="Google Shape;62;p1"/>
              <p:cNvCxnSpPr>
                <a:stCxn id="60" idx="0"/>
              </p:cNvCxnSpPr>
              <p:nvPr/>
            </p:nvCxnSpPr>
            <p:spPr>
              <a:xfrm>
                <a:off x="3717376" y="5140227"/>
                <a:ext cx="5486400" cy="0"/>
              </a:xfrm>
              <a:prstGeom prst="straightConnector1">
                <a:avLst/>
              </a:prstGeom>
              <a:noFill/>
              <a:ln w="635000" cap="rnd" cmpd="sng">
                <a:solidFill>
                  <a:srgbClr val="34343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63" name="Google Shape;63;p1"/>
              <p:cNvCxnSpPr/>
              <p:nvPr/>
            </p:nvCxnSpPr>
            <p:spPr>
              <a:xfrm>
                <a:off x="1475820" y="2305589"/>
                <a:ext cx="5486400" cy="4"/>
              </a:xfrm>
              <a:prstGeom prst="straightConnector1">
                <a:avLst/>
              </a:prstGeom>
              <a:noFill/>
              <a:ln w="635000" cap="rnd" cmpd="sng">
                <a:solidFill>
                  <a:srgbClr val="34343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</p:grpSp>
        <p:grpSp>
          <p:nvGrpSpPr>
            <p:cNvPr id="64" name="Google Shape;64;p1"/>
            <p:cNvGrpSpPr/>
            <p:nvPr/>
          </p:nvGrpSpPr>
          <p:grpSpPr>
            <a:xfrm>
              <a:off x="2249359" y="2305589"/>
              <a:ext cx="7646056" cy="2834645"/>
              <a:chOff x="1475820" y="2305589"/>
              <a:chExt cx="7646056" cy="2834645"/>
            </a:xfrm>
          </p:grpSpPr>
          <p:sp>
            <p:nvSpPr>
              <p:cNvPr id="65" name="Google Shape;65;p1"/>
              <p:cNvSpPr/>
              <p:nvPr/>
            </p:nvSpPr>
            <p:spPr>
              <a:xfrm>
                <a:off x="6186325" y="2305594"/>
                <a:ext cx="1417320" cy="1417320"/>
              </a:xfrm>
              <a:prstGeom prst="arc">
                <a:avLst>
                  <a:gd name="adj1" fmla="val 16211550"/>
                  <a:gd name="adj2" fmla="val 5391112"/>
                </a:avLst>
              </a:prstGeom>
              <a:noFill/>
              <a:ln w="47625" cap="flat" cmpd="sng">
                <a:solidFill>
                  <a:schemeClr val="lt1"/>
                </a:solidFill>
                <a:prstDash val="dash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68575" tIns="34275" rIns="68575" bIns="3427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6" name="Google Shape;66;p1"/>
              <p:cNvSpPr/>
              <p:nvPr/>
            </p:nvSpPr>
            <p:spPr>
              <a:xfrm rot="10800000">
                <a:off x="2930098" y="3722914"/>
                <a:ext cx="1417320" cy="1417320"/>
              </a:xfrm>
              <a:prstGeom prst="arc">
                <a:avLst>
                  <a:gd name="adj1" fmla="val 16211550"/>
                  <a:gd name="adj2" fmla="val 5391112"/>
                </a:avLst>
              </a:prstGeom>
              <a:noFill/>
              <a:ln w="47625" cap="flat" cmpd="sng">
                <a:solidFill>
                  <a:schemeClr val="lt1"/>
                </a:solidFill>
                <a:prstDash val="dash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68575" tIns="34275" rIns="68575" bIns="3427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67" name="Google Shape;67;p1"/>
              <p:cNvCxnSpPr>
                <a:endCxn id="65" idx="2"/>
              </p:cNvCxnSpPr>
              <p:nvPr/>
            </p:nvCxnSpPr>
            <p:spPr>
              <a:xfrm>
                <a:off x="3685614" y="3722910"/>
                <a:ext cx="3211800" cy="0"/>
              </a:xfrm>
              <a:prstGeom prst="straightConnector1">
                <a:avLst/>
              </a:prstGeom>
              <a:noFill/>
              <a:ln w="47625" cap="flat" cmpd="sng">
                <a:solidFill>
                  <a:schemeClr val="lt1"/>
                </a:solidFill>
                <a:prstDash val="dash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68" name="Google Shape;68;p1"/>
              <p:cNvCxnSpPr>
                <a:stCxn id="60" idx="0"/>
              </p:cNvCxnSpPr>
              <p:nvPr/>
            </p:nvCxnSpPr>
            <p:spPr>
              <a:xfrm>
                <a:off x="3717376" y="5140227"/>
                <a:ext cx="5404500" cy="0"/>
              </a:xfrm>
              <a:prstGeom prst="straightConnector1">
                <a:avLst/>
              </a:prstGeom>
              <a:noFill/>
              <a:ln w="47625" cap="flat" cmpd="sng">
                <a:solidFill>
                  <a:schemeClr val="lt1"/>
                </a:solidFill>
                <a:prstDash val="dash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69" name="Google Shape;69;p1"/>
              <p:cNvCxnSpPr/>
              <p:nvPr/>
            </p:nvCxnSpPr>
            <p:spPr>
              <a:xfrm>
                <a:off x="1475820" y="2305589"/>
                <a:ext cx="5306914" cy="0"/>
              </a:xfrm>
              <a:prstGeom prst="straightConnector1">
                <a:avLst/>
              </a:prstGeom>
              <a:noFill/>
              <a:ln w="47625" cap="flat" cmpd="sng">
                <a:solidFill>
                  <a:schemeClr val="lt1"/>
                </a:solidFill>
                <a:prstDash val="dash"/>
                <a:miter lim="800000"/>
                <a:headEnd type="none" w="sm" len="sm"/>
                <a:tailEnd type="none" w="sm" len="sm"/>
              </a:ln>
            </p:spPr>
          </p:cxnSp>
        </p:grpSp>
      </p:grpSp>
      <p:sp>
        <p:nvSpPr>
          <p:cNvPr id="71" name="Google Shape;71;p1"/>
          <p:cNvSpPr/>
          <p:nvPr/>
        </p:nvSpPr>
        <p:spPr>
          <a:xfrm>
            <a:off x="3578198" y="1466792"/>
            <a:ext cx="763571" cy="763571"/>
          </a:xfrm>
          <a:prstGeom prst="ellipse">
            <a:avLst/>
          </a:prstGeom>
          <a:gradFill>
            <a:gsLst>
              <a:gs pos="0">
                <a:schemeClr val="lt1"/>
              </a:gs>
              <a:gs pos="50000">
                <a:srgbClr val="F2F2F2"/>
              </a:gs>
              <a:gs pos="100000">
                <a:srgbClr val="D8D8D8"/>
              </a:gs>
            </a:gsLst>
            <a:lin ang="5400000" scaled="0"/>
          </a:gradFill>
          <a:ln w="28575" cap="flat" cmpd="sng">
            <a:solidFill>
              <a:srgbClr val="DF361F"/>
            </a:solidFill>
            <a:prstDash val="solid"/>
            <a:round/>
            <a:headEnd type="none" w="sm" len="sm"/>
            <a:tailEnd type="none" w="sm" len="sm"/>
          </a:ln>
          <a:effectLst>
            <a:outerShdw blurRad="10160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rgbClr val="DF361F"/>
                </a:solidFill>
                <a:latin typeface="Calibri"/>
                <a:cs typeface="Calibri"/>
                <a:sym typeface="Calibri"/>
              </a:rPr>
              <a:t>Topic 2</a:t>
            </a:r>
            <a:endParaRPr sz="1400" dirty="0"/>
          </a:p>
        </p:txBody>
      </p:sp>
      <p:sp>
        <p:nvSpPr>
          <p:cNvPr id="72" name="Google Shape;72;p1"/>
          <p:cNvSpPr/>
          <p:nvPr/>
        </p:nvSpPr>
        <p:spPr>
          <a:xfrm>
            <a:off x="4140227" y="3318422"/>
            <a:ext cx="763571" cy="763571"/>
          </a:xfrm>
          <a:prstGeom prst="ellipse">
            <a:avLst/>
          </a:prstGeom>
          <a:gradFill>
            <a:gsLst>
              <a:gs pos="0">
                <a:schemeClr val="lt1"/>
              </a:gs>
              <a:gs pos="50000">
                <a:srgbClr val="F2F2F2"/>
              </a:gs>
              <a:gs pos="100000">
                <a:srgbClr val="D8D8D8"/>
              </a:gs>
            </a:gsLst>
            <a:lin ang="5400000" scaled="0"/>
          </a:gradFill>
          <a:ln w="28575" cap="flat" cmpd="sng">
            <a:solidFill>
              <a:srgbClr val="DF361F"/>
            </a:solidFill>
            <a:prstDash val="solid"/>
            <a:round/>
            <a:headEnd type="none" w="sm" len="sm"/>
            <a:tailEnd type="none" w="sm" len="sm"/>
          </a:ln>
          <a:effectLst>
            <a:outerShdw blurRad="10160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RO35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rgbClr val="C00000"/>
                </a:solidFill>
                <a:latin typeface="Calibri"/>
                <a:cs typeface="Calibri"/>
                <a:sym typeface="Calibri"/>
              </a:rPr>
              <a:t>/60</a:t>
            </a:r>
            <a:endParaRPr sz="1400" dirty="0"/>
          </a:p>
        </p:txBody>
      </p:sp>
      <p:sp>
        <p:nvSpPr>
          <p:cNvPr id="74" name="Google Shape;74;p1"/>
          <p:cNvSpPr/>
          <p:nvPr/>
        </p:nvSpPr>
        <p:spPr>
          <a:xfrm>
            <a:off x="5636470" y="4833827"/>
            <a:ext cx="763571" cy="763571"/>
          </a:xfrm>
          <a:prstGeom prst="ellipse">
            <a:avLst/>
          </a:prstGeom>
          <a:gradFill>
            <a:gsLst>
              <a:gs pos="0">
                <a:schemeClr val="lt1"/>
              </a:gs>
              <a:gs pos="50000">
                <a:srgbClr val="F2F2F2"/>
              </a:gs>
              <a:gs pos="100000">
                <a:srgbClr val="D8D8D8"/>
              </a:gs>
            </a:gsLst>
            <a:lin ang="5400000" scaled="0"/>
          </a:gradFill>
          <a:ln w="28575" cap="flat" cmpd="sng">
            <a:solidFill>
              <a:srgbClr val="DF361F"/>
            </a:solidFill>
            <a:prstDash val="solid"/>
            <a:round/>
            <a:headEnd type="none" w="sm" len="sm"/>
            <a:tailEnd type="none" w="sm" len="sm"/>
          </a:ln>
          <a:effectLst>
            <a:outerShdw blurRad="10160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rgbClr val="DF361F"/>
                </a:solidFill>
                <a:latin typeface="Calibri"/>
                <a:ea typeface="Calibri"/>
                <a:cs typeface="Calibri"/>
                <a:sym typeface="Calibri"/>
              </a:rPr>
              <a:t>Topic 1</a:t>
            </a:r>
            <a:endParaRPr sz="1400" dirty="0"/>
          </a:p>
        </p:txBody>
      </p:sp>
      <p:sp>
        <p:nvSpPr>
          <p:cNvPr id="76" name="Google Shape;76;p1"/>
          <p:cNvSpPr/>
          <p:nvPr/>
        </p:nvSpPr>
        <p:spPr>
          <a:xfrm rot="10800000">
            <a:off x="4715406" y="3945669"/>
            <a:ext cx="442438" cy="838179"/>
          </a:xfrm>
          <a:prstGeom prst="arc">
            <a:avLst>
              <a:gd name="adj1" fmla="val 16211550"/>
              <a:gd name="adj2" fmla="val 5391112"/>
            </a:avLst>
          </a:prstGeom>
          <a:noFill/>
          <a:ln w="22225" cap="flat" cmpd="sng">
            <a:solidFill>
              <a:srgbClr val="00B09B"/>
            </a:solidFill>
            <a:prstDash val="dash"/>
            <a:miter lim="800000"/>
            <a:headEnd type="triangle" w="med" len="med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1"/>
          <p:cNvSpPr/>
          <p:nvPr/>
        </p:nvSpPr>
        <p:spPr>
          <a:xfrm>
            <a:off x="7483795" y="2289871"/>
            <a:ext cx="465999" cy="767976"/>
          </a:xfrm>
          <a:prstGeom prst="arc">
            <a:avLst>
              <a:gd name="adj1" fmla="val 15955398"/>
              <a:gd name="adj2" fmla="val 5391112"/>
            </a:avLst>
          </a:prstGeom>
          <a:noFill/>
          <a:ln w="22225" cap="flat" cmpd="sng">
            <a:solidFill>
              <a:srgbClr val="00B09B"/>
            </a:solidFill>
            <a:prstDash val="dash"/>
            <a:miter lim="800000"/>
            <a:headEnd type="none" w="sm" len="sm"/>
            <a:tailEnd type="triangle" w="med" len="med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8" name="Google Shape;78;p1"/>
          <p:cNvCxnSpPr/>
          <p:nvPr/>
        </p:nvCxnSpPr>
        <p:spPr>
          <a:xfrm>
            <a:off x="4866018" y="2297056"/>
            <a:ext cx="1190951" cy="0"/>
          </a:xfrm>
          <a:prstGeom prst="straightConnector1">
            <a:avLst/>
          </a:prstGeom>
          <a:noFill/>
          <a:ln w="22225" cap="flat" cmpd="sng">
            <a:solidFill>
              <a:srgbClr val="00B09B"/>
            </a:solidFill>
            <a:prstDash val="dash"/>
            <a:miter lim="800000"/>
            <a:headEnd type="none" w="sm" len="sm"/>
            <a:tailEnd type="triangle" w="med" len="med"/>
          </a:ln>
        </p:spPr>
      </p:cxnSp>
      <p:cxnSp>
        <p:nvCxnSpPr>
          <p:cNvPr id="79" name="Google Shape;79;p1"/>
          <p:cNvCxnSpPr/>
          <p:nvPr/>
        </p:nvCxnSpPr>
        <p:spPr>
          <a:xfrm>
            <a:off x="6904183" y="5660865"/>
            <a:ext cx="1190951" cy="0"/>
          </a:xfrm>
          <a:prstGeom prst="straightConnector1">
            <a:avLst/>
          </a:prstGeom>
          <a:noFill/>
          <a:ln w="22225" cap="flat" cmpd="sng">
            <a:solidFill>
              <a:srgbClr val="00B09B"/>
            </a:solidFill>
            <a:prstDash val="dash"/>
            <a:miter lim="800000"/>
            <a:headEnd type="none" w="sm" len="sm"/>
            <a:tailEnd type="triangle" w="med" len="med"/>
          </a:ln>
        </p:spPr>
      </p:cxnSp>
      <p:cxnSp>
        <p:nvCxnSpPr>
          <p:cNvPr id="81" name="Google Shape;81;p1"/>
          <p:cNvCxnSpPr/>
          <p:nvPr/>
        </p:nvCxnSpPr>
        <p:spPr>
          <a:xfrm>
            <a:off x="2714009" y="2297035"/>
            <a:ext cx="1190951" cy="0"/>
          </a:xfrm>
          <a:prstGeom prst="straightConnector1">
            <a:avLst/>
          </a:prstGeom>
          <a:noFill/>
          <a:ln w="22225" cap="flat" cmpd="sng">
            <a:solidFill>
              <a:srgbClr val="00B09B"/>
            </a:solidFill>
            <a:prstDash val="dash"/>
            <a:miter lim="800000"/>
            <a:headEnd type="none" w="sm" len="sm"/>
            <a:tailEnd type="triangle" w="med" len="med"/>
          </a:ln>
        </p:spPr>
      </p:cxnSp>
      <p:grpSp>
        <p:nvGrpSpPr>
          <p:cNvPr id="100" name="Google Shape;100;p1"/>
          <p:cNvGrpSpPr/>
          <p:nvPr/>
        </p:nvGrpSpPr>
        <p:grpSpPr>
          <a:xfrm>
            <a:off x="1697815" y="4468120"/>
            <a:ext cx="1773100" cy="691481"/>
            <a:chOff x="-246914" y="4903613"/>
            <a:chExt cx="2699432" cy="691481"/>
          </a:xfrm>
        </p:grpSpPr>
        <p:sp>
          <p:nvSpPr>
            <p:cNvPr id="101" name="Google Shape;101;p1"/>
            <p:cNvSpPr txBox="1"/>
            <p:nvPr/>
          </p:nvSpPr>
          <p:spPr>
            <a:xfrm>
              <a:off x="-246914" y="4903613"/>
              <a:ext cx="2699432" cy="2538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b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50" b="1" dirty="0">
                  <a:solidFill>
                    <a:schemeClr val="dk1"/>
                  </a:solidFill>
                  <a:latin typeface="Calibri"/>
                  <a:cs typeface="Calibri"/>
                  <a:sym typeface="Calibri"/>
                </a:rPr>
                <a:t>May 15</a:t>
              </a:r>
              <a:r>
                <a:rPr lang="en-US" sz="1050" b="1" baseline="30000" dirty="0">
                  <a:solidFill>
                    <a:schemeClr val="dk1"/>
                  </a:solidFill>
                  <a:latin typeface="Calibri"/>
                  <a:cs typeface="Calibri"/>
                  <a:sym typeface="Calibri"/>
                </a:rPr>
                <a:t>th</a:t>
              </a:r>
              <a:r>
                <a:rPr lang="en-US" sz="1050" b="1" dirty="0">
                  <a:solidFill>
                    <a:schemeClr val="dk1"/>
                  </a:solidFill>
                  <a:latin typeface="Calibri"/>
                  <a:cs typeface="Calibri"/>
                  <a:sym typeface="Calibri"/>
                </a:rPr>
                <a:t> External Moderation</a:t>
              </a:r>
              <a:endParaRPr sz="1400" dirty="0"/>
            </a:p>
          </p:txBody>
        </p:sp>
        <p:sp>
          <p:nvSpPr>
            <p:cNvPr id="102" name="Google Shape;102;p1"/>
            <p:cNvSpPr txBox="1"/>
            <p:nvPr/>
          </p:nvSpPr>
          <p:spPr>
            <a:xfrm>
              <a:off x="-99093" y="5133470"/>
              <a:ext cx="2551611" cy="4616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All work has to have been posted off to the exam board for this date. After this your marks will be confirmed.</a:t>
              </a:r>
              <a:endParaRPr sz="1400" dirty="0"/>
            </a:p>
          </p:txBody>
        </p:sp>
      </p:grpSp>
      <p:grpSp>
        <p:nvGrpSpPr>
          <p:cNvPr id="107" name="Google Shape;107;p1"/>
          <p:cNvGrpSpPr/>
          <p:nvPr/>
        </p:nvGrpSpPr>
        <p:grpSpPr>
          <a:xfrm>
            <a:off x="8640674" y="3198663"/>
            <a:ext cx="1306333" cy="760732"/>
            <a:chOff x="249702" y="4880529"/>
            <a:chExt cx="2202816" cy="760732"/>
          </a:xfrm>
        </p:grpSpPr>
        <p:sp>
          <p:nvSpPr>
            <p:cNvPr id="108" name="Google Shape;108;p1"/>
            <p:cNvSpPr txBox="1"/>
            <p:nvPr/>
          </p:nvSpPr>
          <p:spPr>
            <a:xfrm>
              <a:off x="249702" y="4880529"/>
              <a:ext cx="2202816" cy="2769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b" anchorCtr="0">
              <a:spAutoFit/>
            </a:bodyPr>
            <a:lstStyle/>
            <a:p>
              <a:pPr marL="0" marR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Calibri"/>
                  <a:cs typeface="Calibri"/>
                  <a:sym typeface="Calibri"/>
                </a:rPr>
                <a:t>Task 2</a:t>
              </a:r>
              <a:endParaRPr sz="1400" dirty="0"/>
            </a:p>
          </p:txBody>
        </p:sp>
        <p:sp>
          <p:nvSpPr>
            <p:cNvPr id="109" name="Google Shape;109;p1"/>
            <p:cNvSpPr txBox="1"/>
            <p:nvPr/>
          </p:nvSpPr>
          <p:spPr>
            <a:xfrm>
              <a:off x="255548" y="5133470"/>
              <a:ext cx="2196970" cy="5077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 b="1" dirty="0">
                  <a:latin typeface="Calibri" panose="020F0502020204030204" pitchFamily="34" charset="0"/>
                  <a:cs typeface="Calibri" panose="020F0502020204030204" pitchFamily="34" charset="0"/>
                </a:rPr>
                <a:t>You will be set a task to write a plan for your campaign.</a:t>
              </a:r>
              <a:endParaRPr sz="9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10" name="Google Shape;110;p1"/>
          <p:cNvGrpSpPr/>
          <p:nvPr/>
        </p:nvGrpSpPr>
        <p:grpSpPr>
          <a:xfrm>
            <a:off x="6603719" y="3811264"/>
            <a:ext cx="1716475" cy="585672"/>
            <a:chOff x="249702" y="4917089"/>
            <a:chExt cx="2202816" cy="585672"/>
          </a:xfrm>
        </p:grpSpPr>
        <p:sp>
          <p:nvSpPr>
            <p:cNvPr id="111" name="Google Shape;111;p1"/>
            <p:cNvSpPr txBox="1"/>
            <p:nvPr/>
          </p:nvSpPr>
          <p:spPr>
            <a:xfrm>
              <a:off x="249702" y="4917089"/>
              <a:ext cx="2202816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b" anchorCtr="0">
              <a:spAutoFit/>
            </a:bodyPr>
            <a:lstStyle/>
            <a:p>
              <a:pPr marL="0" marR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Task 3</a:t>
              </a:r>
              <a:endParaRPr sz="1400" dirty="0"/>
            </a:p>
          </p:txBody>
        </p:sp>
        <p:sp>
          <p:nvSpPr>
            <p:cNvPr id="112" name="Google Shape;112;p1"/>
            <p:cNvSpPr txBox="1"/>
            <p:nvPr/>
          </p:nvSpPr>
          <p:spPr>
            <a:xfrm>
              <a:off x="255549" y="5133470"/>
              <a:ext cx="2196969" cy="3692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 b="1" dirty="0">
                  <a:solidFill>
                    <a:schemeClr val="dk1"/>
                  </a:solidFill>
                  <a:latin typeface="Calibri"/>
                  <a:cs typeface="Calibri"/>
                  <a:sym typeface="Calibri"/>
                </a:rPr>
                <a:t>You will deliver your campaign at the a heath promotion fayre.</a:t>
              </a:r>
              <a:endParaRPr sz="1400" dirty="0">
                <a:solidFill>
                  <a:schemeClr val="dk1"/>
                </a:solidFill>
              </a:endParaRPr>
            </a:p>
          </p:txBody>
        </p:sp>
      </p:grpSp>
      <p:grpSp>
        <p:nvGrpSpPr>
          <p:cNvPr id="114" name="Google Shape;114;p1"/>
          <p:cNvGrpSpPr/>
          <p:nvPr/>
        </p:nvGrpSpPr>
        <p:grpSpPr>
          <a:xfrm>
            <a:off x="1465441" y="571728"/>
            <a:ext cx="1965156" cy="760772"/>
            <a:chOff x="249702" y="4880489"/>
            <a:chExt cx="2202816" cy="760772"/>
          </a:xfrm>
        </p:grpSpPr>
        <p:sp>
          <p:nvSpPr>
            <p:cNvPr id="115" name="Google Shape;115;p1"/>
            <p:cNvSpPr txBox="1"/>
            <p:nvPr/>
          </p:nvSpPr>
          <p:spPr>
            <a:xfrm>
              <a:off x="249702" y="4880489"/>
              <a:ext cx="2202816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b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rgbClr val="CC3399"/>
                  </a:solidFill>
                  <a:latin typeface="Calibri"/>
                  <a:ea typeface="Calibri"/>
                  <a:cs typeface="Calibri"/>
                  <a:sym typeface="Calibri"/>
                </a:rPr>
                <a:t>      </a:t>
              </a:r>
              <a:r>
                <a:rPr lang="en-US" sz="12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The Journey Continues</a:t>
              </a:r>
              <a:endParaRPr sz="1400" dirty="0"/>
            </a:p>
          </p:txBody>
        </p:sp>
        <p:sp>
          <p:nvSpPr>
            <p:cNvPr id="116" name="Google Shape;116;p1"/>
            <p:cNvSpPr txBox="1"/>
            <p:nvPr/>
          </p:nvSpPr>
          <p:spPr>
            <a:xfrm>
              <a:off x="255549" y="5133470"/>
              <a:ext cx="2196969" cy="5077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         You are well on the way now, have banked 1 unit and onto the final NEA unit.</a:t>
              </a:r>
              <a:endParaRPr sz="1400" dirty="0"/>
            </a:p>
          </p:txBody>
        </p:sp>
      </p:grpSp>
      <p:grpSp>
        <p:nvGrpSpPr>
          <p:cNvPr id="117" name="Google Shape;117;p1"/>
          <p:cNvGrpSpPr/>
          <p:nvPr/>
        </p:nvGrpSpPr>
        <p:grpSpPr>
          <a:xfrm>
            <a:off x="4341768" y="2247948"/>
            <a:ext cx="2102836" cy="945397"/>
            <a:chOff x="-36792" y="4695864"/>
            <a:chExt cx="3290984" cy="945397"/>
          </a:xfrm>
        </p:grpSpPr>
        <p:sp>
          <p:nvSpPr>
            <p:cNvPr id="118" name="Google Shape;118;p1"/>
            <p:cNvSpPr txBox="1"/>
            <p:nvPr/>
          </p:nvSpPr>
          <p:spPr>
            <a:xfrm>
              <a:off x="-36792" y="4695864"/>
              <a:ext cx="3290984" cy="4616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b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Topic 3: Plan and create a health promotion campaign.</a:t>
              </a:r>
              <a:endParaRPr sz="1400" dirty="0"/>
            </a:p>
          </p:txBody>
        </p:sp>
        <p:sp>
          <p:nvSpPr>
            <p:cNvPr id="119" name="Google Shape;119;p1"/>
            <p:cNvSpPr txBox="1"/>
            <p:nvPr/>
          </p:nvSpPr>
          <p:spPr>
            <a:xfrm>
              <a:off x="-36792" y="5133470"/>
              <a:ext cx="3216425" cy="5077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 b="1" dirty="0">
                  <a:solidFill>
                    <a:schemeClr val="dk1"/>
                  </a:solidFill>
                  <a:latin typeface="Calibri"/>
                  <a:cs typeface="Calibri"/>
                  <a:sym typeface="Calibri"/>
                </a:rPr>
                <a:t>You will look at Aims, timescales, communication and delivery of a campaign.</a:t>
              </a:r>
              <a:endParaRPr sz="1400" dirty="0"/>
            </a:p>
          </p:txBody>
        </p:sp>
      </p:grpSp>
      <p:grpSp>
        <p:nvGrpSpPr>
          <p:cNvPr id="120" name="Google Shape;120;p1"/>
          <p:cNvGrpSpPr/>
          <p:nvPr/>
        </p:nvGrpSpPr>
        <p:grpSpPr>
          <a:xfrm>
            <a:off x="5978047" y="509689"/>
            <a:ext cx="2444145" cy="945397"/>
            <a:chOff x="249702" y="4695864"/>
            <a:chExt cx="2461322" cy="945397"/>
          </a:xfrm>
        </p:grpSpPr>
        <p:sp>
          <p:nvSpPr>
            <p:cNvPr id="121" name="Google Shape;121;p1"/>
            <p:cNvSpPr txBox="1"/>
            <p:nvPr/>
          </p:nvSpPr>
          <p:spPr>
            <a:xfrm>
              <a:off x="249702" y="4695864"/>
              <a:ext cx="2461322" cy="4616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b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Topic 4: Deliver and evaluate a health promotion campaign</a:t>
              </a:r>
              <a:endParaRPr sz="1400" dirty="0"/>
            </a:p>
          </p:txBody>
        </p:sp>
        <p:sp>
          <p:nvSpPr>
            <p:cNvPr id="122" name="Google Shape;122;p1"/>
            <p:cNvSpPr txBox="1"/>
            <p:nvPr/>
          </p:nvSpPr>
          <p:spPr>
            <a:xfrm>
              <a:off x="255548" y="5133470"/>
              <a:ext cx="2196970" cy="5077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You will look at how to introduce, deliver, evaluate and gain feedback on your campaign.</a:t>
              </a:r>
              <a:endParaRPr sz="1400" dirty="0"/>
            </a:p>
          </p:txBody>
        </p:sp>
      </p:grpSp>
      <p:grpSp>
        <p:nvGrpSpPr>
          <p:cNvPr id="128" name="Google Shape;128;p1"/>
          <p:cNvGrpSpPr/>
          <p:nvPr/>
        </p:nvGrpSpPr>
        <p:grpSpPr>
          <a:xfrm>
            <a:off x="8976302" y="2125040"/>
            <a:ext cx="1314796" cy="899231"/>
            <a:chOff x="249702" y="4880529"/>
            <a:chExt cx="2202816" cy="899231"/>
          </a:xfrm>
        </p:grpSpPr>
        <p:sp>
          <p:nvSpPr>
            <p:cNvPr id="129" name="Google Shape;129;p1"/>
            <p:cNvSpPr txBox="1"/>
            <p:nvPr/>
          </p:nvSpPr>
          <p:spPr>
            <a:xfrm>
              <a:off x="249702" y="4880529"/>
              <a:ext cx="2202816" cy="2769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b" anchorCtr="0">
              <a:spAutoFit/>
            </a:bodyPr>
            <a:lstStyle/>
            <a:p>
              <a:pPr marL="0" marR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Calibri"/>
                  <a:cs typeface="Calibri"/>
                  <a:sym typeface="Calibri"/>
                </a:rPr>
                <a:t>Task 1b</a:t>
              </a:r>
              <a:endParaRPr sz="1400" dirty="0"/>
            </a:p>
          </p:txBody>
        </p:sp>
        <p:sp>
          <p:nvSpPr>
            <p:cNvPr id="130" name="Google Shape;130;p1"/>
            <p:cNvSpPr txBox="1"/>
            <p:nvPr/>
          </p:nvSpPr>
          <p:spPr>
            <a:xfrm>
              <a:off x="255549" y="5133470"/>
              <a:ext cx="2196969" cy="6462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You will be set a task to produce information on a specific health promotion campaign.</a:t>
              </a:r>
              <a:endParaRPr sz="1400" dirty="0"/>
            </a:p>
          </p:txBody>
        </p:sp>
      </p:grpSp>
      <p:grpSp>
        <p:nvGrpSpPr>
          <p:cNvPr id="134" name="Google Shape;134;p1"/>
          <p:cNvGrpSpPr/>
          <p:nvPr/>
        </p:nvGrpSpPr>
        <p:grpSpPr>
          <a:xfrm>
            <a:off x="3107837" y="5476240"/>
            <a:ext cx="1691208" cy="1222396"/>
            <a:chOff x="249702" y="4695864"/>
            <a:chExt cx="2202816" cy="1222396"/>
          </a:xfrm>
        </p:grpSpPr>
        <p:sp>
          <p:nvSpPr>
            <p:cNvPr id="135" name="Google Shape;135;p1"/>
            <p:cNvSpPr txBox="1"/>
            <p:nvPr/>
          </p:nvSpPr>
          <p:spPr>
            <a:xfrm>
              <a:off x="249702" y="4695864"/>
              <a:ext cx="2202816" cy="4616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b" anchorCtr="0">
              <a:spAutoFit/>
            </a:bodyPr>
            <a:lstStyle/>
            <a:p>
              <a:pPr marL="0" marR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RO32: Principles of Care in HSC settings</a:t>
              </a:r>
              <a:endParaRPr sz="1400" dirty="0"/>
            </a:p>
          </p:txBody>
        </p:sp>
        <p:sp>
          <p:nvSpPr>
            <p:cNvPr id="136" name="Google Shape;136;p1"/>
            <p:cNvSpPr txBox="1"/>
            <p:nvPr/>
          </p:nvSpPr>
          <p:spPr>
            <a:xfrm>
              <a:off x="255549" y="5133470"/>
              <a:ext cx="2196969" cy="7847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t" anchorCtr="0">
              <a:spAutoFit/>
            </a:bodyPr>
            <a:lstStyle/>
            <a:p>
              <a:pPr lvl="0"/>
              <a:r>
                <a:rPr lang="en-US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There are 4 topics to be taught followed by an external examination assessment, this exam will form 40% of your final grade.</a:t>
              </a:r>
              <a:endParaRPr lang="en-US" sz="900" dirty="0"/>
            </a:p>
          </p:txBody>
        </p:sp>
      </p:grpSp>
      <p:sp>
        <p:nvSpPr>
          <p:cNvPr id="139" name="Google Shape;139;p1"/>
          <p:cNvSpPr/>
          <p:nvPr/>
        </p:nvSpPr>
        <p:spPr>
          <a:xfrm>
            <a:off x="2495709" y="1497566"/>
            <a:ext cx="763571" cy="724138"/>
          </a:xfrm>
          <a:prstGeom prst="ellipse">
            <a:avLst/>
          </a:prstGeom>
          <a:solidFill>
            <a:srgbClr val="E8C25C"/>
          </a:solidFill>
          <a:ln w="28575" cap="flat" cmpd="sng">
            <a:solidFill>
              <a:srgbClr val="DF361F"/>
            </a:solidFill>
            <a:prstDash val="solid"/>
            <a:round/>
            <a:headEnd type="none" w="sm" len="sm"/>
            <a:tailEnd type="none" w="sm" len="sm"/>
          </a:ln>
          <a:effectLst>
            <a:outerShdw blurRad="10160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algn="ctr"/>
            <a:r>
              <a:rPr lang="en-US" sz="1400" b="1" dirty="0">
                <a:solidFill>
                  <a:schemeClr val="lt1"/>
                </a:solidFill>
                <a:latin typeface="Calibri"/>
                <a:cs typeface="Calibri"/>
                <a:sym typeface="Calibri"/>
              </a:rPr>
              <a:t>Half Term 3</a:t>
            </a:r>
            <a:endParaRPr lang="en-US" sz="1400" b="1" dirty="0">
              <a:solidFill>
                <a:schemeClr val="lt1"/>
              </a:solidFill>
              <a:latin typeface="Calibri"/>
              <a:cs typeface="Calibri"/>
            </a:endParaRPr>
          </a:p>
        </p:txBody>
      </p:sp>
      <p:grpSp>
        <p:nvGrpSpPr>
          <p:cNvPr id="147" name="Google Shape;147;p1"/>
          <p:cNvGrpSpPr/>
          <p:nvPr/>
        </p:nvGrpSpPr>
        <p:grpSpPr>
          <a:xfrm>
            <a:off x="7815716" y="5735154"/>
            <a:ext cx="2524690" cy="1037771"/>
            <a:chOff x="249702" y="4880489"/>
            <a:chExt cx="2202816" cy="1037771"/>
          </a:xfrm>
        </p:grpSpPr>
        <p:sp>
          <p:nvSpPr>
            <p:cNvPr id="148" name="Google Shape;148;p1"/>
            <p:cNvSpPr txBox="1"/>
            <p:nvPr/>
          </p:nvSpPr>
          <p:spPr>
            <a:xfrm>
              <a:off x="249702" y="4880489"/>
              <a:ext cx="2202816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b" anchorCtr="0">
              <a:sp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Topic 2: Person- </a:t>
              </a:r>
              <a:r>
                <a:rPr lang="en-US" sz="1200" b="1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centred</a:t>
              </a:r>
              <a:r>
                <a:rPr lang="en-US" sz="12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values</a:t>
              </a:r>
              <a:endParaRPr sz="1400" dirty="0"/>
            </a:p>
          </p:txBody>
        </p:sp>
        <p:sp>
          <p:nvSpPr>
            <p:cNvPr id="149" name="Google Shape;149;p1"/>
            <p:cNvSpPr txBox="1"/>
            <p:nvPr/>
          </p:nvSpPr>
          <p:spPr>
            <a:xfrm>
              <a:off x="255549" y="5133470"/>
              <a:ext cx="2196969" cy="7847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You will look at how person </a:t>
              </a:r>
              <a:r>
                <a:rPr lang="en-US" sz="900" b="1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centred</a:t>
              </a:r>
              <a:r>
                <a:rPr lang="en-US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values are applied by service providers, The 6 C’s of care, examples of application in HSC settings and the benefits of these approaches to service users and providers.</a:t>
              </a:r>
              <a:endParaRPr sz="1400" dirty="0"/>
            </a:p>
          </p:txBody>
        </p:sp>
      </p:grpSp>
      <p:grpSp>
        <p:nvGrpSpPr>
          <p:cNvPr id="150" name="Google Shape;150;p1"/>
          <p:cNvGrpSpPr/>
          <p:nvPr/>
        </p:nvGrpSpPr>
        <p:grpSpPr>
          <a:xfrm>
            <a:off x="3437299" y="547582"/>
            <a:ext cx="2388520" cy="879666"/>
            <a:chOff x="-242271" y="4799153"/>
            <a:chExt cx="2251712" cy="879666"/>
          </a:xfrm>
        </p:grpSpPr>
        <p:sp>
          <p:nvSpPr>
            <p:cNvPr id="151" name="Google Shape;151;p1"/>
            <p:cNvSpPr txBox="1"/>
            <p:nvPr/>
          </p:nvSpPr>
          <p:spPr>
            <a:xfrm>
              <a:off x="-242271" y="4799153"/>
              <a:ext cx="2202816" cy="4616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b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Topic 2: Factors influencing health and wellbeing</a:t>
              </a:r>
              <a:endParaRPr sz="1400" dirty="0"/>
            </a:p>
          </p:txBody>
        </p:sp>
        <p:sp>
          <p:nvSpPr>
            <p:cNvPr id="152" name="Google Shape;152;p1"/>
            <p:cNvSpPr txBox="1"/>
            <p:nvPr/>
          </p:nvSpPr>
          <p:spPr>
            <a:xfrm>
              <a:off x="-187528" y="5171028"/>
              <a:ext cx="2196969" cy="5077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You will look at health and wellbeing, lifestyle choices, education and access to healthcare, hygiene and mental health, barriers to support</a:t>
              </a:r>
              <a:endParaRPr sz="1400" dirty="0"/>
            </a:p>
          </p:txBody>
        </p:sp>
      </p:grpSp>
      <p:grpSp>
        <p:nvGrpSpPr>
          <p:cNvPr id="155" name="Google Shape;155;p1"/>
          <p:cNvGrpSpPr/>
          <p:nvPr/>
        </p:nvGrpSpPr>
        <p:grpSpPr>
          <a:xfrm>
            <a:off x="1818674" y="2892760"/>
            <a:ext cx="2187443" cy="622272"/>
            <a:chOff x="249702" y="4880489"/>
            <a:chExt cx="2202816" cy="622272"/>
          </a:xfrm>
        </p:grpSpPr>
        <p:sp>
          <p:nvSpPr>
            <p:cNvPr id="156" name="Google Shape;156;p1"/>
            <p:cNvSpPr txBox="1"/>
            <p:nvPr/>
          </p:nvSpPr>
          <p:spPr>
            <a:xfrm>
              <a:off x="249702" y="4880489"/>
              <a:ext cx="2202816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b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Task 4</a:t>
              </a:r>
              <a:endParaRPr sz="1400" dirty="0"/>
            </a:p>
          </p:txBody>
        </p:sp>
        <p:sp>
          <p:nvSpPr>
            <p:cNvPr id="157" name="Google Shape;157;p1"/>
            <p:cNvSpPr txBox="1"/>
            <p:nvPr/>
          </p:nvSpPr>
          <p:spPr>
            <a:xfrm>
              <a:off x="255548" y="5133470"/>
              <a:ext cx="2196970" cy="3692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You will be set a task to evaluate your own performance at the health promotion fayre. </a:t>
              </a:r>
              <a:endParaRPr sz="1400" dirty="0"/>
            </a:p>
          </p:txBody>
        </p:sp>
      </p:grpSp>
      <p:grpSp>
        <p:nvGrpSpPr>
          <p:cNvPr id="160" name="Google Shape;160;p1"/>
          <p:cNvGrpSpPr/>
          <p:nvPr/>
        </p:nvGrpSpPr>
        <p:grpSpPr>
          <a:xfrm>
            <a:off x="6493977" y="2258086"/>
            <a:ext cx="1134138" cy="784971"/>
            <a:chOff x="36398" y="4880489"/>
            <a:chExt cx="2416120" cy="784971"/>
          </a:xfrm>
        </p:grpSpPr>
        <p:sp>
          <p:nvSpPr>
            <p:cNvPr id="161" name="Google Shape;161;p1"/>
            <p:cNvSpPr txBox="1"/>
            <p:nvPr/>
          </p:nvSpPr>
          <p:spPr>
            <a:xfrm>
              <a:off x="249702" y="4880489"/>
              <a:ext cx="2202816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b" anchorCtr="0">
              <a:sp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Task 1a</a:t>
              </a:r>
              <a:endParaRPr sz="1400" dirty="0"/>
            </a:p>
          </p:txBody>
        </p:sp>
        <p:sp>
          <p:nvSpPr>
            <p:cNvPr id="162" name="Google Shape;162;p1"/>
            <p:cNvSpPr txBox="1"/>
            <p:nvPr/>
          </p:nvSpPr>
          <p:spPr>
            <a:xfrm>
              <a:off x="36398" y="5019170"/>
              <a:ext cx="2196970" cy="6462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t" anchorCtr="0">
              <a:sp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You will be set a task on a public health challenge and campaign.</a:t>
              </a:r>
              <a:endParaRPr sz="1400" dirty="0"/>
            </a:p>
          </p:txBody>
        </p:sp>
      </p:grpSp>
      <p:pic>
        <p:nvPicPr>
          <p:cNvPr id="164" name="Google Shape;164;p1" descr="Fla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17325" y="4566352"/>
            <a:ext cx="661312" cy="661312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39;p1"/>
          <p:cNvSpPr/>
          <p:nvPr/>
        </p:nvSpPr>
        <p:spPr>
          <a:xfrm>
            <a:off x="3910757" y="4241363"/>
            <a:ext cx="763571" cy="7241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 cap="flat" cmpd="sng">
            <a:solidFill>
              <a:srgbClr val="DF361F"/>
            </a:solidFill>
            <a:prstDash val="solid"/>
            <a:round/>
            <a:headEnd type="none" w="sm" len="sm"/>
            <a:tailEnd type="none" w="sm" len="sm"/>
          </a:ln>
          <a:effectLst>
            <a:outerShdw blurRad="10160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 dirty="0">
                <a:solidFill>
                  <a:schemeClr val="lt1"/>
                </a:solidFill>
                <a:latin typeface="Calibri"/>
                <a:cs typeface="Calibri"/>
                <a:sym typeface="Calibri"/>
              </a:rPr>
              <a:t>WORK SENT OFF</a:t>
            </a:r>
            <a:endParaRPr sz="1000" dirty="0"/>
          </a:p>
        </p:txBody>
      </p:sp>
      <p:sp>
        <p:nvSpPr>
          <p:cNvPr id="185" name="Google Shape;127;p1"/>
          <p:cNvSpPr/>
          <p:nvPr/>
        </p:nvSpPr>
        <p:spPr>
          <a:xfrm>
            <a:off x="4705854" y="4834080"/>
            <a:ext cx="763571" cy="724138"/>
          </a:xfrm>
          <a:prstGeom prst="ellipse">
            <a:avLst/>
          </a:prstGeom>
          <a:solidFill>
            <a:srgbClr val="398A9E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10160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RO32</a:t>
            </a:r>
            <a:endParaRPr sz="1400" dirty="0"/>
          </a:p>
        </p:txBody>
      </p:sp>
      <p:sp>
        <p:nvSpPr>
          <p:cNvPr id="187" name="Google Shape;74;p1"/>
          <p:cNvSpPr/>
          <p:nvPr/>
        </p:nvSpPr>
        <p:spPr>
          <a:xfrm>
            <a:off x="4511496" y="1449598"/>
            <a:ext cx="763571" cy="763571"/>
          </a:xfrm>
          <a:prstGeom prst="ellipse">
            <a:avLst/>
          </a:prstGeom>
          <a:gradFill>
            <a:gsLst>
              <a:gs pos="0">
                <a:schemeClr val="lt1"/>
              </a:gs>
              <a:gs pos="50000">
                <a:srgbClr val="F2F2F2"/>
              </a:gs>
              <a:gs pos="100000">
                <a:srgbClr val="D8D8D8"/>
              </a:gs>
            </a:gsLst>
            <a:lin ang="5400000" scaled="0"/>
          </a:gradFill>
          <a:ln w="28575" cap="flat" cmpd="sng">
            <a:solidFill>
              <a:srgbClr val="DF361F"/>
            </a:solidFill>
            <a:prstDash val="solid"/>
            <a:round/>
            <a:headEnd type="none" w="sm" len="sm"/>
            <a:tailEnd type="none" w="sm" len="sm"/>
          </a:ln>
          <a:effectLst>
            <a:outerShdw blurRad="10160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rgbClr val="DF361F"/>
                </a:solidFill>
                <a:latin typeface="Calibri"/>
                <a:ea typeface="Calibri"/>
                <a:cs typeface="Calibri"/>
                <a:sym typeface="Calibri"/>
              </a:rPr>
              <a:t>Topic 3</a:t>
            </a:r>
            <a:endParaRPr sz="1400" dirty="0"/>
          </a:p>
        </p:txBody>
      </p:sp>
      <p:sp>
        <p:nvSpPr>
          <p:cNvPr id="188" name="Google Shape;74;p1"/>
          <p:cNvSpPr/>
          <p:nvPr/>
        </p:nvSpPr>
        <p:spPr>
          <a:xfrm>
            <a:off x="5393187" y="1461612"/>
            <a:ext cx="763571" cy="763571"/>
          </a:xfrm>
          <a:prstGeom prst="ellipse">
            <a:avLst/>
          </a:prstGeom>
          <a:gradFill>
            <a:gsLst>
              <a:gs pos="0">
                <a:schemeClr val="lt1"/>
              </a:gs>
              <a:gs pos="50000">
                <a:srgbClr val="F2F2F2"/>
              </a:gs>
              <a:gs pos="100000">
                <a:srgbClr val="D8D8D8"/>
              </a:gs>
            </a:gsLst>
            <a:lin ang="5400000" scaled="0"/>
          </a:gradFill>
          <a:ln w="28575" cap="flat" cmpd="sng">
            <a:solidFill>
              <a:srgbClr val="DF361F"/>
            </a:solidFill>
            <a:prstDash val="solid"/>
            <a:round/>
            <a:headEnd type="none" w="sm" len="sm"/>
            <a:tailEnd type="none" w="sm" len="sm"/>
          </a:ln>
          <a:effectLst>
            <a:outerShdw blurRad="10160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rgbClr val="DF361F"/>
                </a:solidFill>
                <a:latin typeface="Calibri"/>
                <a:ea typeface="Calibri"/>
                <a:cs typeface="Calibri"/>
                <a:sym typeface="Calibri"/>
              </a:rPr>
              <a:t>Topic 4</a:t>
            </a:r>
            <a:endParaRPr sz="1400" dirty="0"/>
          </a:p>
        </p:txBody>
      </p:sp>
      <p:sp>
        <p:nvSpPr>
          <p:cNvPr id="189" name="Google Shape;126;p1"/>
          <p:cNvSpPr/>
          <p:nvPr/>
        </p:nvSpPr>
        <p:spPr>
          <a:xfrm>
            <a:off x="6400041" y="1472467"/>
            <a:ext cx="763571" cy="724138"/>
          </a:xfrm>
          <a:prstGeom prst="ellipse">
            <a:avLst/>
          </a:prstGeom>
          <a:solidFill>
            <a:srgbClr val="398A9E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10160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Task 1a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/6</a:t>
            </a:r>
            <a:endParaRPr sz="1400" dirty="0"/>
          </a:p>
        </p:txBody>
      </p:sp>
      <p:sp>
        <p:nvSpPr>
          <p:cNvPr id="190" name="Google Shape;126;p1"/>
          <p:cNvSpPr/>
          <p:nvPr/>
        </p:nvSpPr>
        <p:spPr>
          <a:xfrm>
            <a:off x="7995931" y="2425775"/>
            <a:ext cx="763571" cy="724138"/>
          </a:xfrm>
          <a:prstGeom prst="ellipse">
            <a:avLst/>
          </a:prstGeom>
          <a:solidFill>
            <a:srgbClr val="398A9E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10160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Task 1b /18</a:t>
            </a:r>
            <a:endParaRPr sz="1400" dirty="0"/>
          </a:p>
        </p:txBody>
      </p:sp>
      <p:sp>
        <p:nvSpPr>
          <p:cNvPr id="191" name="Google Shape;126;p1"/>
          <p:cNvSpPr/>
          <p:nvPr/>
        </p:nvSpPr>
        <p:spPr>
          <a:xfrm>
            <a:off x="7229830" y="3156439"/>
            <a:ext cx="763571" cy="724138"/>
          </a:xfrm>
          <a:prstGeom prst="ellipse">
            <a:avLst/>
          </a:prstGeom>
          <a:solidFill>
            <a:srgbClr val="398A9E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10160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Task 2 /12</a:t>
            </a:r>
            <a:endParaRPr sz="1400" dirty="0"/>
          </a:p>
        </p:txBody>
      </p:sp>
      <p:sp>
        <p:nvSpPr>
          <p:cNvPr id="192" name="Google Shape;126;p1"/>
          <p:cNvSpPr/>
          <p:nvPr/>
        </p:nvSpPr>
        <p:spPr>
          <a:xfrm>
            <a:off x="6106154" y="3154023"/>
            <a:ext cx="763571" cy="724138"/>
          </a:xfrm>
          <a:prstGeom prst="ellipse">
            <a:avLst/>
          </a:prstGeom>
          <a:solidFill>
            <a:srgbClr val="398A9E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10160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Task 3 /12</a:t>
            </a:r>
            <a:endParaRPr sz="1400" dirty="0"/>
          </a:p>
        </p:txBody>
      </p:sp>
      <p:sp>
        <p:nvSpPr>
          <p:cNvPr id="193" name="Google Shape;126;p1"/>
          <p:cNvSpPr/>
          <p:nvPr/>
        </p:nvSpPr>
        <p:spPr>
          <a:xfrm>
            <a:off x="5185337" y="3169618"/>
            <a:ext cx="763571" cy="724138"/>
          </a:xfrm>
          <a:prstGeom prst="ellipse">
            <a:avLst/>
          </a:prstGeom>
          <a:solidFill>
            <a:srgbClr val="398A9E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10160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Task 4 /12</a:t>
            </a:r>
            <a:endParaRPr sz="1400" dirty="0"/>
          </a:p>
        </p:txBody>
      </p:sp>
      <p:sp>
        <p:nvSpPr>
          <p:cNvPr id="196" name="Google Shape;139;p1"/>
          <p:cNvSpPr/>
          <p:nvPr/>
        </p:nvSpPr>
        <p:spPr>
          <a:xfrm>
            <a:off x="6531449" y="4819242"/>
            <a:ext cx="763571" cy="724138"/>
          </a:xfrm>
          <a:prstGeom prst="ellipse">
            <a:avLst/>
          </a:prstGeom>
          <a:solidFill>
            <a:srgbClr val="E8C25C"/>
          </a:solidFill>
          <a:ln w="28575" cap="flat" cmpd="sng">
            <a:solidFill>
              <a:srgbClr val="DF361F"/>
            </a:solidFill>
            <a:prstDash val="solid"/>
            <a:round/>
            <a:headEnd type="none" w="sm" len="sm"/>
            <a:tailEnd type="none" w="sm" len="sm"/>
          </a:ln>
          <a:effectLst>
            <a:outerShdw blurRad="10160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algn="ctr"/>
            <a:r>
              <a:rPr lang="en-US" sz="1400" b="1" dirty="0">
                <a:solidFill>
                  <a:schemeClr val="lt1"/>
                </a:solidFill>
                <a:latin typeface="Calibri"/>
                <a:cs typeface="Calibri"/>
              </a:rPr>
              <a:t>Half term 5</a:t>
            </a:r>
          </a:p>
        </p:txBody>
      </p:sp>
      <p:sp>
        <p:nvSpPr>
          <p:cNvPr id="197" name="Google Shape;139;p1"/>
          <p:cNvSpPr/>
          <p:nvPr/>
        </p:nvSpPr>
        <p:spPr>
          <a:xfrm>
            <a:off x="7548635" y="1510692"/>
            <a:ext cx="763571" cy="724138"/>
          </a:xfrm>
          <a:prstGeom prst="ellipse">
            <a:avLst/>
          </a:prstGeom>
          <a:solidFill>
            <a:srgbClr val="E8C25C"/>
          </a:solidFill>
          <a:ln w="28575" cap="flat" cmpd="sng">
            <a:solidFill>
              <a:srgbClr val="DF361F"/>
            </a:solidFill>
            <a:prstDash val="solid"/>
            <a:round/>
            <a:headEnd type="none" w="sm" len="sm"/>
            <a:tailEnd type="none" w="sm" len="sm"/>
          </a:ln>
          <a:effectLst>
            <a:outerShdw blurRad="10160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algn="ctr"/>
            <a:r>
              <a:rPr lang="en-US" sz="1400" b="1" dirty="0">
                <a:solidFill>
                  <a:schemeClr val="lt1"/>
                </a:solidFill>
                <a:latin typeface="Calibri"/>
                <a:cs typeface="Calibri"/>
                <a:sym typeface="Calibri"/>
              </a:rPr>
              <a:t>Half term 4</a:t>
            </a:r>
            <a:endParaRPr lang="en-US" sz="1400" b="1" dirty="0">
              <a:solidFill>
                <a:schemeClr val="lt1"/>
              </a:solidFill>
              <a:latin typeface="Calibri"/>
              <a:cs typeface="Calibri"/>
            </a:endParaRPr>
          </a:p>
        </p:txBody>
      </p:sp>
      <p:sp>
        <p:nvSpPr>
          <p:cNvPr id="165" name="Google Shape;74;p1"/>
          <p:cNvSpPr/>
          <p:nvPr/>
        </p:nvSpPr>
        <p:spPr>
          <a:xfrm>
            <a:off x="7460816" y="4801134"/>
            <a:ext cx="763571" cy="763571"/>
          </a:xfrm>
          <a:prstGeom prst="ellipse">
            <a:avLst/>
          </a:prstGeom>
          <a:gradFill>
            <a:gsLst>
              <a:gs pos="0">
                <a:schemeClr val="lt1"/>
              </a:gs>
              <a:gs pos="50000">
                <a:srgbClr val="F2F2F2"/>
              </a:gs>
              <a:gs pos="100000">
                <a:srgbClr val="D8D8D8"/>
              </a:gs>
            </a:gsLst>
            <a:lin ang="5400000" scaled="0"/>
          </a:gradFill>
          <a:ln w="28575" cap="flat" cmpd="sng">
            <a:solidFill>
              <a:srgbClr val="DF361F"/>
            </a:solidFill>
            <a:prstDash val="solid"/>
            <a:round/>
            <a:headEnd type="none" w="sm" len="sm"/>
            <a:tailEnd type="none" w="sm" len="sm"/>
          </a:ln>
          <a:effectLst>
            <a:outerShdw blurRad="10160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rgbClr val="DF361F"/>
                </a:solidFill>
                <a:latin typeface="Calibri"/>
                <a:ea typeface="Calibri"/>
                <a:cs typeface="Calibri"/>
                <a:sym typeface="Calibri"/>
              </a:rPr>
              <a:t>Topic 1</a:t>
            </a:r>
            <a:endParaRPr sz="1400" dirty="0"/>
          </a:p>
        </p:txBody>
      </p:sp>
      <p:sp>
        <p:nvSpPr>
          <p:cNvPr id="166" name="Google Shape;74;p1"/>
          <p:cNvSpPr/>
          <p:nvPr/>
        </p:nvSpPr>
        <p:spPr>
          <a:xfrm>
            <a:off x="8515887" y="4799526"/>
            <a:ext cx="763571" cy="763571"/>
          </a:xfrm>
          <a:prstGeom prst="ellipse">
            <a:avLst/>
          </a:prstGeom>
          <a:gradFill>
            <a:gsLst>
              <a:gs pos="0">
                <a:schemeClr val="lt1"/>
              </a:gs>
              <a:gs pos="50000">
                <a:srgbClr val="F2F2F2"/>
              </a:gs>
              <a:gs pos="100000">
                <a:srgbClr val="D8D8D8"/>
              </a:gs>
            </a:gsLst>
            <a:lin ang="5400000" scaled="0"/>
          </a:gradFill>
          <a:ln w="28575" cap="flat" cmpd="sng">
            <a:solidFill>
              <a:srgbClr val="DF361F"/>
            </a:solidFill>
            <a:prstDash val="solid"/>
            <a:round/>
            <a:headEnd type="none" w="sm" len="sm"/>
            <a:tailEnd type="none" w="sm" len="sm"/>
          </a:ln>
          <a:effectLst>
            <a:outerShdw blurRad="10160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rgbClr val="DF361F"/>
                </a:solidFill>
                <a:latin typeface="Calibri"/>
                <a:ea typeface="Calibri"/>
                <a:cs typeface="Calibri"/>
                <a:sym typeface="Calibri"/>
              </a:rPr>
              <a:t>Topic 2</a:t>
            </a:r>
            <a:endParaRPr sz="1400" dirty="0"/>
          </a:p>
        </p:txBody>
      </p:sp>
      <p:sp>
        <p:nvSpPr>
          <p:cNvPr id="167" name="Google Shape;139;p1"/>
          <p:cNvSpPr/>
          <p:nvPr/>
        </p:nvSpPr>
        <p:spPr>
          <a:xfrm>
            <a:off x="9443508" y="4831628"/>
            <a:ext cx="763571" cy="724138"/>
          </a:xfrm>
          <a:prstGeom prst="ellipse">
            <a:avLst/>
          </a:prstGeom>
          <a:solidFill>
            <a:srgbClr val="E8C25C"/>
          </a:solidFill>
          <a:ln w="28575" cap="flat" cmpd="sng">
            <a:solidFill>
              <a:srgbClr val="DF361F"/>
            </a:solidFill>
            <a:prstDash val="solid"/>
            <a:round/>
            <a:headEnd type="none" w="sm" len="sm"/>
            <a:tailEnd type="none" w="sm" len="sm"/>
          </a:ln>
          <a:effectLst>
            <a:outerShdw blurRad="10160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END OF Y11</a:t>
            </a:r>
            <a:endParaRPr sz="1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639" y="1132867"/>
            <a:ext cx="471619" cy="47161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7988" y="5144258"/>
            <a:ext cx="646220" cy="6462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3509" y="4323422"/>
            <a:ext cx="572532" cy="5725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967" y="4313005"/>
            <a:ext cx="563026" cy="56302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710" y="3566932"/>
            <a:ext cx="646220" cy="6462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894" y="1306347"/>
            <a:ext cx="858548" cy="858548"/>
          </a:xfrm>
          <a:prstGeom prst="rect">
            <a:avLst/>
          </a:prstGeom>
        </p:spPr>
      </p:pic>
      <p:grpSp>
        <p:nvGrpSpPr>
          <p:cNvPr id="168" name="Google Shape;117;p1"/>
          <p:cNvGrpSpPr/>
          <p:nvPr/>
        </p:nvGrpSpPr>
        <p:grpSpPr>
          <a:xfrm>
            <a:off x="8494702" y="910308"/>
            <a:ext cx="2213965" cy="761817"/>
            <a:chOff x="-751321" y="4907212"/>
            <a:chExt cx="3464904" cy="761817"/>
          </a:xfrm>
        </p:grpSpPr>
        <p:sp>
          <p:nvSpPr>
            <p:cNvPr id="169" name="Google Shape;118;p1"/>
            <p:cNvSpPr txBox="1"/>
            <p:nvPr/>
          </p:nvSpPr>
          <p:spPr>
            <a:xfrm>
              <a:off x="-751321" y="4907212"/>
              <a:ext cx="2467989" cy="2769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b" anchorCtr="0">
              <a:sp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Assessment Task </a:t>
              </a:r>
              <a:endParaRPr sz="1400" dirty="0"/>
            </a:p>
          </p:txBody>
        </p:sp>
        <p:sp>
          <p:nvSpPr>
            <p:cNvPr id="170" name="Google Shape;119;p1"/>
            <p:cNvSpPr txBox="1"/>
            <p:nvPr/>
          </p:nvSpPr>
          <p:spPr>
            <a:xfrm>
              <a:off x="-439977" y="5161238"/>
              <a:ext cx="3153560" cy="5077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This is internally marked, but externally moderated. The task changes each year so you need to get it right first time.</a:t>
              </a:r>
              <a:endParaRPr sz="1400" dirty="0"/>
            </a:p>
          </p:txBody>
        </p:sp>
      </p:grpSp>
      <p:grpSp>
        <p:nvGrpSpPr>
          <p:cNvPr id="171" name="Google Shape;110;p1"/>
          <p:cNvGrpSpPr/>
          <p:nvPr/>
        </p:nvGrpSpPr>
        <p:grpSpPr>
          <a:xfrm>
            <a:off x="2144622" y="3588833"/>
            <a:ext cx="1716475" cy="724172"/>
            <a:chOff x="249702" y="4917089"/>
            <a:chExt cx="2202816" cy="724172"/>
          </a:xfrm>
        </p:grpSpPr>
        <p:sp>
          <p:nvSpPr>
            <p:cNvPr id="172" name="Google Shape;111;p1"/>
            <p:cNvSpPr txBox="1"/>
            <p:nvPr/>
          </p:nvSpPr>
          <p:spPr>
            <a:xfrm>
              <a:off x="249702" y="4917089"/>
              <a:ext cx="2202816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b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End of RO35</a:t>
              </a:r>
              <a:endParaRPr sz="1400" dirty="0"/>
            </a:p>
          </p:txBody>
        </p:sp>
        <p:sp>
          <p:nvSpPr>
            <p:cNvPr id="173" name="Google Shape;112;p1"/>
            <p:cNvSpPr txBox="1"/>
            <p:nvPr/>
          </p:nvSpPr>
          <p:spPr>
            <a:xfrm>
              <a:off x="255549" y="5133470"/>
              <a:ext cx="2196969" cy="5077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Your work will be assessed and a mark recorded with the exam board.</a:t>
              </a:r>
              <a:endParaRPr sz="1400" dirty="0"/>
            </a:p>
          </p:txBody>
        </p:sp>
      </p:grpSp>
      <p:grpSp>
        <p:nvGrpSpPr>
          <p:cNvPr id="174" name="Google Shape;147;p1"/>
          <p:cNvGrpSpPr/>
          <p:nvPr/>
        </p:nvGrpSpPr>
        <p:grpSpPr>
          <a:xfrm>
            <a:off x="5090924" y="5747383"/>
            <a:ext cx="2524690" cy="760772"/>
            <a:chOff x="249702" y="4880489"/>
            <a:chExt cx="2202816" cy="760772"/>
          </a:xfrm>
        </p:grpSpPr>
        <p:sp>
          <p:nvSpPr>
            <p:cNvPr id="175" name="Google Shape;148;p1"/>
            <p:cNvSpPr txBox="1"/>
            <p:nvPr/>
          </p:nvSpPr>
          <p:spPr>
            <a:xfrm>
              <a:off x="249702" y="4880489"/>
              <a:ext cx="2202816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b" anchorCtr="0">
              <a:sp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Topic 1: Rights of individuals in HSC</a:t>
              </a:r>
              <a:endParaRPr sz="1400" dirty="0"/>
            </a:p>
          </p:txBody>
        </p:sp>
        <p:sp>
          <p:nvSpPr>
            <p:cNvPr id="176" name="Google Shape;149;p1"/>
            <p:cNvSpPr txBox="1"/>
            <p:nvPr/>
          </p:nvSpPr>
          <p:spPr>
            <a:xfrm>
              <a:off x="255549" y="5133470"/>
              <a:ext cx="2196969" cy="5077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0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You will look at types of care settings, the rights of individuals and the benefits of maintaining rights and meeting the needs of service users. </a:t>
              </a:r>
              <a:endParaRPr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8946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5" ma:contentTypeDescription="Create a new document." ma:contentTypeScope="" ma:versionID="4dac7ff436fdfdd594ac7c56390ed539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8e3826b2454d98bb2f2658cc1a338abe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53140eff-5672-4042-a3e4-d3f7522364a3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29E9997-A9A6-4711-AE61-0A2906B2B50E}"/>
</file>

<file path=customXml/itemProps2.xml><?xml version="1.0" encoding="utf-8"?>
<ds:datastoreItem xmlns:ds="http://schemas.openxmlformats.org/officeDocument/2006/customXml" ds:itemID="{C8E06F1F-09BB-483B-9161-2050865B854B}"/>
</file>

<file path=customXml/itemProps3.xml><?xml version="1.0" encoding="utf-8"?>
<ds:datastoreItem xmlns:ds="http://schemas.openxmlformats.org/officeDocument/2006/customXml" ds:itemID="{AB7647CC-C53E-4C17-9B7D-20E8FEF1F8B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434</Words>
  <Application>Microsoft Office PowerPoint</Application>
  <PresentationFormat>Widescreen</PresentationFormat>
  <Paragraphs>52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Quattrocento Sans</vt:lpstr>
      <vt:lpstr>office theme</vt:lpstr>
      <vt:lpstr>     Sequence of Learning Yr11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 Gorry</dc:creator>
  <cp:lastModifiedBy>L Gorry</cp:lastModifiedBy>
  <cp:revision>6</cp:revision>
  <dcterms:created xsi:type="dcterms:W3CDTF">2013-07-15T20:26:40Z</dcterms:created>
  <dcterms:modified xsi:type="dcterms:W3CDTF">2024-12-13T11:16:41Z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