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801600" cy="9601200" type="A3"/>
  <p:notesSz cx="6858000" cy="9144000"/>
  <p:defaultTextStyle>
    <a:defPPr>
      <a:defRPr lang="en-US"/>
    </a:defPPr>
    <a:lvl1pPr marL="0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50" d="100"/>
          <a:sy n="50" d="100"/>
        </p:scale>
        <p:origin x="854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F9EF7-90BA-4564-9C3B-BA307B64C3CA}" type="datetimeFigureOut">
              <a:rPr lang="en-GB" smtClean="0"/>
              <a:t>12/07/2022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2A549-295B-4797-8550-17DED94303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7184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F9EF7-90BA-4564-9C3B-BA307B64C3CA}" type="datetimeFigureOut">
              <a:rPr lang="en-GB" smtClean="0"/>
              <a:t>12/07/2022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2A549-295B-4797-8550-17DED94303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1918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F9EF7-90BA-4564-9C3B-BA307B64C3CA}" type="datetimeFigureOut">
              <a:rPr lang="en-GB" smtClean="0"/>
              <a:t>12/07/2022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2A549-295B-4797-8550-17DED94303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8724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F9EF7-90BA-4564-9C3B-BA307B64C3CA}" type="datetimeFigureOut">
              <a:rPr lang="en-GB" smtClean="0"/>
              <a:t>12/07/2022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2A549-295B-4797-8550-17DED94303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772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F9EF7-90BA-4564-9C3B-BA307B64C3CA}" type="datetimeFigureOut">
              <a:rPr lang="en-GB" smtClean="0"/>
              <a:t>12/07/2022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2A549-295B-4797-8550-17DED94303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7121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F9EF7-90BA-4564-9C3B-BA307B64C3CA}" type="datetimeFigureOut">
              <a:rPr lang="en-GB" smtClean="0"/>
              <a:t>12/07/2022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2A549-295B-4797-8550-17DED94303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6769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F9EF7-90BA-4564-9C3B-BA307B64C3CA}" type="datetimeFigureOut">
              <a:rPr lang="en-GB" smtClean="0"/>
              <a:t>12/07/2022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2A549-295B-4797-8550-17DED94303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6347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F9EF7-90BA-4564-9C3B-BA307B64C3CA}" type="datetimeFigureOut">
              <a:rPr lang="en-GB" smtClean="0"/>
              <a:t>12/07/2022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2A549-295B-4797-8550-17DED94303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1114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F9EF7-90BA-4564-9C3B-BA307B64C3CA}" type="datetimeFigureOut">
              <a:rPr lang="en-GB" smtClean="0"/>
              <a:t>12/07/2022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2A549-295B-4797-8550-17DED94303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7733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F9EF7-90BA-4564-9C3B-BA307B64C3CA}" type="datetimeFigureOut">
              <a:rPr lang="en-GB" smtClean="0"/>
              <a:t>12/07/2022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2A549-295B-4797-8550-17DED94303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6345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F9EF7-90BA-4564-9C3B-BA307B64C3CA}" type="datetimeFigureOut">
              <a:rPr lang="en-GB" smtClean="0"/>
              <a:t>12/07/2022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2A549-295B-4797-8550-17DED94303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9904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2F9EF7-90BA-4564-9C3B-BA307B64C3CA}" type="datetimeFigureOut">
              <a:rPr lang="en-GB" smtClean="0"/>
              <a:t>12/07/2022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2A549-295B-4797-8550-17DED94303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0393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467" y="3907334"/>
            <a:ext cx="3267456" cy="5693866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A – </a:t>
            </a:r>
            <a:r>
              <a:rPr lang="en-US" sz="2000" dirty="0" smtClean="0">
                <a:latin typeface="+mj-lt"/>
              </a:rPr>
              <a:t>Aesthetics = What it looks like</a:t>
            </a:r>
          </a:p>
          <a:p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C – </a:t>
            </a:r>
            <a:r>
              <a:rPr lang="en-US" sz="2000" dirty="0" smtClean="0">
                <a:latin typeface="+mj-lt"/>
              </a:rPr>
              <a:t>Cost = How much it costs</a:t>
            </a:r>
          </a:p>
          <a:p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C – </a:t>
            </a:r>
            <a:r>
              <a:rPr lang="en-US" sz="2000" dirty="0" smtClean="0">
                <a:latin typeface="+mj-lt"/>
              </a:rPr>
              <a:t>Customer = Who is the target market</a:t>
            </a:r>
          </a:p>
          <a:p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E – </a:t>
            </a:r>
            <a:r>
              <a:rPr lang="en-US" sz="2000" dirty="0" smtClean="0">
                <a:latin typeface="+mj-lt"/>
              </a:rPr>
              <a:t>Environment = How does it affect the environment</a:t>
            </a:r>
          </a:p>
          <a:p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S – </a:t>
            </a:r>
            <a:r>
              <a:rPr lang="en-US" sz="2000" dirty="0" smtClean="0">
                <a:latin typeface="+mj-lt"/>
              </a:rPr>
              <a:t>Size = What is the size of the product</a:t>
            </a:r>
          </a:p>
          <a:p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S – </a:t>
            </a:r>
            <a:r>
              <a:rPr lang="en-US" sz="2000" dirty="0" smtClean="0">
                <a:latin typeface="+mj-lt"/>
              </a:rPr>
              <a:t>Safety = Is it safe to use</a:t>
            </a:r>
          </a:p>
          <a:p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F – </a:t>
            </a:r>
            <a:r>
              <a:rPr lang="en-US" sz="2000" dirty="0" smtClean="0">
                <a:latin typeface="+mj-lt"/>
              </a:rPr>
              <a:t>Function = What is it used for</a:t>
            </a:r>
          </a:p>
          <a:p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M – </a:t>
            </a:r>
            <a:r>
              <a:rPr lang="en-US" sz="2000" dirty="0" smtClean="0">
                <a:latin typeface="+mj-lt"/>
              </a:rPr>
              <a:t>Material = What materials are used to produce the product</a:t>
            </a:r>
            <a:endParaRPr lang="en-GB" sz="2000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86924" y="5859533"/>
            <a:ext cx="9514676" cy="418128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The 6 R’s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86923" y="6272722"/>
            <a:ext cx="3149764" cy="164923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B050"/>
                </a:solidFill>
              </a:rPr>
              <a:t>Reduce</a:t>
            </a:r>
          </a:p>
          <a:p>
            <a:pPr algn="ctr"/>
            <a:r>
              <a:rPr lang="en-US" sz="1600" dirty="0" smtClean="0"/>
              <a:t>What parts can you reduce in size to save material?</a:t>
            </a:r>
          </a:p>
          <a:p>
            <a:pPr algn="ctr"/>
            <a:r>
              <a:rPr lang="en-US" sz="1600" dirty="0" smtClean="0"/>
              <a:t>Are all the parts needed to make the product function the way you designed?</a:t>
            </a:r>
            <a:endParaRPr lang="en-GB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6436688" y="6272722"/>
            <a:ext cx="3215148" cy="164923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B050"/>
                </a:solidFill>
              </a:rPr>
              <a:t>Refuse</a:t>
            </a:r>
          </a:p>
          <a:p>
            <a:pPr algn="ctr"/>
            <a:r>
              <a:rPr lang="en-US" sz="1600" dirty="0" smtClean="0"/>
              <a:t>What materials could you refuse to use?</a:t>
            </a:r>
          </a:p>
          <a:p>
            <a:pPr algn="ctr"/>
            <a:r>
              <a:rPr lang="en-US" sz="1600" dirty="0" smtClean="0"/>
              <a:t>Could you refuse to use materials that have not been responsibly sourced?</a:t>
            </a:r>
            <a:endParaRPr lang="en-GB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9651836" y="6277661"/>
            <a:ext cx="3149764" cy="164923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B050"/>
                </a:solidFill>
              </a:rPr>
              <a:t>Rethink</a:t>
            </a:r>
          </a:p>
          <a:p>
            <a:pPr algn="ctr"/>
            <a:r>
              <a:rPr lang="en-US" sz="1600" dirty="0" smtClean="0"/>
              <a:t>How could you rethink the design to use less material?</a:t>
            </a:r>
          </a:p>
          <a:p>
            <a:pPr algn="ctr"/>
            <a:r>
              <a:rPr lang="en-US" sz="1600" dirty="0" smtClean="0"/>
              <a:t>Could you chose more environmentally friendly materials to use?</a:t>
            </a:r>
            <a:endParaRPr lang="en-GB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3286923" y="7932257"/>
            <a:ext cx="3149764" cy="164923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B050"/>
                </a:solidFill>
              </a:rPr>
              <a:t>Recycle</a:t>
            </a:r>
          </a:p>
          <a:p>
            <a:pPr algn="ctr"/>
            <a:r>
              <a:rPr lang="en-US" sz="1600" dirty="0" smtClean="0"/>
              <a:t>Could parts be made from recycled material?</a:t>
            </a:r>
          </a:p>
          <a:p>
            <a:pPr algn="ctr"/>
            <a:r>
              <a:rPr lang="en-US" sz="1600" dirty="0" smtClean="0"/>
              <a:t>Could you use materials that can be recycled?</a:t>
            </a:r>
          </a:p>
          <a:p>
            <a:pPr algn="ctr"/>
            <a:endParaRPr lang="en-GB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6436688" y="7932257"/>
            <a:ext cx="3215148" cy="164923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B050"/>
                </a:solidFill>
              </a:rPr>
              <a:t>Reuse</a:t>
            </a:r>
          </a:p>
          <a:p>
            <a:pPr algn="ctr"/>
            <a:r>
              <a:rPr lang="en-US" sz="1600" dirty="0" smtClean="0"/>
              <a:t>Could the product have another use?</a:t>
            </a:r>
          </a:p>
          <a:p>
            <a:pPr algn="ctr"/>
            <a:r>
              <a:rPr lang="en-US" sz="1600" dirty="0" smtClean="0"/>
              <a:t>Could its parts be used in other products to extend the products life?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651836" y="7921956"/>
            <a:ext cx="3149764" cy="164923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B050"/>
                </a:solidFill>
              </a:rPr>
              <a:t>Repair</a:t>
            </a:r>
          </a:p>
          <a:p>
            <a:pPr algn="ctr"/>
            <a:r>
              <a:rPr lang="en-US" sz="1600" dirty="0" smtClean="0"/>
              <a:t>Is the product easy to repair when it’s broken?</a:t>
            </a:r>
          </a:p>
          <a:p>
            <a:pPr algn="ctr"/>
            <a:endParaRPr lang="en-US" sz="1600" dirty="0" smtClean="0"/>
          </a:p>
          <a:p>
            <a:pPr algn="ctr"/>
            <a:r>
              <a:rPr lang="en-US" sz="1600" dirty="0" smtClean="0"/>
              <a:t>Can fixings be easily accessed?</a:t>
            </a:r>
          </a:p>
          <a:p>
            <a:pPr algn="ctr"/>
            <a:endParaRPr lang="en-US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10226040" y="245685"/>
            <a:ext cx="2575560" cy="418128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Health &amp; safety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10226040" y="714683"/>
            <a:ext cx="2575560" cy="5088829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Hazard: </a:t>
            </a:r>
            <a:r>
              <a:rPr lang="en-GB" i="1" dirty="0"/>
              <a:t> </a:t>
            </a:r>
            <a:r>
              <a:rPr lang="en-GB" sz="1600" dirty="0" smtClean="0"/>
              <a:t>Anything </a:t>
            </a:r>
            <a:r>
              <a:rPr lang="en-GB" sz="1600" dirty="0"/>
              <a:t>likely to cause harm and/or damage </a:t>
            </a:r>
            <a:r>
              <a:rPr lang="en-GB" sz="1600" dirty="0" smtClean="0"/>
              <a:t>to property or an individual</a:t>
            </a:r>
          </a:p>
          <a:p>
            <a:endParaRPr lang="en-GB" sz="1600" dirty="0" smtClean="0"/>
          </a:p>
          <a:p>
            <a:r>
              <a:rPr lang="en-US" i="1" dirty="0" smtClean="0"/>
              <a:t>Risk: </a:t>
            </a:r>
            <a:r>
              <a:rPr lang="en-GB" sz="1600" dirty="0" smtClean="0"/>
              <a:t>The </a:t>
            </a:r>
            <a:r>
              <a:rPr lang="en-GB" sz="1600" dirty="0"/>
              <a:t>potential danger caused by the hazard</a:t>
            </a:r>
            <a:r>
              <a:rPr lang="en-GB" sz="1600" dirty="0" smtClean="0"/>
              <a:t>.</a:t>
            </a:r>
          </a:p>
          <a:p>
            <a:endParaRPr lang="en-GB" sz="1600" dirty="0" smtClean="0"/>
          </a:p>
          <a:p>
            <a:r>
              <a:rPr lang="en-US" i="1" dirty="0" smtClean="0"/>
              <a:t>Assessment: </a:t>
            </a:r>
            <a:r>
              <a:rPr lang="en-GB" sz="1600" dirty="0"/>
              <a:t>Look at a situation/ place or activity and judge what the likelihood is of harm or damage occurring to property or people as a result </a:t>
            </a:r>
            <a:endParaRPr lang="en-GB" sz="1600" dirty="0" smtClean="0"/>
          </a:p>
          <a:p>
            <a:endParaRPr lang="en-GB" sz="1600" dirty="0" smtClean="0"/>
          </a:p>
          <a:p>
            <a:r>
              <a:rPr lang="en-US" i="1" dirty="0" smtClean="0"/>
              <a:t>Control: </a:t>
            </a:r>
            <a:r>
              <a:rPr lang="en-GB" sz="1600" dirty="0"/>
              <a:t>Look at a situation/ place or activity and remove the hazard/ risk...</a:t>
            </a:r>
          </a:p>
        </p:txBody>
      </p:sp>
      <p:pic>
        <p:nvPicPr>
          <p:cNvPr id="1028" name="Picture 4" descr="Mr DT: Learn about wood joints including; butt, mitre, dowel, lap, housing  &amp; finger joints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8920" y="4375398"/>
            <a:ext cx="3451516" cy="1323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3462526" y="3907334"/>
            <a:ext cx="6587909" cy="418128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Lap Joint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401813" y="4513130"/>
            <a:ext cx="2953267" cy="107721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The process of creating the lap joint is to create an overlap of the material on one or more sides of the wood. </a:t>
            </a:r>
            <a:endParaRPr lang="en-GB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3574023" y="245685"/>
            <a:ext cx="6476412" cy="418128"/>
          </a:xfrm>
          <a:prstGeom prst="rect">
            <a:avLst/>
          </a:prstGeom>
          <a:noFill/>
          <a:ln w="254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Tools list</a:t>
            </a:r>
            <a:endParaRPr lang="en-GB" dirty="0"/>
          </a:p>
        </p:txBody>
      </p:sp>
      <p:pic>
        <p:nvPicPr>
          <p:cNvPr id="1032" name="Picture 8" descr="115mm (4½”) Wooden mallet - Amtech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4023" y="714683"/>
            <a:ext cx="959263" cy="959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3574023" y="1770926"/>
            <a:ext cx="959263" cy="338554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Mallet</a:t>
            </a:r>
            <a:endParaRPr lang="en-GB" sz="1600" dirty="0"/>
          </a:p>
        </p:txBody>
      </p:sp>
      <p:pic>
        <p:nvPicPr>
          <p:cNvPr id="1034" name="Picture 10" descr="STANLEY - 0-16-537 - 5002 Wood Chisel (6 pcs.) | Mister Worker™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1226" y="720413"/>
            <a:ext cx="953185" cy="953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Box 23"/>
          <p:cNvSpPr txBox="1"/>
          <p:nvPr/>
        </p:nvSpPr>
        <p:spPr>
          <a:xfrm>
            <a:off x="5009888" y="1766142"/>
            <a:ext cx="959263" cy="338554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Chisel</a:t>
            </a:r>
            <a:endParaRPr lang="en-GB" sz="1600" dirty="0"/>
          </a:p>
        </p:txBody>
      </p:sp>
      <p:pic>
        <p:nvPicPr>
          <p:cNvPr id="1036" name="Picture 12" descr="Tenon Saw 161492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827" b="17394"/>
          <a:stretch/>
        </p:blipFill>
        <p:spPr bwMode="auto">
          <a:xfrm>
            <a:off x="6436687" y="736654"/>
            <a:ext cx="1388988" cy="891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extBox 25"/>
          <p:cNvSpPr txBox="1"/>
          <p:nvPr/>
        </p:nvSpPr>
        <p:spPr>
          <a:xfrm>
            <a:off x="6585803" y="1771128"/>
            <a:ext cx="1142273" cy="338554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Tenon saw</a:t>
            </a:r>
            <a:endParaRPr lang="en-GB" sz="1600" dirty="0"/>
          </a:p>
        </p:txBody>
      </p:sp>
      <p:pic>
        <p:nvPicPr>
          <p:cNvPr id="1038" name="Picture 14" descr="Crown Bench Hook | Axminster Tools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6" t="19200" r="1153" b="21120"/>
          <a:stretch/>
        </p:blipFill>
        <p:spPr bwMode="auto">
          <a:xfrm>
            <a:off x="8167290" y="749592"/>
            <a:ext cx="1520810" cy="922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8378448" y="1732875"/>
            <a:ext cx="1219317" cy="338554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Bench hook</a:t>
            </a:r>
            <a:endParaRPr lang="en-GB" sz="1600" dirty="0"/>
          </a:p>
        </p:txBody>
      </p:sp>
      <p:pic>
        <p:nvPicPr>
          <p:cNvPr id="1042" name="Picture 18" descr="Scheppach DP16SL 550W 16 MM Bench Pillar Drill | DIY at B&amp;Q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4144" y="2184768"/>
            <a:ext cx="1339019" cy="1138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iTECH 460SS Professional Scroll Saw | Scott+Sargeant UK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1735" y="2346933"/>
            <a:ext cx="1146789" cy="860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Old woodworking files reappear - Fine Homebuildi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822" y="2336251"/>
            <a:ext cx="676557" cy="835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Sandpaper - Wikipedia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7548" y="2151509"/>
            <a:ext cx="1312027" cy="872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TextBox 33"/>
          <p:cNvSpPr txBox="1"/>
          <p:nvPr/>
        </p:nvSpPr>
        <p:spPr>
          <a:xfrm>
            <a:off x="3565968" y="3325404"/>
            <a:ext cx="959263" cy="338554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Pillar drill</a:t>
            </a:r>
            <a:endParaRPr lang="en-GB" sz="1600" dirty="0"/>
          </a:p>
        </p:txBody>
      </p:sp>
      <p:sp>
        <p:nvSpPr>
          <p:cNvPr id="35" name="TextBox 34"/>
          <p:cNvSpPr txBox="1"/>
          <p:nvPr/>
        </p:nvSpPr>
        <p:spPr>
          <a:xfrm>
            <a:off x="5001833" y="3320620"/>
            <a:ext cx="1022578" cy="338554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Scroll saw</a:t>
            </a:r>
            <a:endParaRPr lang="en-GB" sz="1600" dirty="0"/>
          </a:p>
        </p:txBody>
      </p:sp>
      <p:sp>
        <p:nvSpPr>
          <p:cNvPr id="36" name="TextBox 35"/>
          <p:cNvSpPr txBox="1"/>
          <p:nvPr/>
        </p:nvSpPr>
        <p:spPr>
          <a:xfrm>
            <a:off x="6577748" y="3325606"/>
            <a:ext cx="1142273" cy="338554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Wood file</a:t>
            </a:r>
            <a:endParaRPr lang="en-GB" sz="1600" dirty="0"/>
          </a:p>
        </p:txBody>
      </p:sp>
      <p:sp>
        <p:nvSpPr>
          <p:cNvPr id="37" name="TextBox 36"/>
          <p:cNvSpPr txBox="1"/>
          <p:nvPr/>
        </p:nvSpPr>
        <p:spPr>
          <a:xfrm>
            <a:off x="8370393" y="3287353"/>
            <a:ext cx="1219317" cy="338554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Sand paper</a:t>
            </a:r>
            <a:endParaRPr lang="en-GB" sz="1600" dirty="0"/>
          </a:p>
        </p:txBody>
      </p:sp>
      <p:pic>
        <p:nvPicPr>
          <p:cNvPr id="1054" name="Picture 30" descr="The RSPB Wildlife Charity: Nature Reserves &amp; Wildlife Conservation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315" y="997656"/>
            <a:ext cx="2698553" cy="2698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TextBox 24"/>
          <p:cNvSpPr txBox="1"/>
          <p:nvPr/>
        </p:nvSpPr>
        <p:spPr>
          <a:xfrm>
            <a:off x="116581" y="291852"/>
            <a:ext cx="3267456" cy="7439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RSPB Birdhouse Project</a:t>
            </a:r>
          </a:p>
          <a:p>
            <a:pPr algn="ctr"/>
            <a:r>
              <a:rPr lang="en-US" dirty="0" smtClean="0"/>
              <a:t>Year 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24877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A85D441D5968479B2FFF3A7C88333F" ma:contentTypeVersion="15" ma:contentTypeDescription="Create a new document." ma:contentTypeScope="" ma:versionID="4dac7ff436fdfdd594ac7c56390ed539">
  <xsd:schema xmlns:xsd="http://www.w3.org/2001/XMLSchema" xmlns:xs="http://www.w3.org/2001/XMLSchema" xmlns:p="http://schemas.microsoft.com/office/2006/metadata/properties" xmlns:ns2="b6daa2f3-06b5-47f8-a85d-067055f32ca7" xmlns:ns3="4276e521-d8f5-44a8-8722-75164a36e364" targetNamespace="http://schemas.microsoft.com/office/2006/metadata/properties" ma:root="true" ma:fieldsID="8e3826b2454d98bb2f2658cc1a338abe" ns2:_="" ns3:_="">
    <xsd:import namespace="b6daa2f3-06b5-47f8-a85d-067055f32ca7"/>
    <xsd:import namespace="4276e521-d8f5-44a8-8722-75164a36e36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aa2f3-06b5-47f8-a85d-067055f32c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2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afc6e421-0895-41c1-badf-596bff0fe7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76e521-d8f5-44a8-8722-75164a36e364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53140eff-5672-4042-a3e4-d3f7522364a3}" ma:internalName="TaxCatchAll" ma:showField="CatchAllData" ma:web="4276e521-d8f5-44a8-8722-75164a36e36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276e521-d8f5-44a8-8722-75164a36e364" xsi:nil="true"/>
    <lcf76f155ced4ddcb4097134ff3c332f xmlns="b6daa2f3-06b5-47f8-a85d-067055f32ca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2A87DCF-7506-446D-84C5-901AC99ACC7F}"/>
</file>

<file path=customXml/itemProps2.xml><?xml version="1.0" encoding="utf-8"?>
<ds:datastoreItem xmlns:ds="http://schemas.openxmlformats.org/officeDocument/2006/customXml" ds:itemID="{D7FA1DFF-C270-43C9-AEDA-3CDCCED5094F}"/>
</file>

<file path=customXml/itemProps3.xml><?xml version="1.0" encoding="utf-8"?>
<ds:datastoreItem xmlns:ds="http://schemas.openxmlformats.org/officeDocument/2006/customXml" ds:itemID="{A9604A3C-96DE-4F53-934A-C1E15E9C5688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</TotalTime>
  <Words>259</Words>
  <Application>Microsoft Office PowerPoint</Application>
  <PresentationFormat>A3 Paper (297x420 mm)</PresentationFormat>
  <Paragraphs>49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6</cp:revision>
  <dcterms:created xsi:type="dcterms:W3CDTF">2022-07-12T06:50:47Z</dcterms:created>
  <dcterms:modified xsi:type="dcterms:W3CDTF">2022-07-12T08:21:22Z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0x01010064A85D441D5968479B2FFF3A7C88333F</vt:lpwstr>
  </property>
  <property fmtid="{D5CDD505-2E9C-101B-9397-08002B2CF9AE}" pid="3" name="Order">
    <vt:r8>10400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_SourceUrl">
    <vt:lpwstr/>
  </property>
  <property fmtid="{D5CDD505-2E9C-101B-9397-08002B2CF9AE}" pid="9" name="_SharedFileIndex">
    <vt:lpwstr/>
  </property>
  <property fmtid="{D5CDD505-2E9C-101B-9397-08002B2CF9AE}" pid="10" name="ComplianceAssetId">
    <vt:lpwstr/>
  </property>
  <property fmtid="{D5CDD505-2E9C-101B-9397-08002B2CF9AE}" pid="11" name="TemplateUrl">
    <vt:lpwstr/>
  </property>
  <property fmtid="{D5CDD505-2E9C-101B-9397-08002B2CF9AE}" pid="12" name="MediaServiceImageTags">
    <vt:lpwstr/>
  </property>
</Properties>
</file>