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85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8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91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2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7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6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4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11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3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4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9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9EF7-90BA-4564-9C3B-BA307B64C3CA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A549-295B-4797-8550-17DED9430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9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7" y="3907334"/>
            <a:ext cx="3267456" cy="569386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 – </a:t>
            </a:r>
            <a:r>
              <a:rPr lang="en-US" sz="2000" dirty="0" smtClean="0">
                <a:latin typeface="+mj-lt"/>
              </a:rPr>
              <a:t>Aesthetics = What it looks like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C – </a:t>
            </a:r>
            <a:r>
              <a:rPr lang="en-US" sz="2000" dirty="0" smtClean="0">
                <a:latin typeface="+mj-lt"/>
              </a:rPr>
              <a:t>Cost = How much it costs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C – </a:t>
            </a:r>
            <a:r>
              <a:rPr lang="en-US" sz="2000" dirty="0" smtClean="0">
                <a:latin typeface="+mj-lt"/>
              </a:rPr>
              <a:t>Customer = Who is the target market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E – </a:t>
            </a:r>
            <a:r>
              <a:rPr lang="en-US" sz="2000" dirty="0" smtClean="0">
                <a:latin typeface="+mj-lt"/>
              </a:rPr>
              <a:t>Environment = How does it affect the environment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S – </a:t>
            </a:r>
            <a:r>
              <a:rPr lang="en-US" sz="2000" dirty="0" smtClean="0">
                <a:latin typeface="+mj-lt"/>
              </a:rPr>
              <a:t>Size = What is the size of the product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S – </a:t>
            </a:r>
            <a:r>
              <a:rPr lang="en-US" sz="2000" dirty="0" smtClean="0">
                <a:latin typeface="+mj-lt"/>
              </a:rPr>
              <a:t>Safety = Is it safe to use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F – </a:t>
            </a:r>
            <a:r>
              <a:rPr lang="en-US" sz="2000" dirty="0" smtClean="0">
                <a:latin typeface="+mj-lt"/>
              </a:rPr>
              <a:t>Function = What is it used for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M – </a:t>
            </a:r>
            <a:r>
              <a:rPr lang="en-US" sz="2000" dirty="0" smtClean="0">
                <a:latin typeface="+mj-lt"/>
              </a:rPr>
              <a:t>Material = What materials are used to produce the product</a:t>
            </a:r>
            <a:endParaRPr lang="en-GB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924" y="5859533"/>
            <a:ext cx="9514676" cy="41812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6 R’s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923" y="6272722"/>
            <a:ext cx="3149764" cy="16492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Reduce</a:t>
            </a:r>
          </a:p>
          <a:p>
            <a:pPr algn="ctr"/>
            <a:r>
              <a:rPr lang="en-US" sz="1600" dirty="0" smtClean="0"/>
              <a:t>What parts can you reduce in size to save material?</a:t>
            </a:r>
          </a:p>
          <a:p>
            <a:pPr algn="ctr"/>
            <a:r>
              <a:rPr lang="en-US" sz="1600" dirty="0" smtClean="0"/>
              <a:t>Are all the parts needed to make the product function the way you designed?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36688" y="6272722"/>
            <a:ext cx="3215148" cy="16492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Refuse</a:t>
            </a:r>
          </a:p>
          <a:p>
            <a:pPr algn="ctr"/>
            <a:r>
              <a:rPr lang="en-US" sz="1600" dirty="0" smtClean="0"/>
              <a:t>What materials could you refuse to use?</a:t>
            </a:r>
          </a:p>
          <a:p>
            <a:pPr algn="ctr"/>
            <a:r>
              <a:rPr lang="en-US" sz="1600" dirty="0" smtClean="0"/>
              <a:t>Could you refuse to use materials that have not been responsibly sourced?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651836" y="6277661"/>
            <a:ext cx="3149764" cy="16492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Rethink</a:t>
            </a:r>
          </a:p>
          <a:p>
            <a:pPr algn="ctr"/>
            <a:r>
              <a:rPr lang="en-US" sz="1600" dirty="0" smtClean="0"/>
              <a:t>How could you rethink the design to use less material?</a:t>
            </a:r>
          </a:p>
          <a:p>
            <a:pPr algn="ctr"/>
            <a:r>
              <a:rPr lang="en-US" sz="1600" dirty="0" smtClean="0"/>
              <a:t>Could you chose more environmentally friendly materials to use?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286923" y="7932257"/>
            <a:ext cx="3149764" cy="16492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Recycle</a:t>
            </a:r>
          </a:p>
          <a:p>
            <a:pPr algn="ctr"/>
            <a:r>
              <a:rPr lang="en-US" sz="1600" dirty="0" smtClean="0"/>
              <a:t>Could parts be made from recycled material?</a:t>
            </a:r>
          </a:p>
          <a:p>
            <a:pPr algn="ctr"/>
            <a:r>
              <a:rPr lang="en-US" sz="1600" dirty="0" smtClean="0"/>
              <a:t>Could you use materials that can be recycled?</a:t>
            </a:r>
          </a:p>
          <a:p>
            <a:pPr algn="ctr"/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436688" y="7932257"/>
            <a:ext cx="3215148" cy="16492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Reuse</a:t>
            </a:r>
          </a:p>
          <a:p>
            <a:pPr algn="ctr"/>
            <a:r>
              <a:rPr lang="en-US" sz="1600" dirty="0" smtClean="0"/>
              <a:t>Could the product have another use?</a:t>
            </a:r>
          </a:p>
          <a:p>
            <a:pPr algn="ctr"/>
            <a:r>
              <a:rPr lang="en-US" sz="1600" dirty="0" smtClean="0"/>
              <a:t>Could its parts be used in other products to extend the products life?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51836" y="7921956"/>
            <a:ext cx="3149764" cy="164923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Repair</a:t>
            </a:r>
          </a:p>
          <a:p>
            <a:pPr algn="ctr"/>
            <a:r>
              <a:rPr lang="en-US" sz="1600" dirty="0" smtClean="0"/>
              <a:t>Is the product easy to repair when it’s broken?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Can fixings be easily accessed?</a:t>
            </a:r>
          </a:p>
          <a:p>
            <a:pPr algn="ctr"/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26040" y="245685"/>
            <a:ext cx="2575560" cy="41812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Health &amp; safety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226040" y="714683"/>
            <a:ext cx="2575560" cy="50888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Hazard: </a:t>
            </a:r>
            <a:r>
              <a:rPr lang="en-GB" i="1" dirty="0"/>
              <a:t> </a:t>
            </a:r>
            <a:r>
              <a:rPr lang="en-GB" sz="1600" dirty="0" smtClean="0"/>
              <a:t>Anything </a:t>
            </a:r>
            <a:r>
              <a:rPr lang="en-GB" sz="1600" dirty="0"/>
              <a:t>likely to cause harm and/or damage </a:t>
            </a:r>
            <a:r>
              <a:rPr lang="en-GB" sz="1600" dirty="0" smtClean="0"/>
              <a:t>to property or an individual</a:t>
            </a:r>
          </a:p>
          <a:p>
            <a:endParaRPr lang="en-GB" sz="1600" dirty="0" smtClean="0"/>
          </a:p>
          <a:p>
            <a:r>
              <a:rPr lang="en-US" i="1" dirty="0" smtClean="0"/>
              <a:t>Risk: </a:t>
            </a:r>
            <a:r>
              <a:rPr lang="en-GB" sz="1600" dirty="0" smtClean="0"/>
              <a:t>The </a:t>
            </a:r>
            <a:r>
              <a:rPr lang="en-GB" sz="1600" dirty="0"/>
              <a:t>potential danger caused by the hazard</a:t>
            </a:r>
            <a:r>
              <a:rPr lang="en-GB" sz="1600" dirty="0" smtClean="0"/>
              <a:t>.</a:t>
            </a:r>
          </a:p>
          <a:p>
            <a:endParaRPr lang="en-GB" sz="1600" dirty="0" smtClean="0"/>
          </a:p>
          <a:p>
            <a:r>
              <a:rPr lang="en-US" i="1" dirty="0" smtClean="0"/>
              <a:t>Assessment: </a:t>
            </a:r>
            <a:r>
              <a:rPr lang="en-GB" sz="1600" dirty="0"/>
              <a:t>Look at a situation/ place or activity and judge what the likelihood is of harm or damage occurring to property or people as a result 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US" i="1" dirty="0" smtClean="0"/>
              <a:t>Control: </a:t>
            </a:r>
            <a:r>
              <a:rPr lang="en-GB" sz="1600" dirty="0"/>
              <a:t>Look at a situation/ place or activity and remove the hazard/ risk...</a:t>
            </a:r>
          </a:p>
        </p:txBody>
      </p:sp>
      <p:pic>
        <p:nvPicPr>
          <p:cNvPr id="1028" name="Picture 4" descr="Mr DT: Learn about wood joints including; butt, mitre, dowel, lap, housing  &amp; finger joint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920" y="4375398"/>
            <a:ext cx="3451516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462526" y="3907334"/>
            <a:ext cx="6587909" cy="41812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Lap Joint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01813" y="4513130"/>
            <a:ext cx="295326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process of creating the lap joint is to create an overlap of the material on one or more sides of the wood. 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574023" y="245685"/>
            <a:ext cx="6476412" cy="418128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Tools list</a:t>
            </a:r>
            <a:endParaRPr lang="en-GB" dirty="0"/>
          </a:p>
        </p:txBody>
      </p:sp>
      <p:pic>
        <p:nvPicPr>
          <p:cNvPr id="1032" name="Picture 8" descr="115mm (4½”) Wooden mallet - Amte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023" y="714683"/>
            <a:ext cx="959263" cy="95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574023" y="1770926"/>
            <a:ext cx="959263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Mallet</a:t>
            </a:r>
            <a:endParaRPr lang="en-GB" sz="1600" dirty="0"/>
          </a:p>
        </p:txBody>
      </p:sp>
      <p:pic>
        <p:nvPicPr>
          <p:cNvPr id="1034" name="Picture 10" descr="STANLEY - 0-16-537 - 5002 Wood Chisel (6 pcs.) | Mister Worker™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26" y="720413"/>
            <a:ext cx="953185" cy="95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009888" y="1766142"/>
            <a:ext cx="959263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Chisel</a:t>
            </a:r>
            <a:endParaRPr lang="en-GB" sz="1600" dirty="0"/>
          </a:p>
        </p:txBody>
      </p:sp>
      <p:pic>
        <p:nvPicPr>
          <p:cNvPr id="1036" name="Picture 12" descr="Tenon Saw 16149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7" b="17394"/>
          <a:stretch/>
        </p:blipFill>
        <p:spPr bwMode="auto">
          <a:xfrm>
            <a:off x="6436687" y="736654"/>
            <a:ext cx="1388988" cy="8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585803" y="1771128"/>
            <a:ext cx="1142273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Tenon saw</a:t>
            </a:r>
            <a:endParaRPr lang="en-GB" sz="1600" dirty="0"/>
          </a:p>
        </p:txBody>
      </p:sp>
      <p:pic>
        <p:nvPicPr>
          <p:cNvPr id="1038" name="Picture 14" descr="Crown Bench Hook | Axminster Tools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" t="19200" r="1153" b="21120"/>
          <a:stretch/>
        </p:blipFill>
        <p:spPr bwMode="auto">
          <a:xfrm>
            <a:off x="8167290" y="749592"/>
            <a:ext cx="1520810" cy="92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378448" y="1732875"/>
            <a:ext cx="1219317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Bench hook</a:t>
            </a:r>
            <a:endParaRPr lang="en-GB" sz="1600" dirty="0"/>
          </a:p>
        </p:txBody>
      </p:sp>
      <p:pic>
        <p:nvPicPr>
          <p:cNvPr id="1042" name="Picture 18" descr="Scheppach DP16SL 550W 16 MM Bench Pillar Drill | DIY at B&amp;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144" y="2184768"/>
            <a:ext cx="1339019" cy="113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TECH 460SS Professional Scroll Saw | Scott+Sargeant U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735" y="2346933"/>
            <a:ext cx="1146789" cy="86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Old woodworking files reappear - Fine Homebuildi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22" y="2336251"/>
            <a:ext cx="676557" cy="83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andpaper - Wikipedi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548" y="2151509"/>
            <a:ext cx="1312027" cy="87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565968" y="3325404"/>
            <a:ext cx="959263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Pillar drill</a:t>
            </a:r>
            <a:endParaRPr lang="en-GB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001833" y="3320620"/>
            <a:ext cx="1022578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Scroll saw</a:t>
            </a:r>
            <a:endParaRPr lang="en-GB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77748" y="3325606"/>
            <a:ext cx="1142273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Wood file</a:t>
            </a:r>
            <a:endParaRPr lang="en-GB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370393" y="3287353"/>
            <a:ext cx="1219317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Sand paper</a:t>
            </a:r>
            <a:endParaRPr lang="en-GB" sz="1600" dirty="0"/>
          </a:p>
        </p:txBody>
      </p:sp>
      <p:pic>
        <p:nvPicPr>
          <p:cNvPr id="1054" name="Picture 30" descr="The RSPB Wildlife Charity: Nature Reserves &amp; Wildlife Conservati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5" y="997656"/>
            <a:ext cx="2698553" cy="269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16581" y="291852"/>
            <a:ext cx="3267456" cy="74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RSPB Birdhouse Project</a:t>
            </a:r>
          </a:p>
          <a:p>
            <a:pPr algn="ctr"/>
            <a:r>
              <a:rPr lang="en-US" dirty="0" smtClean="0"/>
              <a:t>Year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48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A87DCF-7506-446D-84C5-901AC99ACC7F}"/>
</file>

<file path=customXml/itemProps2.xml><?xml version="1.0" encoding="utf-8"?>
<ds:datastoreItem xmlns:ds="http://schemas.openxmlformats.org/officeDocument/2006/customXml" ds:itemID="{D7FA1DFF-C270-43C9-AEDA-3CDCCED5094F}"/>
</file>

<file path=customXml/itemProps3.xml><?xml version="1.0" encoding="utf-8"?>
<ds:datastoreItem xmlns:ds="http://schemas.openxmlformats.org/officeDocument/2006/customXml" ds:itemID="{A9604A3C-96DE-4F53-934A-C1E15E9C568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259</Words>
  <Application>Microsoft Office PowerPoint</Application>
  <PresentationFormat>A3 Paper (297x420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2022-07-12T06:50:47Z</dcterms:created>
  <dcterms:modified xsi:type="dcterms:W3CDTF">2022-07-12T08:21:22Z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Order">
    <vt:r8>10400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MediaServiceImageTags">
    <vt:lpwstr/>
  </property>
</Properties>
</file>