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57" d="100"/>
          <a:sy n="57" d="100"/>
        </p:scale>
        <p:origin x="48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76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86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0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43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04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8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4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25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01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7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5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D564B-D4A3-40E3-B784-72C824BD3E4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518F-8D6A-47FA-8F52-B9B259FF8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46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9" y="3199607"/>
            <a:ext cx="3337560" cy="62478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Production Planning</a:t>
            </a:r>
          </a:p>
          <a:p>
            <a:endParaRPr lang="en-US" sz="2000" dirty="0"/>
          </a:p>
          <a:p>
            <a:r>
              <a:rPr lang="en-US" sz="2400" i="1" dirty="0" smtClean="0"/>
              <a:t>1 – </a:t>
            </a:r>
            <a:r>
              <a:rPr lang="en-US" sz="2000" dirty="0" smtClean="0"/>
              <a:t>Understand design brief and requirement</a:t>
            </a:r>
          </a:p>
          <a:p>
            <a:r>
              <a:rPr lang="en-US" sz="2400" i="1" dirty="0" smtClean="0"/>
              <a:t>2 – </a:t>
            </a:r>
            <a:r>
              <a:rPr lang="en-US" sz="2000" dirty="0" smtClean="0"/>
              <a:t>Identify key information in the design brief </a:t>
            </a:r>
          </a:p>
          <a:p>
            <a:r>
              <a:rPr lang="en-US" sz="2400" i="1" dirty="0" smtClean="0"/>
              <a:t>3 – </a:t>
            </a:r>
            <a:r>
              <a:rPr lang="en-US" sz="2000" dirty="0" smtClean="0"/>
              <a:t>Research existing products </a:t>
            </a:r>
          </a:p>
          <a:p>
            <a:r>
              <a:rPr lang="en-US" sz="2400" i="1" dirty="0" smtClean="0"/>
              <a:t>4 – </a:t>
            </a:r>
            <a:r>
              <a:rPr lang="en-US" sz="2000" dirty="0" smtClean="0"/>
              <a:t>Design initial design ideas</a:t>
            </a:r>
          </a:p>
          <a:p>
            <a:r>
              <a:rPr lang="en-US" sz="2400" i="1" dirty="0" smtClean="0"/>
              <a:t>5 – </a:t>
            </a:r>
            <a:r>
              <a:rPr lang="en-US" sz="2000" dirty="0" smtClean="0"/>
              <a:t>Annotate and develop final drawings</a:t>
            </a:r>
          </a:p>
          <a:p>
            <a:r>
              <a:rPr lang="en-US" sz="2400" i="1" dirty="0" smtClean="0"/>
              <a:t>6 – </a:t>
            </a:r>
            <a:r>
              <a:rPr lang="en-US" sz="2000" dirty="0" smtClean="0"/>
              <a:t>Identify materials, tools and processes required to make the product</a:t>
            </a:r>
          </a:p>
          <a:p>
            <a:r>
              <a:rPr lang="en-US" sz="2400" i="1" dirty="0" smtClean="0"/>
              <a:t>7 – </a:t>
            </a:r>
            <a:r>
              <a:rPr lang="en-US" sz="2000" dirty="0" smtClean="0"/>
              <a:t>Step by step guide on how to product the product</a:t>
            </a:r>
          </a:p>
          <a:p>
            <a:r>
              <a:rPr lang="en-US" sz="2400" i="1" dirty="0" smtClean="0"/>
              <a:t>8 – </a:t>
            </a:r>
            <a:r>
              <a:rPr lang="en-US" sz="2000" dirty="0" smtClean="0"/>
              <a:t>Product analysis</a:t>
            </a:r>
          </a:p>
          <a:p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413760" y="5013960"/>
            <a:ext cx="9311640" cy="52322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Essential parts for sailing boat</a:t>
            </a:r>
            <a:endParaRPr lang="en-GB" sz="2800" dirty="0"/>
          </a:p>
        </p:txBody>
      </p:sp>
      <p:pic>
        <p:nvPicPr>
          <p:cNvPr id="6" name="Picture 4" descr="Sold Price: Seifert Sailing Boat Wooden Model / Toy - September 6, 0120  10:00 AM CD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060" y="5734431"/>
            <a:ext cx="3713040" cy="371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91805" y="5832745"/>
            <a:ext cx="1629764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Sail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871705" y="8370253"/>
            <a:ext cx="1629764" cy="1077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Main deck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91805" y="7199920"/>
            <a:ext cx="1629764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Mast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0445005" y="5832745"/>
            <a:ext cx="1629764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Boom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445005" y="7197153"/>
            <a:ext cx="1629764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Rudder</a:t>
            </a:r>
            <a:endParaRPr lang="en-GB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0445005" y="8370253"/>
            <a:ext cx="1629764" cy="1077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Centre board</a:t>
            </a:r>
            <a:endParaRPr lang="en-GB" sz="3200" dirty="0"/>
          </a:p>
        </p:txBody>
      </p:sp>
      <p:cxnSp>
        <p:nvCxnSpPr>
          <p:cNvPr id="13" name="Straight Arrow Connector 12"/>
          <p:cNvCxnSpPr>
            <a:stCxn id="10" idx="1"/>
          </p:cNvCxnSpPr>
          <p:nvPr/>
        </p:nvCxnSpPr>
        <p:spPr>
          <a:xfrm flipH="1">
            <a:off x="8877782" y="6125133"/>
            <a:ext cx="1567223" cy="205816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1"/>
          </p:cNvCxnSpPr>
          <p:nvPr/>
        </p:nvCxnSpPr>
        <p:spPr>
          <a:xfrm flipH="1">
            <a:off x="8924081" y="7489541"/>
            <a:ext cx="1520924" cy="166603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1"/>
          </p:cNvCxnSpPr>
          <p:nvPr/>
        </p:nvCxnSpPr>
        <p:spPr>
          <a:xfrm flipH="1">
            <a:off x="8381829" y="8908862"/>
            <a:ext cx="2063176" cy="24671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5521569" y="6125133"/>
            <a:ext cx="2638583" cy="654501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3"/>
          </p:cNvCxnSpPr>
          <p:nvPr/>
        </p:nvCxnSpPr>
        <p:spPr>
          <a:xfrm>
            <a:off x="5521569" y="7492308"/>
            <a:ext cx="2291342" cy="877945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</p:cNvCxnSpPr>
          <p:nvPr/>
        </p:nvCxnSpPr>
        <p:spPr>
          <a:xfrm flipV="1">
            <a:off x="5501469" y="8567095"/>
            <a:ext cx="1871827" cy="341767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320981" y="207346"/>
            <a:ext cx="3404419" cy="41812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Orthographic Projection</a:t>
            </a:r>
            <a:endParaRPr lang="en-GB" dirty="0"/>
          </a:p>
        </p:txBody>
      </p:sp>
      <p:pic>
        <p:nvPicPr>
          <p:cNvPr id="20" name="Picture 6" descr="Educational orthographic projection software : r/c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445" y="677275"/>
            <a:ext cx="2875935" cy="407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9320981" y="677275"/>
            <a:ext cx="3404419" cy="4204441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3542071" y="3132792"/>
            <a:ext cx="5574890" cy="41812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Product research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749700" y="3679678"/>
            <a:ext cx="1979498" cy="3077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Identify research criteria</a:t>
            </a:r>
            <a:endParaRPr lang="en-GB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6609963" y="3663429"/>
            <a:ext cx="2314118" cy="3077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Research existing products</a:t>
            </a:r>
            <a:endParaRPr lang="en-GB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609963" y="4321462"/>
            <a:ext cx="2314118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Identify 3+ designs and annotate</a:t>
            </a:r>
            <a:endParaRPr lang="en-GB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3749700" y="4333320"/>
            <a:ext cx="1979498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Select key design features to use</a:t>
            </a:r>
            <a:endParaRPr lang="en-GB" sz="1400" dirty="0"/>
          </a:p>
        </p:txBody>
      </p:sp>
      <p:cxnSp>
        <p:nvCxnSpPr>
          <p:cNvPr id="27" name="Straight Arrow Connector 26"/>
          <p:cNvCxnSpPr>
            <a:stCxn id="23" idx="3"/>
            <a:endCxn id="24" idx="1"/>
          </p:cNvCxnSpPr>
          <p:nvPr/>
        </p:nvCxnSpPr>
        <p:spPr>
          <a:xfrm flipV="1">
            <a:off x="5729198" y="3817318"/>
            <a:ext cx="880765" cy="1624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5" idx="0"/>
          </p:cNvCxnSpPr>
          <p:nvPr/>
        </p:nvCxnSpPr>
        <p:spPr>
          <a:xfrm>
            <a:off x="7767022" y="3971206"/>
            <a:ext cx="0" cy="35025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729197" y="4587745"/>
            <a:ext cx="880765" cy="1185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413760" y="207346"/>
            <a:ext cx="5703201" cy="418128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Rainbow Annotation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413760" y="669356"/>
            <a:ext cx="2315437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Negatives</a:t>
            </a:r>
            <a:r>
              <a:rPr lang="en-US" sz="1600" dirty="0" smtClean="0"/>
              <a:t> – What are the negatives and the design</a:t>
            </a:r>
            <a:endParaRPr lang="en-GB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3413760" y="1309061"/>
            <a:ext cx="2315437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C000"/>
                </a:solidFill>
              </a:rPr>
              <a:t>Positives</a:t>
            </a:r>
            <a:r>
              <a:rPr lang="en-US" sz="1600" dirty="0" smtClean="0"/>
              <a:t> – What parts of the design work well?</a:t>
            </a:r>
            <a:endParaRPr lang="en-GB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3413760" y="1988038"/>
            <a:ext cx="2315437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92D050"/>
                </a:solidFill>
              </a:rPr>
              <a:t>Improvements</a:t>
            </a:r>
            <a:r>
              <a:rPr lang="en-US" sz="1600" dirty="0" smtClean="0"/>
              <a:t> – What could you change and improve in your design?</a:t>
            </a:r>
            <a:endParaRPr lang="en-GB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5775960" y="625474"/>
            <a:ext cx="3341001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Environment</a:t>
            </a:r>
            <a:r>
              <a:rPr lang="en-US" sz="1600" dirty="0" smtClean="0"/>
              <a:t> – What impact would your design have on the environment</a:t>
            </a:r>
            <a:endParaRPr lang="en-GB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5775960" y="1248101"/>
            <a:ext cx="3341001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Manufacture</a:t>
            </a:r>
            <a:r>
              <a:rPr lang="en-US" sz="1600" dirty="0" smtClean="0"/>
              <a:t> – How would your design be made</a:t>
            </a:r>
            <a:endParaRPr lang="en-GB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5775960" y="1877376"/>
            <a:ext cx="3341001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Target Market </a:t>
            </a:r>
            <a:r>
              <a:rPr lang="en-US" sz="1600" dirty="0" smtClean="0"/>
              <a:t>– Who would this design appeal to?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75960" y="2516447"/>
            <a:ext cx="3341001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Materials</a:t>
            </a:r>
            <a:r>
              <a:rPr lang="en-US" sz="1600" dirty="0" smtClean="0"/>
              <a:t> – What materials would you use to create this?</a:t>
            </a:r>
            <a:endParaRPr lang="en-GB" sz="1600" dirty="0"/>
          </a:p>
        </p:txBody>
      </p:sp>
      <p:pic>
        <p:nvPicPr>
          <p:cNvPr id="38" name="Picture 8" descr="The Model Yachting Association Great Brita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85" y="1601448"/>
            <a:ext cx="3014566" cy="10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16581" y="291852"/>
            <a:ext cx="3267456" cy="1069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MYA Model sailing boat project</a:t>
            </a:r>
          </a:p>
          <a:p>
            <a:pPr algn="ctr"/>
            <a:r>
              <a:rPr lang="en-US" dirty="0" smtClean="0"/>
              <a:t>Year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67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B8EC33F-FE69-46B3-BE44-1CBFDEFD7716}"/>
</file>

<file path=customXml/itemProps2.xml><?xml version="1.0" encoding="utf-8"?>
<ds:datastoreItem xmlns:ds="http://schemas.openxmlformats.org/officeDocument/2006/customXml" ds:itemID="{9C4C0288-383A-4383-8159-7717D2C23D75}"/>
</file>

<file path=customXml/itemProps3.xml><?xml version="1.0" encoding="utf-8"?>
<ds:datastoreItem xmlns:ds="http://schemas.openxmlformats.org/officeDocument/2006/customXml" ds:itemID="{50250C9E-B2FE-4FE7-BE96-B4146BE5824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A3 Paper (297x420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2022-07-12T09:22:39Z</dcterms:created>
  <dcterms:modified xsi:type="dcterms:W3CDTF">2022-07-12T09:23:03Z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Order">
    <vt:r8>10200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MediaServiceImageTags">
    <vt:lpwstr/>
  </property>
</Properties>
</file>