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801600" cy="9601200" type="A3"/>
  <p:notesSz cx="6858000" cy="91440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D61112-8714-7D55-8657-BC8E551D5A19}" v="10" dt="2023-09-09T12:46:59.8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57" d="100"/>
          <a:sy n="57" d="100"/>
        </p:scale>
        <p:origin x="48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B1D61112-8714-7D55-8657-BC8E551D5A19}"/>
    <pc:docChg chg="modSld">
      <pc:chgData name="" userId="" providerId="" clId="Web-{B1D61112-8714-7D55-8657-BC8E551D5A19}" dt="2023-09-09T12:46:23.591" v="0" actId="20577"/>
      <pc:docMkLst>
        <pc:docMk/>
      </pc:docMkLst>
      <pc:sldChg chg="modSp">
        <pc:chgData name="" userId="" providerId="" clId="Web-{B1D61112-8714-7D55-8657-BC8E551D5A19}" dt="2023-09-09T12:46:23.591" v="0" actId="20577"/>
        <pc:sldMkLst>
          <pc:docMk/>
          <pc:sldMk cId="2179682199" sldId="256"/>
        </pc:sldMkLst>
        <pc:spChg chg="mod">
          <ac:chgData name="" userId="" providerId="" clId="Web-{B1D61112-8714-7D55-8657-BC8E551D5A19}" dt="2023-09-09T12:46:23.591" v="0" actId="20577"/>
          <ac:spMkLst>
            <pc:docMk/>
            <pc:sldMk cId="2179682199" sldId="256"/>
            <ac:spMk id="45" creationId="{00000000-0000-0000-0000-000000000000}"/>
          </ac:spMkLst>
        </pc:spChg>
      </pc:sldChg>
    </pc:docChg>
  </pc:docChgLst>
  <pc:docChgLst>
    <pc:chgData name="T Ramage" userId="S::ramaget@omacademy.co.uk::c21cdd37-2b04-4d8b-8774-518e383fee98" providerId="AD" clId="Web-{B1D61112-8714-7D55-8657-BC8E551D5A19}"/>
    <pc:docChg chg="modSld">
      <pc:chgData name="T Ramage" userId="S::ramaget@omacademy.co.uk::c21cdd37-2b04-4d8b-8774-518e383fee98" providerId="AD" clId="Web-{B1D61112-8714-7D55-8657-BC8E551D5A19}" dt="2023-09-09T12:46:59.812" v="6"/>
      <pc:docMkLst>
        <pc:docMk/>
      </pc:docMkLst>
      <pc:sldChg chg="addSp delSp modSp">
        <pc:chgData name="T Ramage" userId="S::ramaget@omacademy.co.uk::c21cdd37-2b04-4d8b-8774-518e383fee98" providerId="AD" clId="Web-{B1D61112-8714-7D55-8657-BC8E551D5A19}" dt="2023-09-09T12:46:59.812" v="6"/>
        <pc:sldMkLst>
          <pc:docMk/>
          <pc:sldMk cId="2179682199" sldId="256"/>
        </pc:sldMkLst>
        <pc:spChg chg="del">
          <ac:chgData name="T Ramage" userId="S::ramaget@omacademy.co.uk::c21cdd37-2b04-4d8b-8774-518e383fee98" providerId="AD" clId="Web-{B1D61112-8714-7D55-8657-BC8E551D5A19}" dt="2023-09-09T12:46:24.779" v="0"/>
          <ac:spMkLst>
            <pc:docMk/>
            <pc:sldMk cId="2179682199" sldId="256"/>
            <ac:spMk id="45" creationId="{00000000-0000-0000-0000-000000000000}"/>
          </ac:spMkLst>
        </pc:spChg>
        <pc:spChg chg="add">
          <ac:chgData name="T Ramage" userId="S::ramaget@omacademy.co.uk::c21cdd37-2b04-4d8b-8774-518e383fee98" providerId="AD" clId="Web-{B1D61112-8714-7D55-8657-BC8E551D5A19}" dt="2023-09-09T12:46:59.812" v="6"/>
          <ac:spMkLst>
            <pc:docMk/>
            <pc:sldMk cId="2179682199" sldId="256"/>
            <ac:spMk id="46" creationId="{5C3A031E-E0C8-25C7-7F00-0578111F278E}"/>
          </ac:spMkLst>
        </pc:spChg>
        <pc:picChg chg="add del mod">
          <ac:chgData name="T Ramage" userId="S::ramaget@omacademy.co.uk::c21cdd37-2b04-4d8b-8774-518e383fee98" providerId="AD" clId="Web-{B1D61112-8714-7D55-8657-BC8E551D5A19}" dt="2023-09-09T12:46:33.076" v="3"/>
          <ac:picMkLst>
            <pc:docMk/>
            <pc:sldMk cId="2179682199" sldId="256"/>
            <ac:picMk id="2" creationId="{7E520695-9893-7B35-7B38-3B74E583F5F6}"/>
          </ac:picMkLst>
        </pc:picChg>
        <pc:picChg chg="add del mod">
          <ac:chgData name="T Ramage" userId="S::ramaget@omacademy.co.uk::c21cdd37-2b04-4d8b-8774-518e383fee98" providerId="AD" clId="Web-{B1D61112-8714-7D55-8657-BC8E551D5A19}" dt="2023-09-09T12:46:38.280" v="5"/>
          <ac:picMkLst>
            <pc:docMk/>
            <pc:sldMk cId="2179682199" sldId="256"/>
            <ac:picMk id="3" creationId="{BBEDBD22-43C2-20CB-E64B-81C57559E503}"/>
          </ac:picMkLst>
        </pc:picChg>
        <pc:picChg chg="del">
          <ac:chgData name="T Ramage" userId="S::ramaget@omacademy.co.uk::c21cdd37-2b04-4d8b-8774-518e383fee98" providerId="AD" clId="Web-{B1D61112-8714-7D55-8657-BC8E551D5A19}" dt="2023-09-09T12:46:25.482" v="1"/>
          <ac:picMkLst>
            <pc:docMk/>
            <pc:sldMk cId="2179682199" sldId="256"/>
            <ac:picMk id="44" creationId="{00000000-0000-0000-0000-000000000000}"/>
          </ac:picMkLst>
        </pc:picChg>
        <pc:picChg chg="add">
          <ac:chgData name="T Ramage" userId="S::ramaget@omacademy.co.uk::c21cdd37-2b04-4d8b-8774-518e383fee98" providerId="AD" clId="Web-{B1D61112-8714-7D55-8657-BC8E551D5A19}" dt="2023-09-09T12:46:59.812" v="6"/>
          <ac:picMkLst>
            <pc:docMk/>
            <pc:sldMk cId="2179682199" sldId="256"/>
            <ac:picMk id="47" creationId="{963F6EEC-8E75-EFD0-929D-E69055D89A5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400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67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13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43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43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391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71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57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61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86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97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5301D-AD21-4629-A649-DD0068A88A92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D7DF-6087-4876-A2A9-5822722CB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9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799" y="2788127"/>
            <a:ext cx="3337560" cy="667875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Design Brief</a:t>
            </a:r>
          </a:p>
          <a:p>
            <a:endParaRPr lang="en-US" sz="2000" dirty="0"/>
          </a:p>
          <a:p>
            <a:r>
              <a:rPr lang="en-US" sz="2400" i="1" dirty="0"/>
              <a:t>1 – </a:t>
            </a:r>
            <a:r>
              <a:rPr lang="en-US" sz="2000" i="1" dirty="0"/>
              <a:t>Physical requirements =</a:t>
            </a:r>
            <a:r>
              <a:rPr lang="en-US" sz="2400" i="1" dirty="0"/>
              <a:t> </a:t>
            </a:r>
            <a:r>
              <a:rPr lang="en-US" sz="1600" i="1" dirty="0"/>
              <a:t>Can the product survive in the environment with the daily wear and tear. </a:t>
            </a:r>
          </a:p>
          <a:p>
            <a:endParaRPr lang="en-US" sz="2400" i="1" dirty="0"/>
          </a:p>
          <a:p>
            <a:r>
              <a:rPr lang="en-US" sz="2400" i="1" dirty="0"/>
              <a:t>2 – </a:t>
            </a:r>
            <a:r>
              <a:rPr lang="en-US" sz="2000" i="1" dirty="0"/>
              <a:t>Aesthetics = </a:t>
            </a:r>
            <a:r>
              <a:rPr lang="en-US" sz="1600" i="1" dirty="0"/>
              <a:t>How does the client want the product to look? </a:t>
            </a:r>
          </a:p>
          <a:p>
            <a:endParaRPr lang="en-US" sz="2400" i="1" dirty="0"/>
          </a:p>
          <a:p>
            <a:r>
              <a:rPr lang="en-US" sz="2400" i="1" dirty="0"/>
              <a:t>3 – </a:t>
            </a:r>
            <a:r>
              <a:rPr lang="en-US" sz="2000" i="1" dirty="0"/>
              <a:t>Size = </a:t>
            </a:r>
            <a:r>
              <a:rPr lang="en-US" sz="1600" i="1" dirty="0"/>
              <a:t>what are the overall measurements of the product and does it match the clients demands</a:t>
            </a:r>
          </a:p>
          <a:p>
            <a:endParaRPr lang="en-US" sz="2400" i="1" dirty="0"/>
          </a:p>
          <a:p>
            <a:r>
              <a:rPr lang="en-US" sz="2400" i="1" dirty="0"/>
              <a:t>4 – </a:t>
            </a:r>
            <a:r>
              <a:rPr lang="en-US" sz="2000" i="1" dirty="0"/>
              <a:t>Function = </a:t>
            </a:r>
            <a:r>
              <a:rPr lang="en-US" sz="1600" i="1" dirty="0"/>
              <a:t>What does the product need to be able to do?</a:t>
            </a:r>
          </a:p>
          <a:p>
            <a:endParaRPr lang="en-US" sz="2400" i="1" dirty="0"/>
          </a:p>
          <a:p>
            <a:r>
              <a:rPr lang="en-US" sz="2400" i="1" dirty="0"/>
              <a:t>5 – </a:t>
            </a:r>
            <a:r>
              <a:rPr lang="en-US" sz="2000" i="1" dirty="0"/>
              <a:t>Performance requirements = </a:t>
            </a:r>
            <a:r>
              <a:rPr lang="en-US" sz="1600" dirty="0"/>
              <a:t>can the product repeatedly perform the same function without breaking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96640" y="6127502"/>
            <a:ext cx="9098280" cy="52322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Scaled drawings on 2d design</a:t>
            </a:r>
            <a:endParaRPr lang="en-GB" sz="2800" dirty="0"/>
          </a:p>
        </p:txBody>
      </p:sp>
      <p:pic>
        <p:nvPicPr>
          <p:cNvPr id="6" name="Picture 2" descr="Top best free 2D CAD software in 20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267" y="6825830"/>
            <a:ext cx="2954973" cy="245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96640" y="6768191"/>
            <a:ext cx="2958147" cy="26341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Scaled drawing: </a:t>
            </a:r>
          </a:p>
          <a:p>
            <a:r>
              <a:rPr lang="en-US" sz="1800" dirty="0"/>
              <a:t>This is used to show the true size of a product. The drawing can either be to scale, scaled down or scaled up. The scaled drawing also allows the laser cutter to understand the commands for cutting the materials used</a:t>
            </a:r>
            <a:endParaRPr lang="en-GB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t="14741" r="95999" b="52518"/>
          <a:stretch/>
        </p:blipFill>
        <p:spPr>
          <a:xfrm>
            <a:off x="10927080" y="6768191"/>
            <a:ext cx="731520" cy="274399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10704576" y="6870192"/>
            <a:ext cx="310896" cy="14020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1515344" y="6906768"/>
            <a:ext cx="231648" cy="17068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0651236" y="7159766"/>
            <a:ext cx="310896" cy="14020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0618089" y="7557651"/>
            <a:ext cx="330327" cy="173643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0619994" y="8066695"/>
            <a:ext cx="322326" cy="19799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0623804" y="8592396"/>
            <a:ext cx="370332" cy="472356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1542776" y="7130689"/>
            <a:ext cx="231648" cy="17068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1567160" y="7528360"/>
            <a:ext cx="313944" cy="244533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11558016" y="8097175"/>
            <a:ext cx="323088" cy="200771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11558016" y="8890023"/>
            <a:ext cx="231648" cy="30084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616440" y="6733401"/>
            <a:ext cx="1024128" cy="27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Select</a:t>
            </a:r>
            <a:endParaRPr lang="en-GB" sz="12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610344" y="7061112"/>
            <a:ext cx="1024128" cy="27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Radius</a:t>
            </a:r>
            <a:endParaRPr lang="en-GB" sz="12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10344" y="7535012"/>
            <a:ext cx="1024128" cy="27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Shape</a:t>
            </a:r>
            <a:endParaRPr lang="en-GB" sz="12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610344" y="8164322"/>
            <a:ext cx="1024128" cy="27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Text</a:t>
            </a:r>
            <a:endParaRPr lang="en-GB" sz="12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93961" y="8920107"/>
            <a:ext cx="1024128" cy="27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Transform</a:t>
            </a:r>
            <a:endParaRPr lang="en-GB" sz="12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734800" y="6733401"/>
            <a:ext cx="1024128" cy="27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Line</a:t>
            </a:r>
            <a:endParaRPr lang="en-GB" sz="12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777472" y="7039440"/>
            <a:ext cx="1024128" cy="27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Arc</a:t>
            </a:r>
            <a:endParaRPr lang="en-GB" sz="12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746992" y="7757831"/>
            <a:ext cx="1024128" cy="27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Path</a:t>
            </a:r>
            <a:endParaRPr lang="en-GB" sz="1200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718036" y="8297946"/>
            <a:ext cx="1024128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Dimension lines</a:t>
            </a:r>
            <a:endParaRPr lang="en-GB" sz="12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718036" y="8939146"/>
            <a:ext cx="1024128" cy="27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3D effects</a:t>
            </a:r>
            <a:endParaRPr lang="en-GB" sz="12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083040" y="225020"/>
            <a:ext cx="3550920" cy="5410135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/>
              <a:t>Environmental costs</a:t>
            </a:r>
          </a:p>
          <a:p>
            <a:endParaRPr lang="en-US" dirty="0"/>
          </a:p>
          <a:p>
            <a:r>
              <a:rPr lang="en-US" dirty="0"/>
              <a:t>A life cycle assessment (LCA) looks at each stage of the life of a product. This is from the raw materials to when it is disposed of. </a:t>
            </a:r>
          </a:p>
          <a:p>
            <a:r>
              <a:rPr lang="en-US" i="1" u="sng" dirty="0"/>
              <a:t>Manufacturing – </a:t>
            </a:r>
            <a:r>
              <a:rPr lang="en-US" dirty="0"/>
              <a:t>Manufacturing products uses a lot of energy (pollution). </a:t>
            </a:r>
          </a:p>
          <a:p>
            <a:r>
              <a:rPr lang="en-US" i="1" u="sng" dirty="0"/>
              <a:t>Using the product – </a:t>
            </a:r>
          </a:p>
          <a:p>
            <a:r>
              <a:rPr lang="en-US" dirty="0"/>
              <a:t>Using the product can also damage the environment</a:t>
            </a:r>
          </a:p>
          <a:p>
            <a:r>
              <a:rPr lang="en-US" i="1" u="sng" dirty="0"/>
              <a:t>Product disposal – </a:t>
            </a:r>
          </a:p>
          <a:p>
            <a:r>
              <a:rPr lang="en-US" dirty="0"/>
              <a:t>Majority of disposed items are often go to landfill sites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3591915" y="3176613"/>
            <a:ext cx="5388569" cy="418128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Material properties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3591915" y="3688080"/>
            <a:ext cx="1742085" cy="10156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/>
              <a:t>Strength</a:t>
            </a:r>
          </a:p>
          <a:p>
            <a:pPr algn="ctr"/>
            <a:r>
              <a:rPr lang="en-US" sz="1400" dirty="0"/>
              <a:t>Strength is the ability to withstand forces without breaking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15156" y="3688751"/>
            <a:ext cx="1742085" cy="10156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/>
              <a:t>Hardness</a:t>
            </a:r>
          </a:p>
          <a:p>
            <a:pPr algn="ctr"/>
            <a:r>
              <a:rPr lang="en-US" sz="1400" dirty="0"/>
              <a:t>The ability to withstand scratching, rubbing or denting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49098" y="3688080"/>
            <a:ext cx="1742085" cy="10156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/>
              <a:t>Plasticity</a:t>
            </a:r>
          </a:p>
          <a:p>
            <a:pPr algn="ctr"/>
            <a:r>
              <a:rPr lang="en-US" sz="1400" dirty="0"/>
              <a:t>Its ability to change shape permanently and remain ductile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91915" y="4783893"/>
            <a:ext cx="1742085" cy="123110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/>
              <a:t>Brittleness</a:t>
            </a:r>
          </a:p>
          <a:p>
            <a:pPr algn="ctr"/>
            <a:r>
              <a:rPr lang="en-US" sz="1400" dirty="0"/>
              <a:t>This is how much a material can withstand stretch without breaking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15156" y="4784564"/>
            <a:ext cx="1742085" cy="123110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/>
              <a:t>Toughness</a:t>
            </a:r>
          </a:p>
          <a:p>
            <a:pPr algn="ctr"/>
            <a:r>
              <a:rPr lang="en-US" sz="1400" dirty="0"/>
              <a:t>A materials ability to absorb impacts without breaking or snapping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249098" y="4783893"/>
            <a:ext cx="1742085" cy="123110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/>
              <a:t>Durability</a:t>
            </a:r>
          </a:p>
          <a:p>
            <a:pPr algn="ctr"/>
            <a:r>
              <a:rPr lang="en-US" sz="1400" dirty="0"/>
              <a:t>The materials ability to repeatedly withstand usage and corrosion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591913" y="225020"/>
            <a:ext cx="5388569" cy="418128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Materials used</a:t>
            </a:r>
            <a:endParaRPr lang="en-GB" dirty="0"/>
          </a:p>
        </p:txBody>
      </p:sp>
      <p:pic>
        <p:nvPicPr>
          <p:cNvPr id="38" name="Picture 4" descr="Acrylic Sheets | Cut To Size Wholesale &amp; Retai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913" y="823675"/>
            <a:ext cx="1162967" cy="6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5075713" y="723299"/>
            <a:ext cx="3904769" cy="737116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Acrylic plastic sheets – To be designed on CAD and produced through the laser cutter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0" name="Picture 6" descr="Aluminium Round Tube Pipe (40 mm x 1 mm x 2000 mm) : Amazon.co.uk:  Business, Industry &amp; Scien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960" y="1635523"/>
            <a:ext cx="918522" cy="84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3591913" y="1608121"/>
            <a:ext cx="3904769" cy="677879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Aluminum pipes – To be measured and cut using hand tools 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2" name="Picture 8" descr="LIGNO Tube Wooden Pipe 35x2,5x1000 mm Ash : Amazon.co.uk: DIY &amp; Tools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2" t="5486" r="10456" b="20914"/>
          <a:stretch/>
        </p:blipFill>
        <p:spPr bwMode="auto">
          <a:xfrm>
            <a:off x="3677588" y="2406007"/>
            <a:ext cx="1127760" cy="75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/>
          <p:cNvSpPr/>
          <p:nvPr/>
        </p:nvSpPr>
        <p:spPr>
          <a:xfrm>
            <a:off x="5075712" y="2426754"/>
            <a:ext cx="3904769" cy="678938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Wooden pipes – Measured and cut using scroll saw. 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6" name="TextBox 1">
            <a:extLst>
              <a:ext uri="{FF2B5EF4-FFF2-40B4-BE49-F238E27FC236}">
                <a16:creationId xmlns:a16="http://schemas.microsoft.com/office/drawing/2014/main" id="{5C3A031E-E0C8-25C7-7F00-0578111F278E}"/>
              </a:ext>
            </a:extLst>
          </p:cNvPr>
          <p:cNvSpPr txBox="1"/>
          <p:nvPr/>
        </p:nvSpPr>
        <p:spPr>
          <a:xfrm>
            <a:off x="116581" y="291852"/>
            <a:ext cx="3267456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100" dirty="0"/>
              <a:t>Year 9</a:t>
            </a:r>
            <a:endParaRPr lang="en-US" sz="2100" dirty="0">
              <a:cs typeface="Calibri" panose="020F0502020204030204"/>
            </a:endParaRPr>
          </a:p>
          <a:p>
            <a:pPr algn="ctr"/>
            <a:r>
              <a:rPr lang="en-US" sz="2100" dirty="0">
                <a:cs typeface="Calibri" panose="020F0502020204030204"/>
              </a:rPr>
              <a:t>ENGINEERING SKILLS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963F6EEC-8E75-EFD0-929D-E69055D89A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80" y="940765"/>
            <a:ext cx="3453016" cy="171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68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03F530-9360-4C34-A2F4-38934CDBE417}">
  <ds:schemaRefs>
    <ds:schemaRef ds:uri="http://schemas.microsoft.com/office/2006/metadata/properties"/>
    <ds:schemaRef ds:uri="http://schemas.microsoft.com/office/infopath/2007/PartnerControls"/>
    <ds:schemaRef ds:uri="4276e521-d8f5-44a8-8722-75164a36e364"/>
    <ds:schemaRef ds:uri="b6daa2f3-06b5-47f8-a85d-067055f32ca7"/>
  </ds:schemaRefs>
</ds:datastoreItem>
</file>

<file path=customXml/itemProps2.xml><?xml version="1.0" encoding="utf-8"?>
<ds:datastoreItem xmlns:ds="http://schemas.openxmlformats.org/officeDocument/2006/customXml" ds:itemID="{8CDEFD8C-214E-4F6A-9D33-4918F6378F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9DB703-CEE1-445C-B346-575968269C5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326</Words>
  <Application>Microsoft Office PowerPoint</Application>
  <PresentationFormat>A3 Paper (297x420 mm)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2022-07-12T13:54:41Z</dcterms:created>
  <dcterms:modified xsi:type="dcterms:W3CDTF">2023-09-09T12:46:59Z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Order">
    <vt:r8>10300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MediaServiceImageTags">
    <vt:lpwstr/>
  </property>
</Properties>
</file>