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4"/>
  </p:sldMasterIdLst>
  <p:sldIdLst>
    <p:sldId id="256" r:id="rId5"/>
  </p:sldIdLst>
  <p:sldSz cx="9906000" cy="6858000" type="A4"/>
  <p:notesSz cx="9872663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83E9E20-2446-4A12-BB19-DB9845590817}" v="20" dt="2022-07-04T15:38:23.32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062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39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3872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0719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2735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2107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843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9695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4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8877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6912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408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2110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7/16/2024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7507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13" Type="http://schemas.openxmlformats.org/officeDocument/2006/relationships/image" Target="../media/image11.emf"/><Relationship Id="rId18" Type="http://schemas.openxmlformats.org/officeDocument/2006/relationships/image" Target="../media/image1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emf"/><Relationship Id="rId17" Type="http://schemas.openxmlformats.org/officeDocument/2006/relationships/image" Target="../media/image15.emf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1" Type="http://schemas.openxmlformats.org/officeDocument/2006/relationships/tags" Target="../tags/tag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emf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4" Type="http://schemas.openxmlformats.org/officeDocument/2006/relationships/image" Target="../media/image2.emf"/><Relationship Id="rId9" Type="http://schemas.openxmlformats.org/officeDocument/2006/relationships/image" Target="../media/image7.emf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34" y="27717"/>
            <a:ext cx="9782175" cy="298073"/>
          </a:xfrm>
          <a:solidFill>
            <a:schemeClr val="bg1"/>
          </a:solidFill>
          <a:ln w="28575">
            <a:solidFill>
              <a:schemeClr val="accent1">
                <a:lumMod val="75000"/>
              </a:schemeClr>
            </a:solidFill>
          </a:ln>
        </p:spPr>
        <p:txBody>
          <a:bodyPr>
            <a:noAutofit/>
          </a:bodyPr>
          <a:lstStyle/>
          <a:p>
            <a:r>
              <a:rPr lang="en-GB" sz="1050" b="1" dirty="0">
                <a:ea typeface="Calibri Light"/>
                <a:cs typeface="Calibri Light"/>
              </a:rPr>
              <a:t>Year 10 Knowledge Organiser         	       	Module 1 – Qui suis-je? – Myself, family &amp; friends     	</a:t>
            </a:r>
            <a:r>
              <a:rPr lang="en-GB" sz="1050" b="1" dirty="0">
                <a:solidFill>
                  <a:srgbClr val="FF0000"/>
                </a:solidFill>
                <a:ea typeface="Calibri Light"/>
                <a:cs typeface="Calibri Light"/>
              </a:rPr>
              <a:t>Core Knowledge </a:t>
            </a:r>
            <a:r>
              <a:rPr lang="en-GB" sz="1050" dirty="0">
                <a:ea typeface="Calibri Light"/>
                <a:cs typeface="Calibri Light"/>
              </a:rPr>
              <a:t>– Vocabulary and Grammar</a:t>
            </a:r>
            <a:endParaRPr lang="en-GB" sz="1050" b="1" dirty="0"/>
          </a:p>
        </p:txBody>
      </p:sp>
      <p:pic>
        <p:nvPicPr>
          <p:cNvPr id="80" name="Picture 7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766" y="63363"/>
            <a:ext cx="295275" cy="257798"/>
          </a:xfrm>
          <a:prstGeom prst="rect">
            <a:avLst/>
          </a:prstGeom>
        </p:spPr>
      </p:pic>
      <p:sp>
        <p:nvSpPr>
          <p:cNvPr id="54" name="Hexagon 53">
            <a:extLst>
              <a:ext uri="{FF2B5EF4-FFF2-40B4-BE49-F238E27FC236}">
                <a16:creationId xmlns:a16="http://schemas.microsoft.com/office/drawing/2014/main" id="{7ECC46E1-EA09-CC5A-B320-28E9E208D160}"/>
              </a:ext>
            </a:extLst>
          </p:cNvPr>
          <p:cNvSpPr/>
          <p:nvPr/>
        </p:nvSpPr>
        <p:spPr>
          <a:xfrm>
            <a:off x="2241625" y="3751850"/>
            <a:ext cx="2299689" cy="1759181"/>
          </a:xfrm>
          <a:prstGeom prst="hexagon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900" b="1" dirty="0">
                <a:solidFill>
                  <a:schemeClr val="tx1"/>
                </a:solidFill>
                <a:ea typeface="+mn-lt"/>
                <a:cs typeface="+mn-lt"/>
              </a:rPr>
              <a:t>Complex Phrases</a:t>
            </a:r>
            <a:endParaRPr lang="en-US" dirty="0"/>
          </a:p>
          <a:p>
            <a:r>
              <a:rPr lang="en-GB" sz="900" dirty="0">
                <a:solidFill>
                  <a:schemeClr val="tx1"/>
                </a:solidFill>
              </a:rPr>
              <a:t>je </a:t>
            </a:r>
            <a:r>
              <a:rPr lang="en-GB" sz="900" dirty="0" err="1">
                <a:solidFill>
                  <a:schemeClr val="tx1"/>
                </a:solidFill>
              </a:rPr>
              <a:t>dirais</a:t>
            </a:r>
            <a:r>
              <a:rPr lang="en-GB" sz="900" dirty="0">
                <a:solidFill>
                  <a:schemeClr val="tx1"/>
                </a:solidFill>
              </a:rPr>
              <a:t> que – I would say that </a:t>
            </a:r>
          </a:p>
          <a:p>
            <a:r>
              <a:rPr lang="en-GB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à</a:t>
            </a:r>
            <a:r>
              <a:rPr lang="en-GB" sz="900" dirty="0">
                <a:solidFill>
                  <a:schemeClr val="tx1"/>
                </a:solidFill>
              </a:rPr>
              <a:t> mon </a:t>
            </a:r>
            <a:r>
              <a:rPr lang="en-GB" sz="900" dirty="0" err="1">
                <a:solidFill>
                  <a:schemeClr val="tx1"/>
                </a:solidFill>
              </a:rPr>
              <a:t>gré</a:t>
            </a:r>
            <a:r>
              <a:rPr lang="en-GB" sz="900" dirty="0">
                <a:solidFill>
                  <a:schemeClr val="tx1"/>
                </a:solidFill>
              </a:rPr>
              <a:t> – in my opinion</a:t>
            </a:r>
          </a:p>
          <a:p>
            <a:r>
              <a:rPr lang="en-GB" sz="900" dirty="0">
                <a:solidFill>
                  <a:schemeClr val="tx1"/>
                </a:solidFill>
              </a:rPr>
              <a:t>bien que ce soit – although it is </a:t>
            </a:r>
          </a:p>
          <a:p>
            <a:r>
              <a:rPr lang="en-GB" sz="900" dirty="0" err="1">
                <a:solidFill>
                  <a:schemeClr val="tx1"/>
                </a:solidFill>
              </a:rPr>
              <a:t>Lorsque</a:t>
            </a:r>
            <a:r>
              <a:rPr lang="en-GB" sz="900" dirty="0">
                <a:solidFill>
                  <a:schemeClr val="tx1"/>
                </a:solidFill>
              </a:rPr>
              <a:t>/</a:t>
            </a:r>
            <a:r>
              <a:rPr lang="en-GB" sz="900" dirty="0" err="1">
                <a:solidFill>
                  <a:schemeClr val="tx1"/>
                </a:solidFill>
              </a:rPr>
              <a:t>quand</a:t>
            </a:r>
            <a:r>
              <a:rPr lang="en-GB" sz="900" dirty="0">
                <a:solidFill>
                  <a:schemeClr val="tx1"/>
                </a:solidFill>
              </a:rPr>
              <a:t> </a:t>
            </a:r>
            <a:r>
              <a:rPr lang="en-GB" sz="900" dirty="0" err="1">
                <a:solidFill>
                  <a:schemeClr val="tx1"/>
                </a:solidFill>
              </a:rPr>
              <a:t>j’étais</a:t>
            </a:r>
            <a:r>
              <a:rPr lang="en-GB" sz="900" dirty="0">
                <a:solidFill>
                  <a:schemeClr val="tx1"/>
                </a:solidFill>
              </a:rPr>
              <a:t> plus </a:t>
            </a:r>
            <a:r>
              <a:rPr lang="en-GB" sz="900" dirty="0" err="1">
                <a:solidFill>
                  <a:schemeClr val="tx1"/>
                </a:solidFill>
              </a:rPr>
              <a:t>jeune</a:t>
            </a:r>
            <a:r>
              <a:rPr lang="en-GB" sz="900" dirty="0">
                <a:solidFill>
                  <a:schemeClr val="tx1"/>
                </a:solidFill>
              </a:rPr>
              <a:t>… - When I was younger</a:t>
            </a:r>
          </a:p>
          <a:p>
            <a:r>
              <a:rPr lang="en-GB" sz="900" dirty="0">
                <a:solidFill>
                  <a:schemeClr val="tx1"/>
                </a:solidFill>
              </a:rPr>
              <a:t>Si </a:t>
            </a:r>
            <a:r>
              <a:rPr lang="en-GB" sz="900" dirty="0" err="1">
                <a:solidFill>
                  <a:schemeClr val="tx1"/>
                </a:solidFill>
              </a:rPr>
              <a:t>j’avais</a:t>
            </a:r>
            <a:r>
              <a:rPr lang="en-GB" sz="900" dirty="0">
                <a:solidFill>
                  <a:schemeClr val="tx1"/>
                </a:solidFill>
              </a:rPr>
              <a:t> la chance/le </a:t>
            </a:r>
            <a:r>
              <a:rPr lang="en-GB" sz="900" dirty="0" err="1">
                <a:solidFill>
                  <a:schemeClr val="tx1"/>
                </a:solidFill>
              </a:rPr>
              <a:t>choix</a:t>
            </a:r>
            <a:r>
              <a:rPr lang="en-GB" sz="900" dirty="0">
                <a:solidFill>
                  <a:schemeClr val="tx1"/>
                </a:solidFill>
              </a:rPr>
              <a:t>, je </a:t>
            </a:r>
            <a:r>
              <a:rPr lang="en-GB" sz="900" dirty="0" err="1">
                <a:solidFill>
                  <a:schemeClr val="tx1"/>
                </a:solidFill>
              </a:rPr>
              <a:t>voudrais</a:t>
            </a:r>
            <a:r>
              <a:rPr lang="en-GB" sz="900" dirty="0">
                <a:solidFill>
                  <a:schemeClr val="tx1"/>
                </a:solidFill>
              </a:rPr>
              <a:t>/</a:t>
            </a:r>
            <a:r>
              <a:rPr lang="en-GB" sz="900" dirty="0" err="1">
                <a:solidFill>
                  <a:schemeClr val="tx1"/>
                </a:solidFill>
              </a:rPr>
              <a:t>j’aimerais</a:t>
            </a:r>
            <a:r>
              <a:rPr lang="en-GB" sz="900" dirty="0">
                <a:solidFill>
                  <a:schemeClr val="tx1"/>
                </a:solidFill>
              </a:rPr>
              <a:t>… - If I had the chance/the choice, I would like…</a:t>
            </a:r>
          </a:p>
        </p:txBody>
      </p:sp>
      <p:sp>
        <p:nvSpPr>
          <p:cNvPr id="58" name="Rounded Rectangle 41">
            <a:extLst>
              <a:ext uri="{FF2B5EF4-FFF2-40B4-BE49-F238E27FC236}">
                <a16:creationId xmlns:a16="http://schemas.microsoft.com/office/drawing/2014/main" id="{100A1A35-36C8-F70E-C782-3AAB6D555A97}"/>
              </a:ext>
            </a:extLst>
          </p:cNvPr>
          <p:cNvSpPr/>
          <p:nvPr/>
        </p:nvSpPr>
        <p:spPr>
          <a:xfrm>
            <a:off x="26593" y="378627"/>
            <a:ext cx="2693911" cy="168593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chemeClr val="tx1"/>
                </a:solidFill>
              </a:rPr>
              <a:t>   </a:t>
            </a: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b="1" dirty="0">
                <a:solidFill>
                  <a:schemeClr val="tx1"/>
                </a:solidFill>
              </a:rPr>
              <a:t>Ma </a:t>
            </a:r>
            <a:r>
              <a:rPr lang="en-US" sz="900" b="1" dirty="0" err="1">
                <a:solidFill>
                  <a:schemeClr val="tx1"/>
                </a:solidFill>
              </a:rPr>
              <a:t>famille</a:t>
            </a:r>
            <a:r>
              <a:rPr lang="en-US" sz="900" b="1" dirty="0">
                <a:solidFill>
                  <a:schemeClr val="tx1"/>
                </a:solidFill>
              </a:rPr>
              <a:t> – My family</a:t>
            </a: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chemeClr val="tx1"/>
                </a:solidFill>
              </a:rPr>
              <a:t> 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1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1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1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1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1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100" b="1" dirty="0">
              <a:solidFill>
                <a:schemeClr val="tx1"/>
              </a:solidFill>
            </a:endParaRPr>
          </a:p>
        </p:txBody>
      </p:sp>
      <p:pic>
        <p:nvPicPr>
          <p:cNvPr id="60" name="Picture 59">
            <a:extLst>
              <a:ext uri="{FF2B5EF4-FFF2-40B4-BE49-F238E27FC236}">
                <a16:creationId xmlns:a16="http://schemas.microsoft.com/office/drawing/2014/main" id="{FDBEDBFC-A91A-1C31-9051-06AD75932F3E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1905" r="70671" b="76349"/>
          <a:stretch/>
        </p:blipFill>
        <p:spPr>
          <a:xfrm>
            <a:off x="74234" y="529261"/>
            <a:ext cx="1289471" cy="1464829"/>
          </a:xfrm>
          <a:prstGeom prst="rect">
            <a:avLst/>
          </a:prstGeom>
        </p:spPr>
      </p:pic>
      <p:pic>
        <p:nvPicPr>
          <p:cNvPr id="65" name="Picture 64">
            <a:extLst>
              <a:ext uri="{FF2B5EF4-FFF2-40B4-BE49-F238E27FC236}">
                <a16:creationId xmlns:a16="http://schemas.microsoft.com/office/drawing/2014/main" id="{B34DF1D7-130D-ABAF-8F63-D101FB224E13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2861" r="67656" b="76508"/>
          <a:stretch/>
        </p:blipFill>
        <p:spPr>
          <a:xfrm>
            <a:off x="1370108" y="596490"/>
            <a:ext cx="1417779" cy="1385549"/>
          </a:xfrm>
          <a:prstGeom prst="rect">
            <a:avLst/>
          </a:prstGeom>
        </p:spPr>
      </p:pic>
      <p:pic>
        <p:nvPicPr>
          <p:cNvPr id="66" name="Picture 65">
            <a:extLst>
              <a:ext uri="{FF2B5EF4-FFF2-40B4-BE49-F238E27FC236}">
                <a16:creationId xmlns:a16="http://schemas.microsoft.com/office/drawing/2014/main" id="{B625FB71-610D-9FB3-B3E7-D283A1A546B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096520" y="1405546"/>
            <a:ext cx="574543" cy="431972"/>
          </a:xfrm>
          <a:prstGeom prst="rect">
            <a:avLst/>
          </a:prstGeom>
        </p:spPr>
      </p:pic>
      <p:sp>
        <p:nvSpPr>
          <p:cNvPr id="13" name="Rounded Rectangle 41">
            <a:extLst>
              <a:ext uri="{FF2B5EF4-FFF2-40B4-BE49-F238E27FC236}">
                <a16:creationId xmlns:a16="http://schemas.microsoft.com/office/drawing/2014/main" id="{100A1A35-36C8-F70E-C782-3AAB6D555A97}"/>
              </a:ext>
            </a:extLst>
          </p:cNvPr>
          <p:cNvSpPr/>
          <p:nvPr/>
        </p:nvSpPr>
        <p:spPr>
          <a:xfrm>
            <a:off x="43020" y="2134892"/>
            <a:ext cx="2135296" cy="3350603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chemeClr val="tx1"/>
                </a:solidFill>
              </a:rPr>
              <a:t> </a:t>
            </a: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b="1" dirty="0">
                <a:solidFill>
                  <a:schemeClr val="tx1"/>
                </a:solidFill>
              </a:rPr>
              <a:t>Les </a:t>
            </a:r>
            <a:r>
              <a:rPr lang="en-US" sz="900" b="1" dirty="0" err="1">
                <a:solidFill>
                  <a:schemeClr val="tx1"/>
                </a:solidFill>
              </a:rPr>
              <a:t>adjectifs</a:t>
            </a:r>
            <a:r>
              <a:rPr lang="en-US" sz="900" b="1" dirty="0">
                <a:solidFill>
                  <a:schemeClr val="tx1"/>
                </a:solidFill>
              </a:rPr>
              <a:t> de </a:t>
            </a:r>
            <a:r>
              <a:rPr lang="en-US" sz="900" b="1" dirty="0" err="1">
                <a:solidFill>
                  <a:schemeClr val="tx1"/>
                </a:solidFill>
              </a:rPr>
              <a:t>personnalité</a:t>
            </a:r>
            <a:r>
              <a:rPr lang="en-US" sz="900" b="1" dirty="0">
                <a:solidFill>
                  <a:schemeClr val="tx1"/>
                </a:solidFill>
              </a:rPr>
              <a:t> – Personality adjectives</a:t>
            </a: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1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1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1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1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1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100" b="1" dirty="0">
              <a:solidFill>
                <a:schemeClr val="tx1"/>
              </a:solidFill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EC1CF62-4867-50AA-6B7F-DD18B14B0F1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8046" r="67060" b="24750"/>
          <a:stretch/>
        </p:blipFill>
        <p:spPr>
          <a:xfrm>
            <a:off x="45847" y="2449094"/>
            <a:ext cx="1328364" cy="2952229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42880CCD-9770-D4CF-FFC9-8C4DB5EB3EF8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27731" r="65198" b="24453"/>
          <a:stretch/>
        </p:blipFill>
        <p:spPr>
          <a:xfrm>
            <a:off x="816748" y="2436434"/>
            <a:ext cx="1391958" cy="2964889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546A491F-F4DF-720C-F3A7-945330F91FF0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6351" r="3753"/>
          <a:stretch/>
        </p:blipFill>
        <p:spPr>
          <a:xfrm>
            <a:off x="1717701" y="3311359"/>
            <a:ext cx="412524" cy="504321"/>
          </a:xfrm>
          <a:prstGeom prst="rect">
            <a:avLst/>
          </a:prstGeom>
        </p:spPr>
      </p:pic>
      <p:sp>
        <p:nvSpPr>
          <p:cNvPr id="18" name="Rounded Rectangle 41">
            <a:extLst>
              <a:ext uri="{FF2B5EF4-FFF2-40B4-BE49-F238E27FC236}">
                <a16:creationId xmlns:a16="http://schemas.microsoft.com/office/drawing/2014/main" id="{100A1A35-36C8-F70E-C782-3AAB6D555A97}"/>
              </a:ext>
            </a:extLst>
          </p:cNvPr>
          <p:cNvSpPr/>
          <p:nvPr/>
        </p:nvSpPr>
        <p:spPr>
          <a:xfrm>
            <a:off x="2786980" y="367289"/>
            <a:ext cx="3166516" cy="171413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chemeClr val="tx1"/>
                </a:solidFill>
              </a:rPr>
              <a:t>   </a:t>
            </a: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b="1" dirty="0">
                <a:solidFill>
                  <a:schemeClr val="tx1"/>
                </a:solidFill>
              </a:rPr>
              <a:t>Ma description physique – My physical description</a:t>
            </a: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1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100" b="1" dirty="0">
              <a:solidFill>
                <a:schemeClr val="tx1"/>
              </a:solidFill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3EC1CF62-4867-50AA-6B7F-DD18B14B0F1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78752" r="61853" b="4849"/>
          <a:stretch/>
        </p:blipFill>
        <p:spPr>
          <a:xfrm>
            <a:off x="2863568" y="990064"/>
            <a:ext cx="1657568" cy="1091693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42880CCD-9770-D4CF-FFC9-8C4DB5EB3EF8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79050" r="62782" b="4858"/>
          <a:stretch/>
        </p:blipFill>
        <p:spPr>
          <a:xfrm>
            <a:off x="4284666" y="1027074"/>
            <a:ext cx="1551388" cy="1027709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546A491F-F4DF-720C-F3A7-945330F91FF0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6351" r="3753"/>
          <a:stretch/>
        </p:blipFill>
        <p:spPr>
          <a:xfrm>
            <a:off x="5437225" y="619338"/>
            <a:ext cx="412524" cy="504321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67AB07D2-6FA1-8FC6-B17B-095A8EF2A420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-1016" t="5748" r="75024" b="88223"/>
          <a:stretch/>
        </p:blipFill>
        <p:spPr>
          <a:xfrm>
            <a:off x="3927995" y="619338"/>
            <a:ext cx="1287419" cy="381098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E68744CF-B19D-9C7D-537B-1EE267CC5584}"/>
              </a:ext>
            </a:extLst>
          </p:cNvPr>
          <p:cNvPicPr>
            <a:picLocks noChangeAspect="1"/>
          </p:cNvPicPr>
          <p:nvPr/>
        </p:nvPicPr>
        <p:blipFill rotWithShape="1">
          <a:blip r:embed="rId9"/>
          <a:srcRect t="5876" r="74308" b="88155"/>
          <a:stretch/>
        </p:blipFill>
        <p:spPr>
          <a:xfrm>
            <a:off x="2846564" y="619338"/>
            <a:ext cx="1272522" cy="377326"/>
          </a:xfrm>
          <a:prstGeom prst="rect">
            <a:avLst/>
          </a:prstGeom>
        </p:spPr>
      </p:pic>
      <p:sp>
        <p:nvSpPr>
          <p:cNvPr id="24" name="Rounded Rectangle 41">
            <a:extLst>
              <a:ext uri="{FF2B5EF4-FFF2-40B4-BE49-F238E27FC236}">
                <a16:creationId xmlns:a16="http://schemas.microsoft.com/office/drawing/2014/main" id="{100A1A35-36C8-F70E-C782-3AAB6D555A97}"/>
              </a:ext>
            </a:extLst>
          </p:cNvPr>
          <p:cNvSpPr/>
          <p:nvPr/>
        </p:nvSpPr>
        <p:spPr>
          <a:xfrm>
            <a:off x="2345942" y="5910708"/>
            <a:ext cx="4285506" cy="79378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b="1" dirty="0" err="1">
                <a:solidFill>
                  <a:schemeClr val="tx1"/>
                </a:solidFill>
              </a:rPr>
              <a:t>En</a:t>
            </a:r>
            <a:r>
              <a:rPr lang="en-US" sz="900" b="1" dirty="0">
                <a:solidFill>
                  <a:schemeClr val="tx1"/>
                </a:solidFill>
              </a:rPr>
              <a:t> </a:t>
            </a:r>
            <a:r>
              <a:rPr lang="en-US" sz="900" b="1" dirty="0" err="1">
                <a:solidFill>
                  <a:schemeClr val="tx1"/>
                </a:solidFill>
              </a:rPr>
              <a:t>ville</a:t>
            </a:r>
            <a:r>
              <a:rPr lang="en-US" sz="900" b="1" dirty="0">
                <a:solidFill>
                  <a:schemeClr val="tx1"/>
                </a:solidFill>
              </a:rPr>
              <a:t> – In town </a:t>
            </a:r>
            <a:endParaRPr lang="en-US" sz="105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1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1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1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100" b="1" dirty="0">
              <a:solidFill>
                <a:schemeClr val="tx1"/>
              </a:solidFill>
            </a:endParaRP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8246F1D5-4D56-43CB-449E-6DFBD12C7F9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577916" y="6091426"/>
            <a:ext cx="248915" cy="277847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4DE7751F-FAF2-B449-015E-868FE6A6062F}"/>
              </a:ext>
            </a:extLst>
          </p:cNvPr>
          <p:cNvPicPr>
            <a:picLocks noChangeAspect="1"/>
          </p:cNvPicPr>
          <p:nvPr/>
        </p:nvPicPr>
        <p:blipFill rotWithShape="1">
          <a:blip r:embed="rId11"/>
          <a:srcRect l="14914" t="3040" r="7987" b="3422"/>
          <a:stretch/>
        </p:blipFill>
        <p:spPr>
          <a:xfrm>
            <a:off x="4222717" y="6316159"/>
            <a:ext cx="319748" cy="31969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E68744CF-B19D-9C7D-537B-1EE267CC5584}"/>
              </a:ext>
            </a:extLst>
          </p:cNvPr>
          <p:cNvPicPr>
            <a:picLocks noChangeAspect="1"/>
          </p:cNvPicPr>
          <p:nvPr/>
        </p:nvPicPr>
        <p:blipFill rotWithShape="1">
          <a:blip r:embed="rId9"/>
          <a:srcRect t="26583" r="79238" b="63358"/>
          <a:stretch/>
        </p:blipFill>
        <p:spPr>
          <a:xfrm>
            <a:off x="2396216" y="6020789"/>
            <a:ext cx="994688" cy="61506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67AB07D2-6FA1-8FC6-B17B-095A8EF2A420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t="26204" r="83409" b="63384"/>
          <a:stretch/>
        </p:blipFill>
        <p:spPr>
          <a:xfrm>
            <a:off x="3393633" y="5972487"/>
            <a:ext cx="829085" cy="654807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E68744CF-B19D-9C7D-537B-1EE267CC5584}"/>
              </a:ext>
            </a:extLst>
          </p:cNvPr>
          <p:cNvPicPr>
            <a:picLocks noChangeAspect="1"/>
          </p:cNvPicPr>
          <p:nvPr/>
        </p:nvPicPr>
        <p:blipFill rotWithShape="1">
          <a:blip r:embed="rId9"/>
          <a:srcRect l="-972" t="36071" r="80210" b="53788"/>
          <a:stretch/>
        </p:blipFill>
        <p:spPr>
          <a:xfrm>
            <a:off x="4897663" y="6007527"/>
            <a:ext cx="1058839" cy="663363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67AB07D2-6FA1-8FC6-B17B-095A8EF2A420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t="36679" r="83409" b="53545"/>
          <a:stretch/>
        </p:blipFill>
        <p:spPr>
          <a:xfrm>
            <a:off x="5840946" y="6032624"/>
            <a:ext cx="891503" cy="670445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612092" y="4720149"/>
            <a:ext cx="1525001" cy="106244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000" b="1" dirty="0">
                <a:solidFill>
                  <a:prstClr val="black"/>
                </a:solidFill>
              </a:rPr>
              <a:t>Prepositions</a:t>
            </a:r>
          </a:p>
          <a:p>
            <a:pPr lvl="0" algn="ctr"/>
            <a:endParaRPr lang="en-US" sz="1000" b="1" dirty="0">
              <a:solidFill>
                <a:prstClr val="black"/>
              </a:solidFill>
            </a:endParaRPr>
          </a:p>
          <a:p>
            <a:pPr lvl="0" algn="ctr"/>
            <a:endParaRPr lang="en-US" sz="1000" b="1" dirty="0">
              <a:solidFill>
                <a:prstClr val="black"/>
              </a:solidFill>
            </a:endParaRPr>
          </a:p>
          <a:p>
            <a:pPr lvl="0" algn="ctr"/>
            <a:endParaRPr lang="en-US" sz="1000" b="1" dirty="0">
              <a:solidFill>
                <a:prstClr val="black"/>
              </a:solidFill>
            </a:endParaRPr>
          </a:p>
          <a:p>
            <a:pPr lvl="0" algn="ctr"/>
            <a:endParaRPr lang="en-US" sz="1000" b="1" dirty="0">
              <a:solidFill>
                <a:prstClr val="black"/>
              </a:solidFill>
            </a:endParaRPr>
          </a:p>
          <a:p>
            <a:pPr lvl="0" algn="ctr"/>
            <a:endParaRPr lang="en-US" sz="1000" b="1" dirty="0">
              <a:solidFill>
                <a:prstClr val="black"/>
              </a:solidFill>
            </a:endParaRPr>
          </a:p>
          <a:p>
            <a:pPr lvl="0" algn="ctr"/>
            <a:endParaRPr lang="en-US" sz="1100" b="1" dirty="0">
              <a:solidFill>
                <a:prstClr val="black"/>
              </a:solidFill>
            </a:endParaRP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E68744CF-B19D-9C7D-537B-1EE267CC5584}"/>
              </a:ext>
            </a:extLst>
          </p:cNvPr>
          <p:cNvPicPr>
            <a:picLocks noChangeAspect="1"/>
          </p:cNvPicPr>
          <p:nvPr/>
        </p:nvPicPr>
        <p:blipFill rotWithShape="1">
          <a:blip r:embed="rId9"/>
          <a:srcRect l="-972" t="45975" r="80210" b="40280"/>
          <a:stretch/>
        </p:blipFill>
        <p:spPr>
          <a:xfrm>
            <a:off x="4628242" y="4871358"/>
            <a:ext cx="930548" cy="8197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67AB07D2-6FA1-8FC6-B17B-095A8EF2A420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t="46076" r="90233" b="40173"/>
          <a:stretch/>
        </p:blipFill>
        <p:spPr>
          <a:xfrm>
            <a:off x="5196786" y="4886273"/>
            <a:ext cx="450278" cy="80909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</p:pic>
      <p:sp>
        <p:nvSpPr>
          <p:cNvPr id="4" name="Rectangle 3"/>
          <p:cNvSpPr/>
          <p:nvPr/>
        </p:nvSpPr>
        <p:spPr>
          <a:xfrm>
            <a:off x="4587828" y="3599833"/>
            <a:ext cx="1709649" cy="93630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900" b="1" dirty="0">
                <a:solidFill>
                  <a:prstClr val="black"/>
                </a:solidFill>
              </a:rPr>
              <a:t>Time Phrases</a:t>
            </a:r>
          </a:p>
          <a:p>
            <a:pPr lvl="0" algn="ctr"/>
            <a:endParaRPr lang="en-US" sz="900" b="1" dirty="0">
              <a:solidFill>
                <a:prstClr val="black"/>
              </a:solidFill>
            </a:endParaRPr>
          </a:p>
          <a:p>
            <a:pPr lvl="0" algn="ctr"/>
            <a:endParaRPr lang="en-US" sz="900" b="1" dirty="0">
              <a:solidFill>
                <a:prstClr val="black"/>
              </a:solidFill>
            </a:endParaRPr>
          </a:p>
          <a:p>
            <a:pPr lvl="0" algn="ctr"/>
            <a:endParaRPr lang="en-US" sz="1000" b="1" dirty="0">
              <a:solidFill>
                <a:prstClr val="black"/>
              </a:solidFill>
            </a:endParaRPr>
          </a:p>
          <a:p>
            <a:pPr lvl="0" algn="ctr"/>
            <a:endParaRPr lang="en-US" sz="1000" b="1" dirty="0">
              <a:solidFill>
                <a:prstClr val="black"/>
              </a:solidFill>
            </a:endParaRPr>
          </a:p>
          <a:p>
            <a:pPr lvl="0" algn="ctr"/>
            <a:endParaRPr lang="en-US" sz="1000" b="1" dirty="0">
              <a:solidFill>
                <a:prstClr val="black"/>
              </a:solidFill>
            </a:endParaRPr>
          </a:p>
        </p:txBody>
      </p:sp>
      <p:pic>
        <p:nvPicPr>
          <p:cNvPr id="33" name="Picture 32">
            <a:extLst>
              <a:ext uri="{FF2B5EF4-FFF2-40B4-BE49-F238E27FC236}">
                <a16:creationId xmlns:a16="http://schemas.microsoft.com/office/drawing/2014/main" id="{E68744CF-B19D-9C7D-537B-1EE267CC5584}"/>
              </a:ext>
            </a:extLst>
          </p:cNvPr>
          <p:cNvPicPr>
            <a:picLocks noChangeAspect="1"/>
          </p:cNvPicPr>
          <p:nvPr/>
        </p:nvPicPr>
        <p:blipFill rotWithShape="1">
          <a:blip r:embed="rId9"/>
          <a:srcRect t="64665" r="84642" b="22891"/>
          <a:stretch/>
        </p:blipFill>
        <p:spPr>
          <a:xfrm>
            <a:off x="4626713" y="3808487"/>
            <a:ext cx="745011" cy="70683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67AB07D2-6FA1-8FC6-B17B-095A8EF2A420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t="65235" r="77582" b="22575"/>
          <a:stretch/>
        </p:blipFill>
        <p:spPr>
          <a:xfrm>
            <a:off x="5341037" y="3825015"/>
            <a:ext cx="984100" cy="691018"/>
          </a:xfrm>
          <a:prstGeom prst="rect">
            <a:avLst/>
          </a:prstGeom>
        </p:spPr>
      </p:pic>
      <p:sp>
        <p:nvSpPr>
          <p:cNvPr id="35" name="Rounded Rectangle 41">
            <a:extLst>
              <a:ext uri="{FF2B5EF4-FFF2-40B4-BE49-F238E27FC236}">
                <a16:creationId xmlns:a16="http://schemas.microsoft.com/office/drawing/2014/main" id="{100A1A35-36C8-F70E-C782-3AAB6D555A97}"/>
              </a:ext>
            </a:extLst>
          </p:cNvPr>
          <p:cNvSpPr/>
          <p:nvPr/>
        </p:nvSpPr>
        <p:spPr>
          <a:xfrm>
            <a:off x="2511093" y="2214611"/>
            <a:ext cx="4841601" cy="1235879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chemeClr val="tx1"/>
                </a:solidFill>
              </a:rPr>
              <a:t>   </a:t>
            </a: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b="1" dirty="0">
                <a:solidFill>
                  <a:schemeClr val="tx1"/>
                </a:solidFill>
              </a:rPr>
              <a:t>Un(e) bon(ne) </a:t>
            </a:r>
            <a:r>
              <a:rPr lang="en-US" sz="900" b="1" dirty="0" err="1">
                <a:solidFill>
                  <a:schemeClr val="tx1"/>
                </a:solidFill>
              </a:rPr>
              <a:t>ami</a:t>
            </a:r>
            <a:r>
              <a:rPr lang="en-US" sz="900" b="1" dirty="0">
                <a:solidFill>
                  <a:schemeClr val="tx1"/>
                </a:solidFill>
              </a:rPr>
              <a:t>(e) </a:t>
            </a:r>
            <a:r>
              <a:rPr lang="en-US" sz="900" b="1" dirty="0" err="1">
                <a:solidFill>
                  <a:schemeClr val="tx1"/>
                </a:solidFill>
              </a:rPr>
              <a:t>est</a:t>
            </a:r>
            <a:r>
              <a:rPr lang="en-US" sz="900" b="1" dirty="0">
                <a:solidFill>
                  <a:schemeClr val="tx1"/>
                </a:solidFill>
              </a:rPr>
              <a:t>… - A good friend is…</a:t>
            </a: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9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1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100" b="1" dirty="0">
              <a:solidFill>
                <a:schemeClr val="tx1"/>
              </a:solidFill>
            </a:endParaRPr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E68744CF-B19D-9C7D-537B-1EE267CC5584}"/>
              </a:ext>
            </a:extLst>
          </p:cNvPr>
          <p:cNvPicPr>
            <a:picLocks noChangeAspect="1"/>
          </p:cNvPicPr>
          <p:nvPr/>
        </p:nvPicPr>
        <p:blipFill rotWithShape="1">
          <a:blip r:embed="rId9"/>
          <a:srcRect l="5051" t="84553" r="71418"/>
          <a:stretch/>
        </p:blipFill>
        <p:spPr>
          <a:xfrm>
            <a:off x="2514933" y="2424527"/>
            <a:ext cx="1113935" cy="994903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67AB07D2-6FA1-8FC6-B17B-095A8EF2A420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4718" t="84294" r="69354"/>
          <a:stretch/>
        </p:blipFill>
        <p:spPr>
          <a:xfrm>
            <a:off x="3437195" y="2400339"/>
            <a:ext cx="1274154" cy="1050151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FCAEACA5-061A-87A4-14B0-3B60CB61416E}"/>
              </a:ext>
            </a:extLst>
          </p:cNvPr>
          <p:cNvPicPr>
            <a:picLocks noChangeAspect="1"/>
          </p:cNvPicPr>
          <p:nvPr/>
        </p:nvPicPr>
        <p:blipFill rotWithShape="1">
          <a:blip r:embed="rId12"/>
          <a:srcRect r="66587" b="81618"/>
          <a:stretch/>
        </p:blipFill>
        <p:spPr>
          <a:xfrm>
            <a:off x="4593466" y="2398912"/>
            <a:ext cx="1678218" cy="1030864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D17DB5B1-DE7C-6A55-BE37-15FA8F9D783A}"/>
              </a:ext>
            </a:extLst>
          </p:cNvPr>
          <p:cNvPicPr>
            <a:picLocks noChangeAspect="1"/>
          </p:cNvPicPr>
          <p:nvPr/>
        </p:nvPicPr>
        <p:blipFill rotWithShape="1">
          <a:blip r:embed="rId13"/>
          <a:srcRect r="75622" b="81676"/>
          <a:stretch/>
        </p:blipFill>
        <p:spPr>
          <a:xfrm>
            <a:off x="6206328" y="2398912"/>
            <a:ext cx="1181232" cy="1050150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74234" y="5555830"/>
            <a:ext cx="2162954" cy="1260215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900" b="1" dirty="0">
                <a:solidFill>
                  <a:prstClr val="black"/>
                </a:solidFill>
              </a:rPr>
              <a:t>Les traits de </a:t>
            </a:r>
            <a:r>
              <a:rPr lang="en-US" sz="900" b="1" dirty="0" err="1">
                <a:solidFill>
                  <a:prstClr val="black"/>
                </a:solidFill>
              </a:rPr>
              <a:t>personnalité</a:t>
            </a:r>
            <a:r>
              <a:rPr lang="en-US" sz="900" b="1" dirty="0">
                <a:solidFill>
                  <a:prstClr val="black"/>
                </a:solidFill>
              </a:rPr>
              <a:t> – Qualities</a:t>
            </a:r>
          </a:p>
          <a:p>
            <a:pPr lvl="0" algn="ctr"/>
            <a:endParaRPr lang="en-US" sz="900" b="1" dirty="0">
              <a:solidFill>
                <a:prstClr val="black"/>
              </a:solidFill>
            </a:endParaRPr>
          </a:p>
          <a:p>
            <a:pPr lvl="0" algn="ctr"/>
            <a:endParaRPr lang="en-US" sz="1000" b="1" dirty="0">
              <a:solidFill>
                <a:prstClr val="black"/>
              </a:solidFill>
            </a:endParaRPr>
          </a:p>
          <a:p>
            <a:pPr lvl="0" algn="ctr"/>
            <a:endParaRPr lang="en-US" sz="1000" b="1" dirty="0">
              <a:solidFill>
                <a:prstClr val="black"/>
              </a:solidFill>
            </a:endParaRPr>
          </a:p>
          <a:p>
            <a:pPr lvl="0" algn="ctr"/>
            <a:endParaRPr lang="en-US" sz="1000" b="1" dirty="0">
              <a:solidFill>
                <a:prstClr val="black"/>
              </a:solidFill>
            </a:endParaRPr>
          </a:p>
          <a:p>
            <a:pPr lvl="0" algn="ctr"/>
            <a:endParaRPr lang="en-US" sz="1000" b="1" dirty="0">
              <a:solidFill>
                <a:prstClr val="black"/>
              </a:solidFill>
            </a:endParaRPr>
          </a:p>
          <a:p>
            <a:pPr lvl="0" algn="ctr"/>
            <a:endParaRPr lang="en-US" sz="1000" b="1" dirty="0">
              <a:solidFill>
                <a:prstClr val="black"/>
              </a:solidFill>
            </a:endParaRPr>
          </a:p>
          <a:p>
            <a:pPr lvl="0" algn="ctr"/>
            <a:endParaRPr lang="en-US" sz="1100" b="1" dirty="0">
              <a:solidFill>
                <a:prstClr val="black"/>
              </a:solidFill>
            </a:endParaRPr>
          </a:p>
        </p:txBody>
      </p:sp>
      <p:pic>
        <p:nvPicPr>
          <p:cNvPr id="38" name="Picture 37">
            <a:extLst>
              <a:ext uri="{FF2B5EF4-FFF2-40B4-BE49-F238E27FC236}">
                <a16:creationId xmlns:a16="http://schemas.microsoft.com/office/drawing/2014/main" id="{FCAEACA5-061A-87A4-14B0-3B60CB61416E}"/>
              </a:ext>
            </a:extLst>
          </p:cNvPr>
          <p:cNvPicPr>
            <a:picLocks noChangeAspect="1"/>
          </p:cNvPicPr>
          <p:nvPr/>
        </p:nvPicPr>
        <p:blipFill rotWithShape="1">
          <a:blip r:embed="rId12"/>
          <a:srcRect t="35605" r="79461" b="47592"/>
          <a:stretch/>
        </p:blipFill>
        <p:spPr>
          <a:xfrm>
            <a:off x="254977" y="5792658"/>
            <a:ext cx="1044790" cy="995242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D17DB5B1-DE7C-6A55-BE37-15FA8F9D783A}"/>
              </a:ext>
            </a:extLst>
          </p:cNvPr>
          <p:cNvPicPr>
            <a:picLocks noChangeAspect="1"/>
          </p:cNvPicPr>
          <p:nvPr/>
        </p:nvPicPr>
        <p:blipFill rotWithShape="1">
          <a:blip r:embed="rId13"/>
          <a:srcRect l="-1256" t="35519" r="80845" b="47338"/>
          <a:stretch/>
        </p:blipFill>
        <p:spPr>
          <a:xfrm>
            <a:off x="1175828" y="5782596"/>
            <a:ext cx="1038309" cy="101536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76371" y="1629661"/>
            <a:ext cx="1954022" cy="103822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7896466" y="408399"/>
            <a:ext cx="1954022" cy="1108177"/>
          </a:xfrm>
          <a:prstGeom prst="rect">
            <a:avLst/>
          </a:prstGeom>
        </p:spPr>
      </p:pic>
      <p:sp>
        <p:nvSpPr>
          <p:cNvPr id="46" name="Rectangle 45">
            <a:extLst>
              <a:ext uri="{FF2B5EF4-FFF2-40B4-BE49-F238E27FC236}">
                <a16:creationId xmlns:a16="http://schemas.microsoft.com/office/drawing/2014/main" id="{F124C711-B33B-7FE9-EFD5-683E55D513A6}"/>
              </a:ext>
            </a:extLst>
          </p:cNvPr>
          <p:cNvSpPr/>
          <p:nvPr/>
        </p:nvSpPr>
        <p:spPr>
          <a:xfrm>
            <a:off x="6046293" y="480943"/>
            <a:ext cx="1757375" cy="15685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000" b="1" dirty="0"/>
              <a:t>High Frequency Words:</a:t>
            </a:r>
          </a:p>
          <a:p>
            <a:r>
              <a:rPr lang="en-GB" sz="1000" dirty="0" err="1"/>
              <a:t>aussi</a:t>
            </a:r>
            <a:r>
              <a:rPr lang="en-GB" sz="1000" dirty="0"/>
              <a:t> – also </a:t>
            </a:r>
          </a:p>
          <a:p>
            <a:r>
              <a:rPr lang="en-GB" sz="1000" dirty="0"/>
              <a:t>tr</a:t>
            </a:r>
            <a:r>
              <a:rPr lang="en-GB" sz="1000" dirty="0">
                <a:latin typeface="Calibri" panose="020F0502020204030204" pitchFamily="34" charset="0"/>
                <a:cs typeface="Calibri" panose="020F0502020204030204" pitchFamily="34" charset="0"/>
              </a:rPr>
              <a:t>ès – very </a:t>
            </a:r>
          </a:p>
          <a:p>
            <a:r>
              <a:rPr lang="en-GB" sz="1000" dirty="0">
                <a:latin typeface="Calibri" panose="020F0502020204030204" pitchFamily="34" charset="0"/>
                <a:cs typeface="Calibri" panose="020F0502020204030204" pitchFamily="34" charset="0"/>
              </a:rPr>
              <a:t>car/</a:t>
            </a:r>
            <a:r>
              <a:rPr lang="en-GB" sz="1000" dirty="0" err="1">
                <a:latin typeface="Calibri" panose="020F0502020204030204" pitchFamily="34" charset="0"/>
                <a:cs typeface="Calibri" panose="020F0502020204030204" pitchFamily="34" charset="0"/>
              </a:rPr>
              <a:t>parce</a:t>
            </a:r>
            <a:r>
              <a:rPr lang="en-GB" sz="1000" dirty="0">
                <a:latin typeface="Calibri" panose="020F0502020204030204" pitchFamily="34" charset="0"/>
                <a:cs typeface="Calibri" panose="020F0502020204030204" pitchFamily="34" charset="0"/>
              </a:rPr>
              <a:t> que – because</a:t>
            </a:r>
          </a:p>
          <a:p>
            <a:r>
              <a:rPr lang="en-GB" sz="1000" dirty="0" err="1">
                <a:latin typeface="Calibri" panose="020F0502020204030204" pitchFamily="34" charset="0"/>
                <a:cs typeface="Calibri" panose="020F0502020204030204" pitchFamily="34" charset="0"/>
              </a:rPr>
              <a:t>d’abord</a:t>
            </a:r>
            <a:r>
              <a:rPr lang="en-GB" sz="1000" dirty="0">
                <a:latin typeface="Calibri" panose="020F0502020204030204" pitchFamily="34" charset="0"/>
                <a:cs typeface="Calibri" panose="020F0502020204030204" pitchFamily="34" charset="0"/>
              </a:rPr>
              <a:t> – firstly </a:t>
            </a:r>
          </a:p>
          <a:p>
            <a:r>
              <a:rPr lang="en-GB" sz="1000" dirty="0">
                <a:latin typeface="Calibri" panose="020F0502020204030204" pitchFamily="34" charset="0"/>
                <a:cs typeface="Calibri" panose="020F0502020204030204" pitchFamily="34" charset="0"/>
              </a:rPr>
              <a:t>après – after</a:t>
            </a:r>
          </a:p>
          <a:p>
            <a:r>
              <a:rPr lang="en-GB" sz="1000" dirty="0" err="1">
                <a:latin typeface="Calibri" panose="020F0502020204030204" pitchFamily="34" charset="0"/>
                <a:cs typeface="Calibri" panose="020F0502020204030204" pitchFamily="34" charset="0"/>
              </a:rPr>
              <a:t>puis</a:t>
            </a:r>
            <a:r>
              <a:rPr lang="en-GB" sz="1000" dirty="0"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en-GB" sz="1000" dirty="0" err="1">
                <a:latin typeface="Calibri" panose="020F0502020204030204" pitchFamily="34" charset="0"/>
                <a:cs typeface="Calibri" panose="020F0502020204030204" pitchFamily="34" charset="0"/>
              </a:rPr>
              <a:t>ensuite</a:t>
            </a:r>
            <a:r>
              <a:rPr lang="en-GB" sz="1000" dirty="0">
                <a:latin typeface="Calibri" panose="020F0502020204030204" pitchFamily="34" charset="0"/>
                <a:cs typeface="Calibri" panose="020F0502020204030204" pitchFamily="34" charset="0"/>
              </a:rPr>
              <a:t> - then</a:t>
            </a:r>
            <a:endParaRPr lang="en-GB" sz="1000" dirty="0"/>
          </a:p>
          <a:p>
            <a:r>
              <a:rPr lang="en-GB" sz="1000" dirty="0"/>
              <a:t>je vais </a:t>
            </a:r>
            <a:r>
              <a:rPr lang="en-GB" sz="1000" dirty="0" err="1"/>
              <a:t>vous</a:t>
            </a:r>
            <a:r>
              <a:rPr lang="en-GB" sz="1000" dirty="0"/>
              <a:t> </a:t>
            </a:r>
            <a:r>
              <a:rPr lang="en-GB" sz="1000" dirty="0" err="1"/>
              <a:t>écrire</a:t>
            </a:r>
            <a:r>
              <a:rPr lang="en-GB" sz="1000" dirty="0"/>
              <a:t> au </a:t>
            </a:r>
            <a:r>
              <a:rPr lang="en-GB" sz="1000" dirty="0" err="1"/>
              <a:t>sujet</a:t>
            </a:r>
            <a:r>
              <a:rPr lang="en-GB" sz="1000" dirty="0"/>
              <a:t> de… - I am going to write to you about…</a:t>
            </a:r>
          </a:p>
        </p:txBody>
      </p:sp>
      <p:sp>
        <p:nvSpPr>
          <p:cNvPr id="47" name="Rounded Rectangle 46"/>
          <p:cNvSpPr/>
          <p:nvPr/>
        </p:nvSpPr>
        <p:spPr>
          <a:xfrm>
            <a:off x="7655418" y="2764419"/>
            <a:ext cx="1788911" cy="980415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900" b="1" dirty="0">
                <a:solidFill>
                  <a:prstClr val="black"/>
                </a:solidFill>
              </a:rPr>
              <a:t>Perfect tense verbs </a:t>
            </a:r>
            <a:endParaRPr lang="en-US" sz="900" dirty="0">
              <a:solidFill>
                <a:prstClr val="black"/>
              </a:solidFill>
            </a:endParaRPr>
          </a:p>
          <a:p>
            <a:pPr lvl="0"/>
            <a:r>
              <a:rPr lang="en-US" sz="900" dirty="0" err="1">
                <a:solidFill>
                  <a:prstClr val="black"/>
                </a:solidFill>
              </a:rPr>
              <a:t>j’ai</a:t>
            </a:r>
            <a:r>
              <a:rPr lang="en-US" sz="900" dirty="0">
                <a:solidFill>
                  <a:prstClr val="black"/>
                </a:solidFill>
              </a:rPr>
              <a:t> </a:t>
            </a:r>
            <a:r>
              <a:rPr lang="en-US" sz="900" dirty="0" err="1">
                <a:solidFill>
                  <a:prstClr val="black"/>
                </a:solidFill>
              </a:rPr>
              <a:t>visité</a:t>
            </a:r>
            <a:r>
              <a:rPr lang="en-US" sz="900" dirty="0">
                <a:solidFill>
                  <a:prstClr val="black"/>
                </a:solidFill>
              </a:rPr>
              <a:t> 		I visited</a:t>
            </a:r>
          </a:p>
          <a:p>
            <a:pPr lvl="0"/>
            <a:r>
              <a:rPr lang="en-US" sz="900" dirty="0" err="1">
                <a:solidFill>
                  <a:prstClr val="black"/>
                </a:solidFill>
              </a:rPr>
              <a:t>j’ai</a:t>
            </a:r>
            <a:r>
              <a:rPr lang="en-US" sz="900" dirty="0">
                <a:solidFill>
                  <a:prstClr val="black"/>
                </a:solidFill>
              </a:rPr>
              <a:t> </a:t>
            </a:r>
            <a:r>
              <a:rPr lang="en-US" sz="900" dirty="0" err="1">
                <a:solidFill>
                  <a:prstClr val="black"/>
                </a:solidFill>
              </a:rPr>
              <a:t>mangé</a:t>
            </a:r>
            <a:r>
              <a:rPr lang="en-US" sz="900" dirty="0">
                <a:solidFill>
                  <a:prstClr val="black"/>
                </a:solidFill>
              </a:rPr>
              <a:t> 	I ate</a:t>
            </a:r>
          </a:p>
          <a:p>
            <a:pPr lvl="0"/>
            <a:r>
              <a:rPr lang="en-US" sz="900" dirty="0" err="1">
                <a:solidFill>
                  <a:prstClr val="black"/>
                </a:solidFill>
              </a:rPr>
              <a:t>j’ai</a:t>
            </a:r>
            <a:r>
              <a:rPr lang="en-US" sz="900" dirty="0">
                <a:solidFill>
                  <a:prstClr val="black"/>
                </a:solidFill>
              </a:rPr>
              <a:t> </a:t>
            </a:r>
            <a:r>
              <a:rPr lang="en-US" sz="900" dirty="0" err="1">
                <a:solidFill>
                  <a:prstClr val="black"/>
                </a:solidFill>
              </a:rPr>
              <a:t>bu</a:t>
            </a:r>
            <a:r>
              <a:rPr lang="en-US" sz="900" dirty="0">
                <a:solidFill>
                  <a:prstClr val="black"/>
                </a:solidFill>
              </a:rPr>
              <a:t> 		I drank</a:t>
            </a:r>
          </a:p>
          <a:p>
            <a:pPr lvl="0"/>
            <a:r>
              <a:rPr lang="en-US" sz="900" dirty="0" err="1">
                <a:solidFill>
                  <a:prstClr val="black"/>
                </a:solidFill>
              </a:rPr>
              <a:t>j’ai</a:t>
            </a:r>
            <a:r>
              <a:rPr lang="en-US" sz="900" dirty="0">
                <a:solidFill>
                  <a:prstClr val="black"/>
                </a:solidFill>
              </a:rPr>
              <a:t> joue		I played	</a:t>
            </a:r>
          </a:p>
          <a:p>
            <a:pPr lvl="0"/>
            <a:r>
              <a:rPr lang="en-US" sz="900" dirty="0">
                <a:solidFill>
                  <a:prstClr val="black"/>
                </a:solidFill>
              </a:rPr>
              <a:t>je </a:t>
            </a:r>
            <a:r>
              <a:rPr lang="en-US" sz="900" dirty="0" err="1">
                <a:solidFill>
                  <a:prstClr val="black"/>
                </a:solidFill>
              </a:rPr>
              <a:t>suis</a:t>
            </a:r>
            <a:r>
              <a:rPr lang="en-US" sz="900" dirty="0">
                <a:solidFill>
                  <a:prstClr val="black"/>
                </a:solidFill>
              </a:rPr>
              <a:t> </a:t>
            </a:r>
            <a:r>
              <a:rPr lang="en-US" sz="900" dirty="0" err="1">
                <a:solidFill>
                  <a:prstClr val="black"/>
                </a:solidFill>
              </a:rPr>
              <a:t>allé</a:t>
            </a:r>
            <a:r>
              <a:rPr lang="en-US" sz="900" dirty="0">
                <a:solidFill>
                  <a:prstClr val="black"/>
                </a:solidFill>
              </a:rPr>
              <a:t>(e)	I went</a:t>
            </a:r>
          </a:p>
          <a:p>
            <a:pPr lvl="0"/>
            <a:r>
              <a:rPr lang="en-US" sz="900" dirty="0">
                <a:solidFill>
                  <a:prstClr val="black"/>
                </a:solidFill>
              </a:rPr>
              <a:t>On a </a:t>
            </a:r>
            <a:r>
              <a:rPr lang="en-US" sz="900" dirty="0" err="1">
                <a:solidFill>
                  <a:prstClr val="black"/>
                </a:solidFill>
              </a:rPr>
              <a:t>visité</a:t>
            </a:r>
            <a:r>
              <a:rPr lang="en-US" sz="900" dirty="0">
                <a:solidFill>
                  <a:prstClr val="black"/>
                </a:solidFill>
              </a:rPr>
              <a:t> 	We visited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16"/>
          <a:srcRect t="12068"/>
          <a:stretch/>
        </p:blipFill>
        <p:spPr>
          <a:xfrm>
            <a:off x="7863189" y="3885256"/>
            <a:ext cx="1980387" cy="1305225"/>
          </a:xfrm>
          <a:prstGeom prst="rect">
            <a:avLst/>
          </a:prstGeom>
        </p:spPr>
      </p:pic>
      <p:sp>
        <p:nvSpPr>
          <p:cNvPr id="51" name="Rounded Rectangle 41">
            <a:extLst>
              <a:ext uri="{FF2B5EF4-FFF2-40B4-BE49-F238E27FC236}">
                <a16:creationId xmlns:a16="http://schemas.microsoft.com/office/drawing/2014/main" id="{100A1A35-36C8-F70E-C782-3AAB6D555A97}"/>
              </a:ext>
            </a:extLst>
          </p:cNvPr>
          <p:cNvSpPr/>
          <p:nvPr/>
        </p:nvSpPr>
        <p:spPr>
          <a:xfrm>
            <a:off x="6784564" y="5270102"/>
            <a:ext cx="3070671" cy="1524824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chemeClr val="tx1"/>
                </a:solidFill>
              </a:rPr>
              <a:t>   </a:t>
            </a: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b="1" dirty="0" err="1">
                <a:solidFill>
                  <a:schemeClr val="tx1"/>
                </a:solidFill>
              </a:rPr>
              <a:t>L’imparfait</a:t>
            </a:r>
            <a:r>
              <a:rPr lang="en-US" sz="900" b="1" dirty="0">
                <a:solidFill>
                  <a:schemeClr val="tx1"/>
                </a:solidFill>
              </a:rPr>
              <a:t> – The imperfect</a:t>
            </a: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b="1" dirty="0">
                <a:solidFill>
                  <a:schemeClr val="tx1"/>
                </a:solidFill>
              </a:rPr>
              <a:t> </a:t>
            </a: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1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1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1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1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1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100" b="1" dirty="0">
              <a:solidFill>
                <a:schemeClr val="tx1"/>
              </a:solidFill>
            </a:endParaRPr>
          </a:p>
        </p:txBody>
      </p:sp>
      <p:pic>
        <p:nvPicPr>
          <p:cNvPr id="49" name="Picture 48">
            <a:extLst>
              <a:ext uri="{FF2B5EF4-FFF2-40B4-BE49-F238E27FC236}">
                <a16:creationId xmlns:a16="http://schemas.microsoft.com/office/drawing/2014/main" id="{11D75FCC-CDC8-B52B-4EA2-4732D7FFDC73}"/>
              </a:ext>
            </a:extLst>
          </p:cNvPr>
          <p:cNvPicPr>
            <a:picLocks noChangeAspect="1"/>
          </p:cNvPicPr>
          <p:nvPr/>
        </p:nvPicPr>
        <p:blipFill rotWithShape="1">
          <a:blip r:embed="rId17"/>
          <a:srcRect t="32533" r="60392" b="46383"/>
          <a:stretch/>
        </p:blipFill>
        <p:spPr>
          <a:xfrm>
            <a:off x="6781036" y="5429958"/>
            <a:ext cx="1727372" cy="1315955"/>
          </a:xfrm>
          <a:prstGeom prst="rect">
            <a:avLst/>
          </a:prstGeom>
        </p:spPr>
      </p:pic>
      <p:pic>
        <p:nvPicPr>
          <p:cNvPr id="50" name="Picture 49">
            <a:extLst>
              <a:ext uri="{FF2B5EF4-FFF2-40B4-BE49-F238E27FC236}">
                <a16:creationId xmlns:a16="http://schemas.microsoft.com/office/drawing/2014/main" id="{5B8613D0-8E7A-2A63-90DE-AEECD8CF815C}"/>
              </a:ext>
            </a:extLst>
          </p:cNvPr>
          <p:cNvPicPr>
            <a:picLocks noChangeAspect="1"/>
          </p:cNvPicPr>
          <p:nvPr/>
        </p:nvPicPr>
        <p:blipFill rotWithShape="1">
          <a:blip r:embed="rId17"/>
          <a:srcRect l="52552" t="32882" r="10200" b="46777"/>
          <a:stretch/>
        </p:blipFill>
        <p:spPr>
          <a:xfrm>
            <a:off x="8238704" y="5429958"/>
            <a:ext cx="1633197" cy="1333225"/>
          </a:xfrm>
          <a:prstGeom prst="rect">
            <a:avLst/>
          </a:prstGeom>
        </p:spPr>
      </p:pic>
      <p:pic>
        <p:nvPicPr>
          <p:cNvPr id="52" name="Picture 51">
            <a:extLst>
              <a:ext uri="{FF2B5EF4-FFF2-40B4-BE49-F238E27FC236}">
                <a16:creationId xmlns:a16="http://schemas.microsoft.com/office/drawing/2014/main" id="{546A491F-F4DF-720C-F3A7-945330F91FF0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6351" r="3753"/>
          <a:stretch/>
        </p:blipFill>
        <p:spPr>
          <a:xfrm>
            <a:off x="1776077" y="6139604"/>
            <a:ext cx="412524" cy="504321"/>
          </a:xfrm>
          <a:prstGeom prst="rect">
            <a:avLst/>
          </a:prstGeom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B625FB71-610D-9FB3-B3E7-D283A1A546B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838378" y="2667752"/>
            <a:ext cx="574543" cy="431972"/>
          </a:xfrm>
          <a:prstGeom prst="rect">
            <a:avLst/>
          </a:prstGeom>
        </p:spPr>
      </p:pic>
      <p:pic>
        <p:nvPicPr>
          <p:cNvPr id="55" name="Picture 54">
            <a:extLst>
              <a:ext uri="{FF2B5EF4-FFF2-40B4-BE49-F238E27FC236}">
                <a16:creationId xmlns:a16="http://schemas.microsoft.com/office/drawing/2014/main" id="{811FADE9-A5D8-19B4-FA67-BE1DE3F994B2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9120948" y="2941664"/>
            <a:ext cx="292355" cy="318260"/>
          </a:xfrm>
          <a:prstGeom prst="rect">
            <a:avLst/>
          </a:prstGeom>
        </p:spPr>
      </p:pic>
      <p:pic>
        <p:nvPicPr>
          <p:cNvPr id="56" name="Picture 55">
            <a:extLst>
              <a:ext uri="{FF2B5EF4-FFF2-40B4-BE49-F238E27FC236}">
                <a16:creationId xmlns:a16="http://schemas.microsoft.com/office/drawing/2014/main" id="{46E66CB6-C947-31A0-1E5D-0FD466C43FCA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5712561" y="4939767"/>
            <a:ext cx="374724" cy="35080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6400273" y="3611411"/>
            <a:ext cx="1195046" cy="157876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4A85D441D5968479B2FFF3A7C88333F" ma:contentTypeVersion="14" ma:contentTypeDescription="Create a new document." ma:contentTypeScope="" ma:versionID="fc7c4e70ab52ba3fa7abfd0312cbab73">
  <xsd:schema xmlns:xsd="http://www.w3.org/2001/XMLSchema" xmlns:xs="http://www.w3.org/2001/XMLSchema" xmlns:p="http://schemas.microsoft.com/office/2006/metadata/properties" xmlns:ns2="b6daa2f3-06b5-47f8-a85d-067055f32ca7" xmlns:ns3="4276e521-d8f5-44a8-8722-75164a36e364" targetNamespace="http://schemas.microsoft.com/office/2006/metadata/properties" ma:root="true" ma:fieldsID="1b5afc4a2fccf4f69eb6d18fd0db4ba6" ns2:_="" ns3:_="">
    <xsd:import namespace="b6daa2f3-06b5-47f8-a85d-067055f32ca7"/>
    <xsd:import namespace="4276e521-d8f5-44a8-8722-75164a36e36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aa2f3-06b5-47f8-a85d-067055f32c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afc6e421-0895-41c1-badf-596bff0fe7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0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76e521-d8f5-44a8-8722-75164a36e364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d012732b-c5be-460c-8d71-68bf2f451d7e}" ma:internalName="TaxCatchAll" ma:showField="CatchAllData" ma:web="4276e521-d8f5-44a8-8722-75164a36e36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276e521-d8f5-44a8-8722-75164a36e364" xsi:nil="true"/>
    <lcf76f155ced4ddcb4097134ff3c332f xmlns="b6daa2f3-06b5-47f8-a85d-067055f32ca7">
      <Terms xmlns="http://schemas.microsoft.com/office/infopath/2007/PartnerControls"/>
    </lcf76f155ced4ddcb4097134ff3c332f>
    <SharedWithUsers xmlns="4276e521-d8f5-44a8-8722-75164a36e364">
      <UserInfo>
        <DisplayName/>
        <AccountId xsi:nil="true"/>
        <AccountType/>
      </UserInfo>
    </SharedWithUsers>
    <MediaLengthInSeconds xmlns="b6daa2f3-06b5-47f8-a85d-067055f32ca7" xsi:nil="true"/>
  </documentManagement>
</p:properties>
</file>

<file path=customXml/itemProps1.xml><?xml version="1.0" encoding="utf-8"?>
<ds:datastoreItem xmlns:ds="http://schemas.openxmlformats.org/officeDocument/2006/customXml" ds:itemID="{C64C2241-8D4F-4022-A178-C093166A546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8C6C64C-74BE-4DD7-8199-65B86F5E234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6daa2f3-06b5-47f8-a85d-067055f32ca7"/>
    <ds:schemaRef ds:uri="4276e521-d8f5-44a8-8722-75164a36e36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C294A3D-6941-48BD-947E-04A0B15CA0CC}">
  <ds:schemaRefs>
    <ds:schemaRef ds:uri="http://purl.org/dc/terms/"/>
    <ds:schemaRef ds:uri="http://schemas.microsoft.com/office/infopath/2007/PartnerControls"/>
    <ds:schemaRef ds:uri="http://www.w3.org/XML/1998/namespace"/>
    <ds:schemaRef ds:uri="http://schemas.microsoft.com/office/2006/metadata/properties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4276e521-d8f5-44a8-8722-75164a36e364"/>
    <ds:schemaRef ds:uri="b6daa2f3-06b5-47f8-a85d-067055f32ca7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1219</TotalTime>
  <Words>242</Words>
  <Application>Microsoft Office PowerPoint</Application>
  <PresentationFormat>A4 Paper (210x297 mm)</PresentationFormat>
  <Paragraphs>97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Year 10 Knowledge Organiser                  Module 1 – Qui suis-je? – Myself, family &amp; friends      Core Knowledge – Vocabulary and Grammar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10 Knowledge Organiser                  Module 1 – Qui suis-je? – Myself, family &amp; friends      Core Knowledge – Vocabulary and Grammar</dc:title>
  <dc:creator>Emma Binnington</dc:creator>
  <cp:lastModifiedBy>Emma Binnington</cp:lastModifiedBy>
  <cp:revision>68</cp:revision>
  <cp:lastPrinted>2022-04-01T13:01:41Z</cp:lastPrinted>
  <dcterms:created xsi:type="dcterms:W3CDTF">2022-04-01T09:27:25Z</dcterms:created>
  <dcterms:modified xsi:type="dcterms:W3CDTF">2024-07-16T09:25:51Z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0x01010064A85D441D5968479B2FFF3A7C88333F</vt:lpwstr>
  </property>
  <property fmtid="{D5CDD505-2E9C-101B-9397-08002B2CF9AE}" pid="3" name="ComplianceAssetId">
    <vt:lpwstr/>
  </property>
  <property fmtid="{D5CDD505-2E9C-101B-9397-08002B2CF9AE}" pid="4" name="_ExtendedDescription">
    <vt:lpwstr/>
  </property>
  <property fmtid="{D5CDD505-2E9C-101B-9397-08002B2CF9AE}" pid="5" name="TriggerFlowInfo">
    <vt:lpwstr/>
  </property>
  <property fmtid="{D5CDD505-2E9C-101B-9397-08002B2CF9AE}" pid="6" name="xd_ProgID">
    <vt:lpwstr/>
  </property>
  <property fmtid="{D5CDD505-2E9C-101B-9397-08002B2CF9AE}" pid="7" name="TemplateUrl">
    <vt:lpwstr/>
  </property>
  <property fmtid="{D5CDD505-2E9C-101B-9397-08002B2CF9AE}" pid="8" name="xd_Signature">
    <vt:bool>false</vt:bool>
  </property>
  <property fmtid="{D5CDD505-2E9C-101B-9397-08002B2CF9AE}" pid="9" name="Order">
    <vt:r8>165500</vt:r8>
  </property>
  <property fmtid="{D5CDD505-2E9C-101B-9397-08002B2CF9AE}" pid="10" name="_SourceUrl">
    <vt:lpwstr/>
  </property>
  <property fmtid="{D5CDD505-2E9C-101B-9397-08002B2CF9AE}" pid="11" name="_SharedFileIndex">
    <vt:lpwstr/>
  </property>
</Properties>
</file>