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906000" cy="6858000" type="A4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FEFCD-0BF5-9844-446A-135C38096EC0}" v="5" dt="2022-06-23T15:06:57.846"/>
    <p1510:client id="{86C51D9F-22F8-4595-A128-F292AFB47697}" v="66" dt="2022-05-08T16:08:55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5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emf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emf"/><Relationship Id="rId1" Type="http://schemas.openxmlformats.org/officeDocument/2006/relationships/tags" Target="../tags/tag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7.png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10 Knowledge Organiser         	                                        Module 4 – Le Temps des </a:t>
            </a:r>
            <a:r>
              <a:rPr lang="en-GB" sz="1050" b="1" dirty="0" err="1">
                <a:ea typeface="Calibri Light"/>
                <a:cs typeface="Calibri Light"/>
              </a:rPr>
              <a:t>Loisirs</a:t>
            </a:r>
            <a:r>
              <a:rPr lang="en-GB" sz="1050" b="1" dirty="0">
                <a:ea typeface="Calibri Light"/>
                <a:cs typeface="Calibri Light"/>
              </a:rPr>
              <a:t> – Leisure Time   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3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3976530" y="4189663"/>
            <a:ext cx="2257359" cy="23534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 sport – Sport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Hexagon 36">
            <a:extLst>
              <a:ext uri="{FF2B5EF4-FFF2-40B4-BE49-F238E27FC236}">
                <a16:creationId xmlns:a16="http://schemas.microsoft.com/office/drawing/2014/main" id="{CB40069A-8055-8720-A5BB-111D2CC79E66}"/>
              </a:ext>
            </a:extLst>
          </p:cNvPr>
          <p:cNvSpPr/>
          <p:nvPr/>
        </p:nvSpPr>
        <p:spPr>
          <a:xfrm>
            <a:off x="11798" y="391440"/>
            <a:ext cx="2210842" cy="2032009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mon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</a:t>
            </a:r>
            <a:r>
              <a:rPr lang="en-GB" sz="900" dirty="0" err="1">
                <a:solidFill>
                  <a:schemeClr val="tx1"/>
                </a:solidFill>
              </a:rPr>
              <a:t>ce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soit</a:t>
            </a:r>
            <a:r>
              <a:rPr lang="en-GB" sz="900" dirty="0">
                <a:solidFill>
                  <a:schemeClr val="tx1"/>
                </a:solidFill>
              </a:rPr>
              <a:t> – although it is </a:t>
            </a:r>
            <a:endParaRPr lang="en-GB" sz="900" dirty="0">
              <a:solidFill>
                <a:schemeClr val="tx1"/>
              </a:solidFill>
              <a:cs typeface="Calibri"/>
            </a:endParaRP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, </a:t>
            </a:r>
            <a:r>
              <a:rPr lang="en-GB" sz="900" dirty="0" err="1">
                <a:solidFill>
                  <a:schemeClr val="tx1"/>
                </a:solidFill>
              </a:rPr>
              <a:t>j’ai</a:t>
            </a:r>
            <a:r>
              <a:rPr lang="en-GB" sz="900" dirty="0">
                <a:solidFill>
                  <a:schemeClr val="tx1"/>
                </a:solidFill>
              </a:rPr>
              <a:t> … – when I was young  I …</a:t>
            </a:r>
          </a:p>
          <a:p>
            <a:endParaRPr lang="en-GB" sz="900" dirty="0">
              <a:solidFill>
                <a:schemeClr val="tx1"/>
              </a:solidFill>
            </a:endParaRP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F609D30-7794-0628-817D-719AABAC4AEE}"/>
              </a:ext>
            </a:extLst>
          </p:cNvPr>
          <p:cNvSpPr/>
          <p:nvPr/>
        </p:nvSpPr>
        <p:spPr>
          <a:xfrm>
            <a:off x="-4059803" y="1368481"/>
            <a:ext cx="2603500" cy="2400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8459564" y="2874066"/>
            <a:ext cx="1396845" cy="595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err="1"/>
              <a:t>J’aimerais</a:t>
            </a:r>
            <a:r>
              <a:rPr lang="en-GB" sz="1000" dirty="0"/>
              <a:t> – I would like </a:t>
            </a:r>
          </a:p>
          <a:p>
            <a:r>
              <a:rPr lang="en-GB" sz="1000" dirty="0" err="1"/>
              <a:t>prochine</a:t>
            </a:r>
            <a:r>
              <a:rPr lang="en-GB" sz="1000" dirty="0"/>
              <a:t> – next </a:t>
            </a:r>
          </a:p>
          <a:p>
            <a:r>
              <a:rPr lang="en-GB" sz="1000" dirty="0" err="1"/>
              <a:t>derni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GB" sz="1000" dirty="0" err="1"/>
              <a:t>re</a:t>
            </a:r>
            <a:r>
              <a:rPr lang="en-GB" sz="1000" dirty="0"/>
              <a:t> – last 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4"/>
          <a:srcRect l="6568" t="13649" r="68974"/>
          <a:stretch/>
        </p:blipFill>
        <p:spPr>
          <a:xfrm>
            <a:off x="4063673" y="4579346"/>
            <a:ext cx="1039442" cy="1964066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4"/>
          <a:srcRect l="61177" t="13961" r="14886"/>
          <a:stretch/>
        </p:blipFill>
        <p:spPr>
          <a:xfrm>
            <a:off x="5116274" y="4567898"/>
            <a:ext cx="1009532" cy="195390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89955FA-EFDD-186A-AFC7-682D920E31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574" y="4731328"/>
            <a:ext cx="465841" cy="520416"/>
          </a:xfrm>
          <a:prstGeom prst="rect">
            <a:avLst/>
          </a:prstGeom>
        </p:spPr>
      </p:pic>
      <p:sp>
        <p:nvSpPr>
          <p:cNvPr id="60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2330879" y="410956"/>
            <a:ext cx="2947728" cy="36807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Les opinions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/>
          <a:srcRect l="-1" r="71745" b="18346"/>
          <a:stretch/>
        </p:blipFill>
        <p:spPr>
          <a:xfrm>
            <a:off x="2438903" y="623648"/>
            <a:ext cx="1231300" cy="81743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6"/>
          <a:srcRect l="54857" r="20555" b="18346"/>
          <a:stretch/>
        </p:blipFill>
        <p:spPr>
          <a:xfrm>
            <a:off x="3708718" y="617838"/>
            <a:ext cx="1122961" cy="817776"/>
          </a:xfrm>
          <a:prstGeom prst="rect">
            <a:avLst/>
          </a:prstGeom>
        </p:spPr>
      </p:pic>
      <p:sp>
        <p:nvSpPr>
          <p:cNvPr id="6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5461359" y="370077"/>
            <a:ext cx="4310477" cy="24524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</a:t>
            </a:r>
            <a:r>
              <a:rPr lang="en-US" sz="1000" b="1" dirty="0" err="1">
                <a:solidFill>
                  <a:schemeClr val="tx1"/>
                </a:solidFill>
              </a:rPr>
              <a:t>musique</a:t>
            </a:r>
            <a:r>
              <a:rPr lang="en-US" sz="1000" b="1" dirty="0">
                <a:solidFill>
                  <a:schemeClr val="tx1"/>
                </a:solidFill>
              </a:rPr>
              <a:t> – Music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7"/>
          <a:srcRect t="5289" r="58239"/>
          <a:stretch/>
        </p:blipFill>
        <p:spPr>
          <a:xfrm>
            <a:off x="5729583" y="552276"/>
            <a:ext cx="2177728" cy="226369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7"/>
          <a:srcRect l="47089" t="5999" r="11736"/>
          <a:stretch/>
        </p:blipFill>
        <p:spPr>
          <a:xfrm>
            <a:off x="7584927" y="571485"/>
            <a:ext cx="2231760" cy="2246721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8"/>
          <a:srcRect l="4489" t="4909" r="5868"/>
          <a:stretch/>
        </p:blipFill>
        <p:spPr>
          <a:xfrm>
            <a:off x="9111069" y="516511"/>
            <a:ext cx="556134" cy="518740"/>
          </a:xfrm>
          <a:prstGeom prst="rect">
            <a:avLst/>
          </a:prstGeom>
        </p:spPr>
      </p:pic>
      <p:sp>
        <p:nvSpPr>
          <p:cNvPr id="71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50177" y="5338969"/>
            <a:ext cx="3872160" cy="14467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</a:t>
            </a:r>
            <a:r>
              <a:rPr lang="en-US" sz="1000" b="1" dirty="0" err="1">
                <a:solidFill>
                  <a:schemeClr val="tx1"/>
                </a:solidFill>
              </a:rPr>
              <a:t>technologie</a:t>
            </a:r>
            <a:r>
              <a:rPr lang="en-US" sz="1000" b="1" dirty="0">
                <a:solidFill>
                  <a:schemeClr val="tx1"/>
                </a:solidFill>
              </a:rPr>
              <a:t> – Technology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9"/>
          <a:srcRect l="54373" t="19327" r="1037"/>
          <a:stretch/>
        </p:blipFill>
        <p:spPr>
          <a:xfrm>
            <a:off x="1904153" y="5532599"/>
            <a:ext cx="1911246" cy="125543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9"/>
          <a:srcRect t="19327" r="59482"/>
          <a:stretch/>
        </p:blipFill>
        <p:spPr>
          <a:xfrm>
            <a:off x="223166" y="5493159"/>
            <a:ext cx="1788106" cy="1292567"/>
          </a:xfrm>
          <a:prstGeom prst="rect">
            <a:avLst/>
          </a:prstGeom>
        </p:spPr>
      </p:pic>
      <p:sp>
        <p:nvSpPr>
          <p:cNvPr id="86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308415" y="4813658"/>
            <a:ext cx="3547994" cy="193956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Films et </a:t>
            </a:r>
            <a:r>
              <a:rPr lang="en-US" sz="1000" b="1" dirty="0" err="1">
                <a:solidFill>
                  <a:schemeClr val="tx1"/>
                </a:solidFill>
              </a:rPr>
              <a:t>télé</a:t>
            </a:r>
            <a:r>
              <a:rPr lang="en-US" sz="1000" b="1" dirty="0">
                <a:solidFill>
                  <a:schemeClr val="tx1"/>
                </a:solidFill>
              </a:rPr>
              <a:t> – Films and TV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10"/>
          <a:srcRect l="-2" t="4346" r="69485" b="69916"/>
          <a:stretch/>
        </p:blipFill>
        <p:spPr>
          <a:xfrm>
            <a:off x="2445996" y="1421492"/>
            <a:ext cx="1352584" cy="730567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10"/>
          <a:srcRect l="55008" t="5396" r="16312" b="69542"/>
          <a:stretch/>
        </p:blipFill>
        <p:spPr>
          <a:xfrm>
            <a:off x="4001373" y="1438767"/>
            <a:ext cx="1315749" cy="7336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0"/>
          <a:srcRect l="6257" t="29917" r="61430" b="51376"/>
          <a:stretch/>
        </p:blipFill>
        <p:spPr>
          <a:xfrm>
            <a:off x="6337925" y="5354305"/>
            <a:ext cx="1392535" cy="485278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10"/>
          <a:srcRect l="62886" t="29368" r="11656" b="50970"/>
          <a:stretch/>
        </p:blipFill>
        <p:spPr>
          <a:xfrm>
            <a:off x="8273673" y="5317407"/>
            <a:ext cx="1071582" cy="500787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10"/>
          <a:srcRect l="7687" t="52818" r="52720" b="14200"/>
          <a:stretch/>
        </p:blipFill>
        <p:spPr>
          <a:xfrm>
            <a:off x="6402935" y="5852917"/>
            <a:ext cx="1730294" cy="867642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 rotWithShape="1">
          <a:blip r:embed="rId10"/>
          <a:srcRect l="62079" t="52432" r="2865" b="14216"/>
          <a:stretch/>
        </p:blipFill>
        <p:spPr>
          <a:xfrm>
            <a:off x="8241614" y="5839583"/>
            <a:ext cx="1530222" cy="880976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10"/>
          <a:srcRect t="48485" r="83144" b="46656"/>
          <a:stretch/>
        </p:blipFill>
        <p:spPr>
          <a:xfrm>
            <a:off x="2421245" y="2158649"/>
            <a:ext cx="808645" cy="158671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10"/>
          <a:srcRect l="54847" t="48217" r="32028" b="46173"/>
          <a:stretch/>
        </p:blipFill>
        <p:spPr>
          <a:xfrm>
            <a:off x="4013964" y="2155896"/>
            <a:ext cx="689342" cy="20158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 rotWithShape="1">
          <a:blip r:embed="rId11"/>
          <a:srcRect l="9232" t="10003" r="8238" b="6692"/>
          <a:stretch/>
        </p:blipFill>
        <p:spPr>
          <a:xfrm>
            <a:off x="7647906" y="5815874"/>
            <a:ext cx="539515" cy="529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2"/>
          <a:srcRect r="65196" b="72721"/>
          <a:stretch/>
        </p:blipFill>
        <p:spPr>
          <a:xfrm>
            <a:off x="2358364" y="2414135"/>
            <a:ext cx="1526894" cy="136900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 rotWithShape="1">
          <a:blip r:embed="rId12"/>
          <a:srcRect l="54930" r="14999" b="71211"/>
          <a:stretch/>
        </p:blipFill>
        <p:spPr>
          <a:xfrm>
            <a:off x="3960167" y="2416051"/>
            <a:ext cx="1360480" cy="156250"/>
          </a:xfrm>
          <a:prstGeom prst="rect">
            <a:avLst/>
          </a:prstGeom>
        </p:spPr>
      </p:pic>
      <p:sp>
        <p:nvSpPr>
          <p:cNvPr id="99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35058" y="4256439"/>
            <a:ext cx="3865710" cy="99530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Ma vie </a:t>
            </a:r>
            <a:r>
              <a:rPr lang="en-US" sz="1000" b="1" dirty="0" err="1">
                <a:solidFill>
                  <a:schemeClr val="tx1"/>
                </a:solidFill>
              </a:rPr>
              <a:t>d’internaute</a:t>
            </a:r>
            <a:r>
              <a:rPr lang="en-US" sz="1000" b="1" dirty="0">
                <a:solidFill>
                  <a:schemeClr val="tx1"/>
                </a:solidFill>
              </a:rPr>
              <a:t> – My life online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 rotWithShape="1">
          <a:blip r:embed="rId13"/>
          <a:srcRect l="54283" t="22707" r="3162" b="47976"/>
          <a:stretch/>
        </p:blipFill>
        <p:spPr>
          <a:xfrm>
            <a:off x="2019980" y="4433707"/>
            <a:ext cx="1733471" cy="819191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 rotWithShape="1">
          <a:blip r:embed="rId13"/>
          <a:srcRect t="22707" r="58351" b="47976"/>
          <a:stretch/>
        </p:blipFill>
        <p:spPr>
          <a:xfrm>
            <a:off x="102859" y="4454755"/>
            <a:ext cx="1649359" cy="785792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 rotWithShape="1">
          <a:blip r:embed="rId4"/>
          <a:srcRect t="7134" r="68974" b="84745"/>
          <a:stretch/>
        </p:blipFill>
        <p:spPr>
          <a:xfrm>
            <a:off x="4103192" y="4420170"/>
            <a:ext cx="1492641" cy="178476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4"/>
          <a:srcRect l="54734" t="6988" r="14886" b="84948"/>
          <a:stretch/>
        </p:blipFill>
        <p:spPr>
          <a:xfrm>
            <a:off x="5115973" y="4404675"/>
            <a:ext cx="1357123" cy="193971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60333" y="4882362"/>
            <a:ext cx="431733" cy="8503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5"/>
          <a:srcRect t="5785" r="57342" b="88420"/>
          <a:stretch/>
        </p:blipFill>
        <p:spPr>
          <a:xfrm>
            <a:off x="6402935" y="5190476"/>
            <a:ext cx="1815881" cy="14849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15"/>
          <a:srcRect l="55643" t="5784" r="7342" b="89065"/>
          <a:stretch/>
        </p:blipFill>
        <p:spPr>
          <a:xfrm>
            <a:off x="8295328" y="5183527"/>
            <a:ext cx="1582736" cy="14366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16"/>
          <a:srcRect l="-847" t="15422" r="70892" b="51591"/>
          <a:stretch/>
        </p:blipFill>
        <p:spPr>
          <a:xfrm>
            <a:off x="2338979" y="2590475"/>
            <a:ext cx="1376218" cy="141954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16"/>
          <a:srcRect l="54608" t="14752" r="9831" b="51591"/>
          <a:stretch/>
        </p:blipFill>
        <p:spPr>
          <a:xfrm>
            <a:off x="3720761" y="2580678"/>
            <a:ext cx="1624731" cy="1446793"/>
          </a:xfrm>
          <a:prstGeom prst="rect">
            <a:avLst/>
          </a:prstGeom>
        </p:spPr>
      </p:pic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8BF4C709-A8D4-18DB-B7F1-4FA44C98A2BE}"/>
              </a:ext>
            </a:extLst>
          </p:cNvPr>
          <p:cNvSpPr/>
          <p:nvPr/>
        </p:nvSpPr>
        <p:spPr>
          <a:xfrm>
            <a:off x="6262999" y="3528040"/>
            <a:ext cx="3604902" cy="1229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lecture – Reading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6"/>
          <a:srcRect t="7970" r="63979" b="87637"/>
          <a:stretch/>
        </p:blipFill>
        <p:spPr>
          <a:xfrm>
            <a:off x="6394951" y="5011802"/>
            <a:ext cx="1662183" cy="187244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6"/>
          <a:srcRect l="54530" t="8386" r="5377" b="87623"/>
          <a:stretch/>
        </p:blipFill>
        <p:spPr>
          <a:xfrm>
            <a:off x="8075973" y="5038311"/>
            <a:ext cx="1850065" cy="170122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17"/>
          <a:srcRect t="18982" r="51695" b="46118"/>
          <a:stretch/>
        </p:blipFill>
        <p:spPr>
          <a:xfrm>
            <a:off x="6320141" y="3713884"/>
            <a:ext cx="2102216" cy="100885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7"/>
          <a:srcRect l="54282" t="18982" b="46118"/>
          <a:stretch/>
        </p:blipFill>
        <p:spPr>
          <a:xfrm>
            <a:off x="8219092" y="3768781"/>
            <a:ext cx="1783953" cy="9785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4293" y="2521636"/>
            <a:ext cx="2195210" cy="745052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5349299" y="2873240"/>
            <a:ext cx="1377976" cy="588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 dirty="0"/>
              <a:t>High Frequency Words:</a:t>
            </a:r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trop (de)– too (much)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766CCB-18C6-C563-A445-5F9A3DAD9CC1}"/>
              </a:ext>
            </a:extLst>
          </p:cNvPr>
          <p:cNvSpPr/>
          <p:nvPr/>
        </p:nvSpPr>
        <p:spPr>
          <a:xfrm>
            <a:off x="6828857" y="2871913"/>
            <a:ext cx="1551986" cy="583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000" dirty="0"/>
              <a:t>Je </a:t>
            </a:r>
            <a:r>
              <a:rPr lang="en-GB" sz="1000" dirty="0" err="1"/>
              <a:t>voudrais</a:t>
            </a:r>
            <a:r>
              <a:rPr lang="en-GB" sz="1000" dirty="0"/>
              <a:t> – I would like</a:t>
            </a:r>
          </a:p>
          <a:p>
            <a:r>
              <a:rPr lang="en-GB" sz="1000" dirty="0" err="1"/>
              <a:t>Normalement</a:t>
            </a:r>
            <a:r>
              <a:rPr lang="en-GB" sz="1000" dirty="0"/>
              <a:t> – normally </a:t>
            </a:r>
          </a:p>
          <a:p>
            <a:r>
              <a:rPr lang="en-GB" sz="1000" dirty="0" err="1"/>
              <a:t>Quelquefois</a:t>
            </a:r>
            <a:r>
              <a:rPr lang="en-GB" sz="1000" dirty="0"/>
              <a:t> – sometimes </a:t>
            </a:r>
          </a:p>
          <a:p>
            <a:r>
              <a:rPr lang="en-GB" sz="10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9"/>
          <a:srcRect l="1623" t="28204" r="9599" b="4732"/>
          <a:stretch/>
        </p:blipFill>
        <p:spPr>
          <a:xfrm>
            <a:off x="51444" y="3492668"/>
            <a:ext cx="2185952" cy="6282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294A3D-6941-48BD-947E-04A0B15CA0CC}">
  <ds:schemaRefs>
    <ds:schemaRef ds:uri="http://purl.org/dc/dcmitype/"/>
    <ds:schemaRef ds:uri="b6daa2f3-06b5-47f8-a85d-067055f32ca7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4276e521-d8f5-44a8-8722-75164a36e36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C52D46B-A0FA-4448-96D3-FC89B28B9A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</TotalTime>
  <Words>166</Words>
  <Application>Microsoft Office PowerPoint</Application>
  <PresentationFormat>A4 Paper (210x297 mm)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Knowledge Organiser                                                  Module 4 – Le Temps des Loisirs – Leisure Time   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Knowledge Organiser                                                  Module 4 – Le Temps des Loisirs – Leisure Time     Core Knowledge – Vocabulary and Grammar</dc:title>
  <dc:creator>Emma Binnington</dc:creator>
  <cp:lastModifiedBy>Emma Binnington</cp:lastModifiedBy>
  <cp:revision>63</cp:revision>
  <cp:lastPrinted>2022-04-01T13:01:41Z</cp:lastPrinted>
  <dcterms:created xsi:type="dcterms:W3CDTF">2022-04-01T09:27:25Z</dcterms:created>
  <dcterms:modified xsi:type="dcterms:W3CDTF">2024-07-16T09:28:00Z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165700</vt:r8>
  </property>
  <property fmtid="{D5CDD505-2E9C-101B-9397-08002B2CF9AE}" pid="10" name="MediaServiceImageTags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