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6"/>
  </p:notesMasterIdLst>
  <p:sldIdLst>
    <p:sldId id="256" r:id="rId5"/>
  </p:sldIdLst>
  <p:sldSz cx="9906000" cy="6858000" type="A4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3E9E20-2446-4A12-BB19-DB9845590817}" v="20" dt="2022-07-04T15:38:23.327"/>
    <p1510:client id="{5ACC7651-33A5-ABEB-0DC4-1C1FF1BB5280}" v="1" dt="2023-01-10T10:34:00.711"/>
    <p1510:client id="{7B43B80C-76AF-43ED-911B-12F566831535}" v="1044" dt="2022-07-05T14:24:41.2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12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D4351-2252-4DFF-96B5-FEBDA97A06F0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06763" y="849313"/>
            <a:ext cx="3313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3271838"/>
            <a:ext cx="7942262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602C9-42F7-49BF-BEE5-50544C66DF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23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602C9-42F7-49BF-BEE5-50544C66DF0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922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872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19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735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07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3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695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877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12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08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10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507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13" Type="http://schemas.openxmlformats.org/officeDocument/2006/relationships/image" Target="../media/image10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12" Type="http://schemas.openxmlformats.org/officeDocument/2006/relationships/image" Target="../media/image9.emf"/><Relationship Id="rId17" Type="http://schemas.openxmlformats.org/officeDocument/2006/relationships/image" Target="../media/image14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3.emf"/><Relationship Id="rId1" Type="http://schemas.openxmlformats.org/officeDocument/2006/relationships/tags" Target="../tags/tag1.xml"/><Relationship Id="rId6" Type="http://schemas.openxmlformats.org/officeDocument/2006/relationships/image" Target="../media/image3.emf"/><Relationship Id="rId11" Type="http://schemas.openxmlformats.org/officeDocument/2006/relationships/image" Target="../media/image8.png"/><Relationship Id="rId5" Type="http://schemas.openxmlformats.org/officeDocument/2006/relationships/image" Target="../media/image2.emf"/><Relationship Id="rId15" Type="http://schemas.openxmlformats.org/officeDocument/2006/relationships/image" Target="../media/image12.emf"/><Relationship Id="rId10" Type="http://schemas.openxmlformats.org/officeDocument/2006/relationships/image" Target="../media/image7.emf"/><Relationship Id="rId4" Type="http://schemas.openxmlformats.org/officeDocument/2006/relationships/image" Target="../media/image1.png"/><Relationship Id="rId9" Type="http://schemas.openxmlformats.org/officeDocument/2006/relationships/image" Target="../media/image6.emf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34" y="27717"/>
            <a:ext cx="9782175" cy="298073"/>
          </a:xfr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en-GB" sz="1050" b="1" dirty="0">
                <a:ea typeface="Calibri Light"/>
                <a:cs typeface="Calibri Light"/>
              </a:rPr>
              <a:t>Year 11 Knowledge Organiser         	       	Module 1 – Bon Travail – Future plans &amp; jobs	</a:t>
            </a:r>
            <a:r>
              <a:rPr lang="en-GB" sz="1050" b="1" dirty="0">
                <a:solidFill>
                  <a:srgbClr val="FF0000"/>
                </a:solidFill>
                <a:ea typeface="Calibri Light"/>
                <a:cs typeface="Calibri Light"/>
              </a:rPr>
              <a:t>Core Knowledge </a:t>
            </a:r>
            <a:r>
              <a:rPr lang="en-GB" sz="1050" dirty="0">
                <a:ea typeface="Calibri Light"/>
                <a:cs typeface="Calibri Light"/>
              </a:rPr>
              <a:t>– Vocabulary and Grammar</a:t>
            </a:r>
            <a:endParaRPr lang="en-GB" sz="1050" b="1" dirty="0"/>
          </a:p>
        </p:txBody>
      </p:sp>
      <p:pic>
        <p:nvPicPr>
          <p:cNvPr id="80" name="Picture 7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766" y="63363"/>
            <a:ext cx="295275" cy="257798"/>
          </a:xfrm>
          <a:prstGeom prst="rect">
            <a:avLst/>
          </a:prstGeom>
        </p:spPr>
      </p:pic>
      <p:sp>
        <p:nvSpPr>
          <p:cNvPr id="57" name="Hexagon 56">
            <a:extLst>
              <a:ext uri="{FF2B5EF4-FFF2-40B4-BE49-F238E27FC236}">
                <a16:creationId xmlns:a16="http://schemas.microsoft.com/office/drawing/2014/main" id="{D774F960-C52C-0180-CD94-B7699BFC13F7}"/>
              </a:ext>
            </a:extLst>
          </p:cNvPr>
          <p:cNvSpPr/>
          <p:nvPr/>
        </p:nvSpPr>
        <p:spPr>
          <a:xfrm>
            <a:off x="3356144" y="533605"/>
            <a:ext cx="2299689" cy="1759181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b="1" dirty="0">
                <a:solidFill>
                  <a:schemeClr val="tx1"/>
                </a:solidFill>
                <a:ea typeface="+mn-lt"/>
                <a:cs typeface="+mn-lt"/>
              </a:rPr>
              <a:t>Complex Phrases</a:t>
            </a:r>
            <a:endParaRPr lang="en-US" dirty="0"/>
          </a:p>
          <a:p>
            <a:r>
              <a:rPr lang="en-GB" sz="900" dirty="0">
                <a:solidFill>
                  <a:schemeClr val="tx1"/>
                </a:solidFill>
              </a:rPr>
              <a:t>je </a:t>
            </a:r>
            <a:r>
              <a:rPr lang="en-GB" sz="900" dirty="0" err="1">
                <a:solidFill>
                  <a:schemeClr val="tx1"/>
                </a:solidFill>
              </a:rPr>
              <a:t>dirais</a:t>
            </a:r>
            <a:r>
              <a:rPr lang="en-GB" sz="900" dirty="0">
                <a:solidFill>
                  <a:schemeClr val="tx1"/>
                </a:solidFill>
              </a:rPr>
              <a:t> que – I would say that </a:t>
            </a:r>
          </a:p>
          <a:p>
            <a:r>
              <a:rPr lang="en-GB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à</a:t>
            </a:r>
            <a:r>
              <a:rPr lang="en-GB" sz="900" dirty="0">
                <a:solidFill>
                  <a:schemeClr val="tx1"/>
                </a:solidFill>
              </a:rPr>
              <a:t> </a:t>
            </a:r>
            <a:r>
              <a:rPr lang="en-GB" sz="900" dirty="0" err="1">
                <a:solidFill>
                  <a:schemeClr val="tx1"/>
                </a:solidFill>
              </a:rPr>
              <a:t>mon</a:t>
            </a:r>
            <a:r>
              <a:rPr lang="en-GB" sz="900" dirty="0">
                <a:solidFill>
                  <a:schemeClr val="tx1"/>
                </a:solidFill>
              </a:rPr>
              <a:t> </a:t>
            </a:r>
            <a:r>
              <a:rPr lang="en-GB" sz="900" dirty="0" err="1">
                <a:solidFill>
                  <a:schemeClr val="tx1"/>
                </a:solidFill>
              </a:rPr>
              <a:t>gré</a:t>
            </a:r>
            <a:r>
              <a:rPr lang="en-GB" sz="900" dirty="0">
                <a:solidFill>
                  <a:schemeClr val="tx1"/>
                </a:solidFill>
              </a:rPr>
              <a:t> – in my opinion</a:t>
            </a:r>
          </a:p>
          <a:p>
            <a:r>
              <a:rPr lang="en-GB" sz="900" dirty="0">
                <a:solidFill>
                  <a:schemeClr val="tx1"/>
                </a:solidFill>
              </a:rPr>
              <a:t>bien que ce soit – although it is </a:t>
            </a:r>
          </a:p>
          <a:p>
            <a:r>
              <a:rPr lang="en-GB" sz="900" dirty="0" err="1">
                <a:solidFill>
                  <a:schemeClr val="tx1"/>
                </a:solidFill>
              </a:rPr>
              <a:t>Lorsque</a:t>
            </a:r>
            <a:r>
              <a:rPr lang="en-GB" sz="900" dirty="0">
                <a:solidFill>
                  <a:schemeClr val="tx1"/>
                </a:solidFill>
              </a:rPr>
              <a:t>/</a:t>
            </a:r>
            <a:r>
              <a:rPr lang="en-GB" sz="900" dirty="0" err="1">
                <a:solidFill>
                  <a:schemeClr val="tx1"/>
                </a:solidFill>
              </a:rPr>
              <a:t>quand</a:t>
            </a:r>
            <a:r>
              <a:rPr lang="en-GB" sz="900" dirty="0">
                <a:solidFill>
                  <a:schemeClr val="tx1"/>
                </a:solidFill>
              </a:rPr>
              <a:t> </a:t>
            </a:r>
            <a:r>
              <a:rPr lang="en-GB" sz="900" dirty="0" err="1">
                <a:solidFill>
                  <a:schemeClr val="tx1"/>
                </a:solidFill>
              </a:rPr>
              <a:t>j’étais</a:t>
            </a:r>
            <a:r>
              <a:rPr lang="en-GB" sz="900" dirty="0">
                <a:solidFill>
                  <a:schemeClr val="tx1"/>
                </a:solidFill>
              </a:rPr>
              <a:t> plus </a:t>
            </a:r>
            <a:r>
              <a:rPr lang="en-GB" sz="900" dirty="0" err="1">
                <a:solidFill>
                  <a:schemeClr val="tx1"/>
                </a:solidFill>
              </a:rPr>
              <a:t>jeune</a:t>
            </a:r>
            <a:r>
              <a:rPr lang="en-GB" sz="900" dirty="0">
                <a:solidFill>
                  <a:schemeClr val="tx1"/>
                </a:solidFill>
              </a:rPr>
              <a:t>… - When I was younger</a:t>
            </a:r>
          </a:p>
          <a:p>
            <a:r>
              <a:rPr lang="en-GB" sz="900" dirty="0">
                <a:solidFill>
                  <a:schemeClr val="tx1"/>
                </a:solidFill>
              </a:rPr>
              <a:t>Si </a:t>
            </a:r>
            <a:r>
              <a:rPr lang="en-GB" sz="900" dirty="0" err="1">
                <a:solidFill>
                  <a:schemeClr val="tx1"/>
                </a:solidFill>
              </a:rPr>
              <a:t>j’avais</a:t>
            </a:r>
            <a:r>
              <a:rPr lang="en-GB" sz="900" dirty="0">
                <a:solidFill>
                  <a:schemeClr val="tx1"/>
                </a:solidFill>
              </a:rPr>
              <a:t> la chance/le </a:t>
            </a:r>
            <a:r>
              <a:rPr lang="en-GB" sz="900" dirty="0" err="1">
                <a:solidFill>
                  <a:schemeClr val="tx1"/>
                </a:solidFill>
              </a:rPr>
              <a:t>choix</a:t>
            </a:r>
            <a:r>
              <a:rPr lang="en-GB" sz="900" dirty="0">
                <a:solidFill>
                  <a:schemeClr val="tx1"/>
                </a:solidFill>
              </a:rPr>
              <a:t>, je </a:t>
            </a:r>
            <a:r>
              <a:rPr lang="en-GB" sz="900" dirty="0" err="1">
                <a:solidFill>
                  <a:schemeClr val="tx1"/>
                </a:solidFill>
              </a:rPr>
              <a:t>voudrais</a:t>
            </a:r>
            <a:r>
              <a:rPr lang="en-GB" sz="900" dirty="0">
                <a:solidFill>
                  <a:schemeClr val="tx1"/>
                </a:solidFill>
              </a:rPr>
              <a:t>/</a:t>
            </a:r>
            <a:r>
              <a:rPr lang="en-GB" sz="900" dirty="0" err="1">
                <a:solidFill>
                  <a:schemeClr val="tx1"/>
                </a:solidFill>
              </a:rPr>
              <a:t>j’aimerais</a:t>
            </a:r>
            <a:r>
              <a:rPr lang="en-GB" sz="900" dirty="0">
                <a:solidFill>
                  <a:schemeClr val="tx1"/>
                </a:solidFill>
              </a:rPr>
              <a:t>… - If I had the chance/the choice, I would like…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85D5A26-DE15-6625-8132-C0A1C6135530}"/>
              </a:ext>
            </a:extLst>
          </p:cNvPr>
          <p:cNvSpPr/>
          <p:nvPr/>
        </p:nvSpPr>
        <p:spPr>
          <a:xfrm>
            <a:off x="116000" y="3280024"/>
            <a:ext cx="2059875" cy="1568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b="1" dirty="0"/>
              <a:t>High Frequency Words:</a:t>
            </a:r>
          </a:p>
          <a:p>
            <a:r>
              <a:rPr lang="en-GB" sz="1000" dirty="0" err="1"/>
              <a:t>aussi</a:t>
            </a:r>
            <a:r>
              <a:rPr lang="en-GB" sz="1000" dirty="0"/>
              <a:t> – also </a:t>
            </a:r>
          </a:p>
          <a:p>
            <a:r>
              <a:rPr lang="en-GB" sz="1000" dirty="0"/>
              <a:t>tr</a:t>
            </a:r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ès – very </a:t>
            </a: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car/</a:t>
            </a:r>
            <a:r>
              <a:rPr lang="en-GB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parce</a:t>
            </a:r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 que – because</a:t>
            </a:r>
          </a:p>
          <a:p>
            <a:r>
              <a:rPr lang="en-GB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si</a:t>
            </a:r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 – if</a:t>
            </a: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bien – well </a:t>
            </a: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mal – badly </a:t>
            </a:r>
          </a:p>
          <a:p>
            <a:r>
              <a:rPr lang="en-GB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vraiment</a:t>
            </a:r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 – really </a:t>
            </a:r>
            <a:endParaRPr lang="en-GB" sz="1000" dirty="0"/>
          </a:p>
          <a:p>
            <a:r>
              <a:rPr lang="en-GB" sz="1000" dirty="0"/>
              <a:t>je vais </a:t>
            </a:r>
            <a:r>
              <a:rPr lang="en-GB" sz="1000" dirty="0" err="1"/>
              <a:t>vous</a:t>
            </a:r>
            <a:r>
              <a:rPr lang="en-GB" sz="1000" dirty="0"/>
              <a:t> </a:t>
            </a:r>
            <a:r>
              <a:rPr lang="en-GB" sz="1000" dirty="0" err="1"/>
              <a:t>écrire</a:t>
            </a:r>
            <a:r>
              <a:rPr lang="en-GB" sz="1000" dirty="0"/>
              <a:t> au </a:t>
            </a:r>
            <a:r>
              <a:rPr lang="en-GB" sz="1000" dirty="0" err="1"/>
              <a:t>sujet</a:t>
            </a:r>
            <a:r>
              <a:rPr lang="en-GB" sz="1000" dirty="0"/>
              <a:t> de… - I am going to write to you about…</a:t>
            </a:r>
          </a:p>
        </p:txBody>
      </p:sp>
      <p:sp>
        <p:nvSpPr>
          <p:cNvPr id="78" name="Rounded Rectangle 41">
            <a:extLst>
              <a:ext uri="{FF2B5EF4-FFF2-40B4-BE49-F238E27FC236}">
                <a16:creationId xmlns:a16="http://schemas.microsoft.com/office/drawing/2014/main" id="{D8061CAC-5763-3D85-099C-EA626AF8367C}"/>
              </a:ext>
            </a:extLst>
          </p:cNvPr>
          <p:cNvSpPr/>
          <p:nvPr/>
        </p:nvSpPr>
        <p:spPr>
          <a:xfrm>
            <a:off x="31577" y="342537"/>
            <a:ext cx="2514424" cy="279557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 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chemeClr val="tx1"/>
                </a:solidFill>
              </a:rPr>
              <a:t>Les métiers – Jobs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</p:txBody>
      </p:sp>
      <p:pic>
        <p:nvPicPr>
          <p:cNvPr id="79" name="Picture 78">
            <a:extLst>
              <a:ext uri="{FF2B5EF4-FFF2-40B4-BE49-F238E27FC236}">
                <a16:creationId xmlns:a16="http://schemas.microsoft.com/office/drawing/2014/main" id="{0ED7597C-6E08-EBC1-CC64-BC9D41A657F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3322" r="68649" b="89140"/>
          <a:stretch/>
        </p:blipFill>
        <p:spPr>
          <a:xfrm>
            <a:off x="158748" y="530333"/>
            <a:ext cx="1266247" cy="342289"/>
          </a:xfrm>
          <a:prstGeom prst="rect">
            <a:avLst/>
          </a:prstGeom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4A714004-56CD-7907-9BB5-26C8BB1EA6B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4381" t="3322" r="9527" b="88794"/>
          <a:stretch/>
        </p:blipFill>
        <p:spPr>
          <a:xfrm>
            <a:off x="1317665" y="559196"/>
            <a:ext cx="1527605" cy="375152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B0F17A1B-2EC1-76CE-5E4D-B5A18452C585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55002" r="21189"/>
          <a:stretch/>
        </p:blipFill>
        <p:spPr>
          <a:xfrm>
            <a:off x="1381646" y="958081"/>
            <a:ext cx="1085245" cy="2132466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FF1126D9-A0F6-735E-0F99-F746A6C0F32B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5927" r="68253"/>
          <a:stretch/>
        </p:blipFill>
        <p:spPr>
          <a:xfrm>
            <a:off x="116409" y="889369"/>
            <a:ext cx="1196922" cy="2168687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F37C4B71-36BC-04BB-0296-F016AF75FD97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133"/>
          <a:stretch/>
        </p:blipFill>
        <p:spPr>
          <a:xfrm>
            <a:off x="1986172" y="2171821"/>
            <a:ext cx="465247" cy="573012"/>
          </a:xfrm>
          <a:prstGeom prst="rect">
            <a:avLst/>
          </a:prstGeom>
        </p:spPr>
      </p:pic>
      <p:sp>
        <p:nvSpPr>
          <p:cNvPr id="85" name="Rounded Rectangle 41">
            <a:extLst>
              <a:ext uri="{FF2B5EF4-FFF2-40B4-BE49-F238E27FC236}">
                <a16:creationId xmlns:a16="http://schemas.microsoft.com/office/drawing/2014/main" id="{94613AA4-0988-BA68-6CB6-CC1DEB97AA8C}"/>
              </a:ext>
            </a:extLst>
          </p:cNvPr>
          <p:cNvSpPr/>
          <p:nvPr/>
        </p:nvSpPr>
        <p:spPr>
          <a:xfrm>
            <a:off x="6884685" y="407987"/>
            <a:ext cx="2971724" cy="258948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   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 err="1">
                <a:solidFill>
                  <a:schemeClr val="tx1"/>
                </a:solidFill>
              </a:rPr>
              <a:t>Lieux</a:t>
            </a:r>
            <a:r>
              <a:rPr lang="en-US" sz="900" b="1" dirty="0">
                <a:solidFill>
                  <a:schemeClr val="tx1"/>
                </a:solidFill>
              </a:rPr>
              <a:t> de travail – Workplaces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9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9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</p:txBody>
      </p:sp>
      <p:pic>
        <p:nvPicPr>
          <p:cNvPr id="86" name="Picture 85">
            <a:extLst>
              <a:ext uri="{FF2B5EF4-FFF2-40B4-BE49-F238E27FC236}">
                <a16:creationId xmlns:a16="http://schemas.microsoft.com/office/drawing/2014/main" id="{22E1304E-4923-0248-5E06-B34390287889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r="62017"/>
          <a:stretch/>
        </p:blipFill>
        <p:spPr>
          <a:xfrm>
            <a:off x="6953981" y="658802"/>
            <a:ext cx="1822364" cy="1063579"/>
          </a:xfrm>
          <a:prstGeom prst="rect">
            <a:avLst/>
          </a:prstGeom>
        </p:spPr>
      </p:pic>
      <p:pic>
        <p:nvPicPr>
          <p:cNvPr id="87" name="Picture 86">
            <a:extLst>
              <a:ext uri="{FF2B5EF4-FFF2-40B4-BE49-F238E27FC236}">
                <a16:creationId xmlns:a16="http://schemas.microsoft.com/office/drawing/2014/main" id="{E7AAB56C-7D73-7819-01C3-FF2ACB62A0EA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48259" r="24599"/>
          <a:stretch/>
        </p:blipFill>
        <p:spPr>
          <a:xfrm>
            <a:off x="8454754" y="655186"/>
            <a:ext cx="1302205" cy="1063579"/>
          </a:xfrm>
          <a:prstGeom prst="rect">
            <a:avLst/>
          </a:prstGeom>
        </p:spPr>
      </p:pic>
      <p:sp>
        <p:nvSpPr>
          <p:cNvPr id="89" name="Rounded Rectangle 4">
            <a:extLst>
              <a:ext uri="{FF2B5EF4-FFF2-40B4-BE49-F238E27FC236}">
                <a16:creationId xmlns:a16="http://schemas.microsoft.com/office/drawing/2014/main" id="{F371F308-0C13-E7F4-D8D4-ECDE2F7E49BF}"/>
              </a:ext>
            </a:extLst>
          </p:cNvPr>
          <p:cNvSpPr/>
          <p:nvPr/>
        </p:nvSpPr>
        <p:spPr>
          <a:xfrm>
            <a:off x="2309728" y="3259102"/>
            <a:ext cx="3709682" cy="336978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900" b="1" dirty="0" err="1">
                <a:solidFill>
                  <a:prstClr val="black"/>
                </a:solidFill>
              </a:rPr>
              <a:t>Mes</a:t>
            </a:r>
            <a:r>
              <a:rPr lang="en-US" sz="900" b="1" dirty="0">
                <a:solidFill>
                  <a:prstClr val="black"/>
                </a:solidFill>
              </a:rPr>
              <a:t> </a:t>
            </a:r>
            <a:r>
              <a:rPr lang="en-US" sz="900" b="1" dirty="0" err="1">
                <a:solidFill>
                  <a:prstClr val="black"/>
                </a:solidFill>
              </a:rPr>
              <a:t>projets</a:t>
            </a:r>
            <a:r>
              <a:rPr lang="en-US" sz="900" b="1" dirty="0">
                <a:solidFill>
                  <a:prstClr val="black"/>
                </a:solidFill>
              </a:rPr>
              <a:t> </a:t>
            </a:r>
            <a:r>
              <a:rPr lang="en-US" sz="900" b="1" dirty="0" err="1">
                <a:solidFill>
                  <a:prstClr val="black"/>
                </a:solidFill>
              </a:rPr>
              <a:t>d’avenir</a:t>
            </a:r>
            <a:r>
              <a:rPr lang="en-US" sz="900" b="1" dirty="0">
                <a:solidFill>
                  <a:prstClr val="black"/>
                </a:solidFill>
              </a:rPr>
              <a:t> – My plans for the future</a:t>
            </a:r>
          </a:p>
          <a:p>
            <a:pPr lvl="0" algn="ctr"/>
            <a:endParaRPr lang="en-US" sz="900" b="1" dirty="0">
              <a:solidFill>
                <a:prstClr val="black"/>
              </a:solidFill>
            </a:endParaRPr>
          </a:p>
          <a:p>
            <a:pPr lvl="0" algn="ctr"/>
            <a:endParaRPr lang="en-US" sz="900" b="1" dirty="0">
              <a:solidFill>
                <a:prstClr val="black"/>
              </a:solidFill>
            </a:endParaRPr>
          </a:p>
          <a:p>
            <a:pPr lvl="0" algn="ctr"/>
            <a:endParaRPr lang="en-US" sz="900" b="1" dirty="0">
              <a:solidFill>
                <a:prstClr val="black"/>
              </a:solidFill>
            </a:endParaRPr>
          </a:p>
          <a:p>
            <a:pPr lvl="0" algn="ctr"/>
            <a:endParaRPr lang="en-US" sz="900" b="1" dirty="0">
              <a:solidFill>
                <a:prstClr val="black"/>
              </a:solidFill>
            </a:endParaRPr>
          </a:p>
          <a:p>
            <a:pPr lvl="0" algn="ctr"/>
            <a:endParaRPr lang="en-US" sz="900" b="1" dirty="0">
              <a:solidFill>
                <a:prstClr val="black"/>
              </a:solidFill>
            </a:endParaRPr>
          </a:p>
          <a:p>
            <a:pPr lvl="0" algn="ctr"/>
            <a:endParaRPr lang="en-US" sz="900" b="1" dirty="0">
              <a:solidFill>
                <a:prstClr val="black"/>
              </a:solidFill>
            </a:endParaRPr>
          </a:p>
          <a:p>
            <a:pPr lvl="0" algn="ctr"/>
            <a:endParaRPr lang="en-US" sz="900" b="1" dirty="0">
              <a:solidFill>
                <a:prstClr val="black"/>
              </a:solidFill>
            </a:endParaRPr>
          </a:p>
          <a:p>
            <a:pPr lvl="0" algn="ctr"/>
            <a:endParaRPr lang="en-US" sz="900" b="1" dirty="0">
              <a:solidFill>
                <a:prstClr val="black"/>
              </a:solidFill>
            </a:endParaRPr>
          </a:p>
          <a:p>
            <a:pPr lvl="0" algn="ctr"/>
            <a:endParaRPr lang="en-US" sz="900" b="1" dirty="0">
              <a:solidFill>
                <a:prstClr val="black"/>
              </a:solidFill>
            </a:endParaRPr>
          </a:p>
          <a:p>
            <a:pPr lvl="0" algn="ctr"/>
            <a:endParaRPr lang="en-US" sz="900" b="1" dirty="0">
              <a:solidFill>
                <a:prstClr val="black"/>
              </a:solidFill>
            </a:endParaRPr>
          </a:p>
          <a:p>
            <a:pPr lvl="0" algn="ctr"/>
            <a:endParaRPr lang="en-US" sz="900" b="1" dirty="0">
              <a:solidFill>
                <a:prstClr val="black"/>
              </a:solidFill>
            </a:endParaRPr>
          </a:p>
          <a:p>
            <a:pPr lvl="0" algn="ctr"/>
            <a:r>
              <a:rPr lang="en-US" sz="900" b="1" dirty="0">
                <a:solidFill>
                  <a:prstClr val="black"/>
                </a:solidFill>
              </a:rPr>
              <a:t> </a:t>
            </a:r>
          </a:p>
          <a:p>
            <a:pPr lvl="0" algn="ctr"/>
            <a:endParaRPr lang="en-US" sz="900" b="1" dirty="0">
              <a:solidFill>
                <a:prstClr val="black"/>
              </a:solidFill>
            </a:endParaRPr>
          </a:p>
          <a:p>
            <a:pPr lvl="0" algn="ctr"/>
            <a:endParaRPr lang="en-US" sz="900" b="1" dirty="0">
              <a:solidFill>
                <a:prstClr val="black"/>
              </a:solidFill>
            </a:endParaRPr>
          </a:p>
          <a:p>
            <a:pPr lvl="0" algn="ctr"/>
            <a:endParaRPr lang="en-US" sz="1000" b="1" dirty="0">
              <a:solidFill>
                <a:prstClr val="black"/>
              </a:solidFill>
            </a:endParaRPr>
          </a:p>
          <a:p>
            <a:pPr lvl="0" algn="ctr"/>
            <a:endParaRPr lang="en-US" sz="1000" b="1" dirty="0">
              <a:solidFill>
                <a:prstClr val="black"/>
              </a:solidFill>
            </a:endParaRPr>
          </a:p>
          <a:p>
            <a:pPr lvl="0" algn="ctr"/>
            <a:endParaRPr lang="en-US" sz="1000" b="1" dirty="0">
              <a:solidFill>
                <a:prstClr val="black"/>
              </a:solidFill>
            </a:endParaRPr>
          </a:p>
          <a:p>
            <a:pPr lvl="0" algn="ctr"/>
            <a:endParaRPr lang="en-US" sz="1000" b="1" dirty="0">
              <a:solidFill>
                <a:prstClr val="black"/>
              </a:solidFill>
            </a:endParaRPr>
          </a:p>
          <a:p>
            <a:pPr lvl="0" algn="ctr"/>
            <a:endParaRPr lang="en-US" sz="1000" b="1" dirty="0">
              <a:solidFill>
                <a:prstClr val="black"/>
              </a:solidFill>
            </a:endParaRPr>
          </a:p>
          <a:p>
            <a:pPr lvl="0" algn="ctr"/>
            <a:endParaRPr lang="en-US" sz="1000" b="1" dirty="0">
              <a:solidFill>
                <a:prstClr val="black"/>
              </a:solidFill>
            </a:endParaRPr>
          </a:p>
          <a:p>
            <a:pPr lvl="0" algn="ctr"/>
            <a:endParaRPr lang="en-US" sz="1000" b="1" dirty="0">
              <a:solidFill>
                <a:prstClr val="black"/>
              </a:solidFill>
            </a:endParaRPr>
          </a:p>
          <a:p>
            <a:pPr lvl="0" algn="ctr"/>
            <a:endParaRPr lang="en-US" sz="1100" b="1" dirty="0">
              <a:solidFill>
                <a:prstClr val="black"/>
              </a:solidFill>
            </a:endParaRPr>
          </a:p>
        </p:txBody>
      </p:sp>
      <p:pic>
        <p:nvPicPr>
          <p:cNvPr id="91" name="Picture 90">
            <a:extLst>
              <a:ext uri="{FF2B5EF4-FFF2-40B4-BE49-F238E27FC236}">
                <a16:creationId xmlns:a16="http://schemas.microsoft.com/office/drawing/2014/main" id="{3EB635E5-97E5-540A-6EF6-7EE7D87358AE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t="4702" r="59120" b="69197"/>
          <a:stretch/>
        </p:blipFill>
        <p:spPr>
          <a:xfrm>
            <a:off x="2460766" y="3517378"/>
            <a:ext cx="1839746" cy="811469"/>
          </a:xfrm>
          <a:prstGeom prst="rect">
            <a:avLst/>
          </a:prstGeom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id="{1ADABF75-9BB8-C282-9F5E-E1C6585C1CBF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54957" t="4702" r="6194" b="69319"/>
          <a:stretch/>
        </p:blipFill>
        <p:spPr>
          <a:xfrm>
            <a:off x="4303594" y="3527706"/>
            <a:ext cx="1734265" cy="801141"/>
          </a:xfrm>
          <a:prstGeom prst="rect">
            <a:avLst/>
          </a:prstGeom>
        </p:spPr>
      </p:pic>
      <p:pic>
        <p:nvPicPr>
          <p:cNvPr id="93" name="Picture 92">
            <a:extLst>
              <a:ext uri="{FF2B5EF4-FFF2-40B4-BE49-F238E27FC236}">
                <a16:creationId xmlns:a16="http://schemas.microsoft.com/office/drawing/2014/main" id="{5BD399B8-BA13-D813-203B-E77658DB2B88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4896" t="13514" r="55333"/>
          <a:stretch/>
        </p:blipFill>
        <p:spPr>
          <a:xfrm>
            <a:off x="2321571" y="4422301"/>
            <a:ext cx="1817314" cy="1996462"/>
          </a:xfrm>
          <a:prstGeom prst="rect">
            <a:avLst/>
          </a:prstGeom>
        </p:spPr>
      </p:pic>
      <p:pic>
        <p:nvPicPr>
          <p:cNvPr id="94" name="Picture 93">
            <a:extLst>
              <a:ext uri="{FF2B5EF4-FFF2-40B4-BE49-F238E27FC236}">
                <a16:creationId xmlns:a16="http://schemas.microsoft.com/office/drawing/2014/main" id="{B518F158-0A8D-A4A9-133C-27DFE83F03D6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62368" t="13514"/>
          <a:stretch/>
        </p:blipFill>
        <p:spPr>
          <a:xfrm>
            <a:off x="4125784" y="4416144"/>
            <a:ext cx="1719573" cy="1996462"/>
          </a:xfrm>
          <a:prstGeom prst="rect">
            <a:avLst/>
          </a:prstGeom>
        </p:spPr>
      </p:pic>
      <p:pic>
        <p:nvPicPr>
          <p:cNvPr id="95" name="Picture 94">
            <a:extLst>
              <a:ext uri="{FF2B5EF4-FFF2-40B4-BE49-F238E27FC236}">
                <a16:creationId xmlns:a16="http://schemas.microsoft.com/office/drawing/2014/main" id="{37A88060-75EE-5269-E79D-0269C5B6A2A4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l="9153" t="6181" r="5466" b="6324"/>
          <a:stretch/>
        </p:blipFill>
        <p:spPr>
          <a:xfrm>
            <a:off x="5402892" y="4265673"/>
            <a:ext cx="529491" cy="492068"/>
          </a:xfrm>
          <a:prstGeom prst="rect">
            <a:avLst/>
          </a:prstGeom>
        </p:spPr>
      </p:pic>
      <p:sp>
        <p:nvSpPr>
          <p:cNvPr id="96" name="Rounded Rectangle 41">
            <a:extLst>
              <a:ext uri="{FF2B5EF4-FFF2-40B4-BE49-F238E27FC236}">
                <a16:creationId xmlns:a16="http://schemas.microsoft.com/office/drawing/2014/main" id="{8307A844-1586-85C9-8A60-69F6155E368F}"/>
              </a:ext>
            </a:extLst>
          </p:cNvPr>
          <p:cNvSpPr/>
          <p:nvPr/>
        </p:nvSpPr>
        <p:spPr>
          <a:xfrm>
            <a:off x="7198363" y="5272910"/>
            <a:ext cx="2632559" cy="151304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   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chemeClr val="tx1"/>
                </a:solidFill>
              </a:rPr>
              <a:t>C’était </a:t>
            </a:r>
            <a:r>
              <a:rPr lang="en-US" sz="900" b="1" dirty="0" err="1">
                <a:solidFill>
                  <a:schemeClr val="tx1"/>
                </a:solidFill>
              </a:rPr>
              <a:t>une</a:t>
            </a:r>
            <a:r>
              <a:rPr lang="en-US" sz="900" b="1" dirty="0">
                <a:solidFill>
                  <a:schemeClr val="tx1"/>
                </a:solidFill>
              </a:rPr>
              <a:t> bonne </a:t>
            </a:r>
            <a:r>
              <a:rPr lang="en-US" sz="900" b="1" dirty="0" err="1">
                <a:solidFill>
                  <a:schemeClr val="tx1"/>
                </a:solidFill>
              </a:rPr>
              <a:t>expérience</a:t>
            </a:r>
            <a:r>
              <a:rPr lang="en-US" sz="900" b="1" dirty="0">
                <a:solidFill>
                  <a:schemeClr val="tx1"/>
                </a:solidFill>
              </a:rPr>
              <a:t>? – Was it a good experience?  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</p:txBody>
      </p:sp>
      <p:pic>
        <p:nvPicPr>
          <p:cNvPr id="97" name="Picture 96">
            <a:extLst>
              <a:ext uri="{FF2B5EF4-FFF2-40B4-BE49-F238E27FC236}">
                <a16:creationId xmlns:a16="http://schemas.microsoft.com/office/drawing/2014/main" id="{474FAF97-D068-F796-39FC-116E09FCDC0F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t="12992" r="60987" b="35993"/>
          <a:stretch/>
        </p:blipFill>
        <p:spPr>
          <a:xfrm>
            <a:off x="7210114" y="5581095"/>
            <a:ext cx="1681681" cy="1117962"/>
          </a:xfrm>
          <a:prstGeom prst="rect">
            <a:avLst/>
          </a:prstGeom>
        </p:spPr>
      </p:pic>
      <p:pic>
        <p:nvPicPr>
          <p:cNvPr id="98" name="Picture 97">
            <a:extLst>
              <a:ext uri="{FF2B5EF4-FFF2-40B4-BE49-F238E27FC236}">
                <a16:creationId xmlns:a16="http://schemas.microsoft.com/office/drawing/2014/main" id="{3E2D0EA8-CF7E-B352-0829-811F91D3968C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l="53776" t="12993" r="8169" b="35194"/>
          <a:stretch/>
        </p:blipFill>
        <p:spPr>
          <a:xfrm>
            <a:off x="8469153" y="5584320"/>
            <a:ext cx="1543334" cy="1120801"/>
          </a:xfrm>
          <a:prstGeom prst="rect">
            <a:avLst/>
          </a:prstGeom>
        </p:spPr>
      </p:pic>
      <p:pic>
        <p:nvPicPr>
          <p:cNvPr id="100" name="Picture 99">
            <a:extLst>
              <a:ext uri="{FF2B5EF4-FFF2-40B4-BE49-F238E27FC236}">
                <a16:creationId xmlns:a16="http://schemas.microsoft.com/office/drawing/2014/main" id="{80C07A26-F011-BD08-F5E9-5155DD5B119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170892" y="3969313"/>
            <a:ext cx="1815191" cy="1115872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888F0115-CD30-EB74-A48F-EEBC1F342E0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032446" y="3091161"/>
            <a:ext cx="1798476" cy="1158340"/>
          </a:xfrm>
          <a:prstGeom prst="rect">
            <a:avLst/>
          </a:prstGeom>
        </p:spPr>
      </p:pic>
      <p:sp>
        <p:nvSpPr>
          <p:cNvPr id="103" name="Rounded Rectangle 41">
            <a:extLst>
              <a:ext uri="{FF2B5EF4-FFF2-40B4-BE49-F238E27FC236}">
                <a16:creationId xmlns:a16="http://schemas.microsoft.com/office/drawing/2014/main" id="{33EC1147-0F55-47B0-4278-B832D52D900B}"/>
              </a:ext>
            </a:extLst>
          </p:cNvPr>
          <p:cNvSpPr/>
          <p:nvPr/>
        </p:nvSpPr>
        <p:spPr>
          <a:xfrm>
            <a:off x="2682220" y="433942"/>
            <a:ext cx="4066548" cy="253745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 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chemeClr val="tx1"/>
                </a:solidFill>
              </a:rPr>
              <a:t>Tu as un petit </a:t>
            </a:r>
            <a:r>
              <a:rPr lang="en-US" sz="900" b="1" dirty="0" err="1">
                <a:solidFill>
                  <a:schemeClr val="tx1"/>
                </a:solidFill>
              </a:rPr>
              <a:t>boulot</a:t>
            </a:r>
            <a:r>
              <a:rPr lang="en-US" sz="900" b="1" dirty="0">
                <a:solidFill>
                  <a:schemeClr val="tx1"/>
                </a:solidFill>
              </a:rPr>
              <a:t>? – Do you have as part-time job?</a:t>
            </a: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</p:txBody>
      </p:sp>
      <p:pic>
        <p:nvPicPr>
          <p:cNvPr id="104" name="Picture 103">
            <a:extLst>
              <a:ext uri="{FF2B5EF4-FFF2-40B4-BE49-F238E27FC236}">
                <a16:creationId xmlns:a16="http://schemas.microsoft.com/office/drawing/2014/main" id="{361B1420-B054-6370-D680-2E51B5E31F3D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 t="10785" r="58607" b="18901"/>
          <a:stretch/>
        </p:blipFill>
        <p:spPr>
          <a:xfrm>
            <a:off x="2824004" y="721643"/>
            <a:ext cx="2070812" cy="2114600"/>
          </a:xfrm>
          <a:prstGeom prst="rect">
            <a:avLst/>
          </a:prstGeom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325C150F-222A-942C-8F5A-9269F3DFBCFD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 l="54028" t="10785" r="6625" b="18901"/>
          <a:stretch/>
        </p:blipFill>
        <p:spPr>
          <a:xfrm>
            <a:off x="4797979" y="754578"/>
            <a:ext cx="1968500" cy="2114599"/>
          </a:xfrm>
          <a:prstGeom prst="rect">
            <a:avLst/>
          </a:prstGeom>
        </p:spPr>
      </p:pic>
      <p:sp>
        <p:nvSpPr>
          <p:cNvPr id="106" name="Hexagon 105">
            <a:extLst>
              <a:ext uri="{FF2B5EF4-FFF2-40B4-BE49-F238E27FC236}">
                <a16:creationId xmlns:a16="http://schemas.microsoft.com/office/drawing/2014/main" id="{34F62667-5533-9261-3D37-5300F06AC72F}"/>
              </a:ext>
            </a:extLst>
          </p:cNvPr>
          <p:cNvSpPr/>
          <p:nvPr/>
        </p:nvSpPr>
        <p:spPr>
          <a:xfrm>
            <a:off x="49469" y="4938433"/>
            <a:ext cx="2114564" cy="1802360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b="1" dirty="0">
                <a:solidFill>
                  <a:schemeClr val="tx1"/>
                </a:solidFill>
                <a:ea typeface="+mn-lt"/>
                <a:cs typeface="+mn-lt"/>
              </a:rPr>
              <a:t>Complex Phrases</a:t>
            </a:r>
            <a:endParaRPr lang="en-US" dirty="0"/>
          </a:p>
          <a:p>
            <a:r>
              <a:rPr lang="en-GB" sz="900" dirty="0">
                <a:solidFill>
                  <a:schemeClr val="tx1"/>
                </a:solidFill>
              </a:rPr>
              <a:t>je </a:t>
            </a:r>
            <a:r>
              <a:rPr lang="en-GB" sz="900" dirty="0" err="1">
                <a:solidFill>
                  <a:schemeClr val="tx1"/>
                </a:solidFill>
              </a:rPr>
              <a:t>dirais</a:t>
            </a:r>
            <a:r>
              <a:rPr lang="en-GB" sz="900" dirty="0">
                <a:solidFill>
                  <a:schemeClr val="tx1"/>
                </a:solidFill>
              </a:rPr>
              <a:t> que – I would say that </a:t>
            </a:r>
          </a:p>
          <a:p>
            <a:r>
              <a:rPr lang="en-GB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à</a:t>
            </a:r>
            <a:r>
              <a:rPr lang="en-GB" sz="900" dirty="0">
                <a:solidFill>
                  <a:schemeClr val="tx1"/>
                </a:solidFill>
              </a:rPr>
              <a:t> </a:t>
            </a:r>
            <a:r>
              <a:rPr lang="en-GB" sz="900" dirty="0" err="1">
                <a:solidFill>
                  <a:schemeClr val="tx1"/>
                </a:solidFill>
              </a:rPr>
              <a:t>mon</a:t>
            </a:r>
            <a:r>
              <a:rPr lang="en-GB" sz="900" dirty="0">
                <a:solidFill>
                  <a:schemeClr val="tx1"/>
                </a:solidFill>
              </a:rPr>
              <a:t> </a:t>
            </a:r>
            <a:r>
              <a:rPr lang="en-GB" sz="900" dirty="0" err="1">
                <a:solidFill>
                  <a:schemeClr val="tx1"/>
                </a:solidFill>
              </a:rPr>
              <a:t>gré</a:t>
            </a:r>
            <a:r>
              <a:rPr lang="en-GB" sz="900" dirty="0">
                <a:solidFill>
                  <a:schemeClr val="tx1"/>
                </a:solidFill>
              </a:rPr>
              <a:t> – in my opinion</a:t>
            </a:r>
          </a:p>
          <a:p>
            <a:r>
              <a:rPr lang="en-GB" sz="900" dirty="0">
                <a:solidFill>
                  <a:schemeClr val="tx1"/>
                </a:solidFill>
              </a:rPr>
              <a:t>bien que ce soit – although it is </a:t>
            </a:r>
          </a:p>
          <a:p>
            <a:r>
              <a:rPr lang="en-GB" sz="900" dirty="0" err="1">
                <a:solidFill>
                  <a:schemeClr val="tx1"/>
                </a:solidFill>
              </a:rPr>
              <a:t>Lorsque</a:t>
            </a:r>
            <a:r>
              <a:rPr lang="en-GB" sz="900" dirty="0">
                <a:solidFill>
                  <a:schemeClr val="tx1"/>
                </a:solidFill>
              </a:rPr>
              <a:t>/</a:t>
            </a:r>
            <a:r>
              <a:rPr lang="en-GB" sz="900" dirty="0" err="1">
                <a:solidFill>
                  <a:schemeClr val="tx1"/>
                </a:solidFill>
              </a:rPr>
              <a:t>quand</a:t>
            </a:r>
            <a:r>
              <a:rPr lang="en-GB" sz="900" dirty="0">
                <a:solidFill>
                  <a:schemeClr val="tx1"/>
                </a:solidFill>
              </a:rPr>
              <a:t> </a:t>
            </a:r>
            <a:r>
              <a:rPr lang="en-GB" sz="900" dirty="0" err="1">
                <a:solidFill>
                  <a:schemeClr val="tx1"/>
                </a:solidFill>
              </a:rPr>
              <a:t>j’étais</a:t>
            </a:r>
            <a:r>
              <a:rPr lang="en-GB" sz="900" dirty="0">
                <a:solidFill>
                  <a:schemeClr val="tx1"/>
                </a:solidFill>
              </a:rPr>
              <a:t> plus </a:t>
            </a:r>
            <a:r>
              <a:rPr lang="en-GB" sz="900" dirty="0" err="1">
                <a:solidFill>
                  <a:schemeClr val="tx1"/>
                </a:solidFill>
              </a:rPr>
              <a:t>jeune</a:t>
            </a:r>
            <a:r>
              <a:rPr lang="en-GB" sz="900" dirty="0">
                <a:solidFill>
                  <a:schemeClr val="tx1"/>
                </a:solidFill>
              </a:rPr>
              <a:t>… - When I was younger</a:t>
            </a:r>
          </a:p>
          <a:p>
            <a:r>
              <a:rPr lang="en-GB" sz="900" dirty="0">
                <a:solidFill>
                  <a:schemeClr val="tx1"/>
                </a:solidFill>
              </a:rPr>
              <a:t>Si </a:t>
            </a:r>
            <a:r>
              <a:rPr lang="en-GB" sz="900" dirty="0" err="1">
                <a:solidFill>
                  <a:schemeClr val="tx1"/>
                </a:solidFill>
              </a:rPr>
              <a:t>j’avais</a:t>
            </a:r>
            <a:r>
              <a:rPr lang="en-GB" sz="900" dirty="0">
                <a:solidFill>
                  <a:schemeClr val="tx1"/>
                </a:solidFill>
              </a:rPr>
              <a:t> la chance/le </a:t>
            </a:r>
            <a:r>
              <a:rPr lang="en-GB" sz="900" dirty="0" err="1">
                <a:solidFill>
                  <a:schemeClr val="tx1"/>
                </a:solidFill>
              </a:rPr>
              <a:t>choix</a:t>
            </a:r>
            <a:r>
              <a:rPr lang="en-GB" sz="900" dirty="0">
                <a:solidFill>
                  <a:schemeClr val="tx1"/>
                </a:solidFill>
              </a:rPr>
              <a:t>, je </a:t>
            </a:r>
            <a:r>
              <a:rPr lang="en-GB" sz="900" dirty="0" err="1">
                <a:solidFill>
                  <a:schemeClr val="tx1"/>
                </a:solidFill>
              </a:rPr>
              <a:t>voudrais</a:t>
            </a:r>
            <a:r>
              <a:rPr lang="en-GB" sz="900" dirty="0">
                <a:solidFill>
                  <a:schemeClr val="tx1"/>
                </a:solidFill>
              </a:rPr>
              <a:t>/</a:t>
            </a:r>
            <a:r>
              <a:rPr lang="en-GB" sz="900" dirty="0" err="1">
                <a:solidFill>
                  <a:schemeClr val="tx1"/>
                </a:solidFill>
              </a:rPr>
              <a:t>j’aimerais</a:t>
            </a:r>
            <a:r>
              <a:rPr lang="en-GB" sz="900" dirty="0">
                <a:solidFill>
                  <a:schemeClr val="tx1"/>
                </a:solidFill>
              </a:rPr>
              <a:t>… - If I had the chance/the choice, I would like…</a:t>
            </a:r>
          </a:p>
        </p:txBody>
      </p:sp>
      <p:pic>
        <p:nvPicPr>
          <p:cNvPr id="107" name="Picture 106">
            <a:extLst>
              <a:ext uri="{FF2B5EF4-FFF2-40B4-BE49-F238E27FC236}">
                <a16:creationId xmlns:a16="http://schemas.microsoft.com/office/drawing/2014/main" id="{74D73AA1-C814-A087-D225-146C39E514D3}"/>
              </a:ext>
            </a:extLst>
          </p:cNvPr>
          <p:cNvPicPr>
            <a:picLocks noChangeAspect="1"/>
          </p:cNvPicPr>
          <p:nvPr/>
        </p:nvPicPr>
        <p:blipFill rotWithShape="1">
          <a:blip r:embed="rId16"/>
          <a:srcRect l="-888" t="9722" r="61670" b="25038"/>
          <a:stretch/>
        </p:blipFill>
        <p:spPr>
          <a:xfrm>
            <a:off x="6948939" y="1832131"/>
            <a:ext cx="1590100" cy="1152357"/>
          </a:xfrm>
          <a:prstGeom prst="rect">
            <a:avLst/>
          </a:prstGeom>
        </p:spPr>
      </p:pic>
      <p:pic>
        <p:nvPicPr>
          <p:cNvPr id="108" name="Picture 107">
            <a:extLst>
              <a:ext uri="{FF2B5EF4-FFF2-40B4-BE49-F238E27FC236}">
                <a16:creationId xmlns:a16="http://schemas.microsoft.com/office/drawing/2014/main" id="{C94493DC-474B-8571-C38E-09EDEA02EFA9}"/>
              </a:ext>
            </a:extLst>
          </p:cNvPr>
          <p:cNvPicPr>
            <a:picLocks noChangeAspect="1"/>
          </p:cNvPicPr>
          <p:nvPr/>
        </p:nvPicPr>
        <p:blipFill rotWithShape="1">
          <a:blip r:embed="rId16"/>
          <a:srcRect l="54095" t="9722" r="15040" b="25038"/>
          <a:stretch/>
        </p:blipFill>
        <p:spPr>
          <a:xfrm>
            <a:off x="8524196" y="1854656"/>
            <a:ext cx="1356328" cy="1107306"/>
          </a:xfrm>
          <a:prstGeom prst="rect">
            <a:avLst/>
          </a:prstGeom>
        </p:spPr>
      </p:pic>
      <p:pic>
        <p:nvPicPr>
          <p:cNvPr id="109" name="Picture 108">
            <a:extLst>
              <a:ext uri="{FF2B5EF4-FFF2-40B4-BE49-F238E27FC236}">
                <a16:creationId xmlns:a16="http://schemas.microsoft.com/office/drawing/2014/main" id="{9399D480-203C-E40F-04EC-E2019760EF6E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133"/>
          <a:stretch/>
        </p:blipFill>
        <p:spPr>
          <a:xfrm>
            <a:off x="8310732" y="2339417"/>
            <a:ext cx="465247" cy="573012"/>
          </a:xfrm>
          <a:prstGeom prst="rect">
            <a:avLst/>
          </a:prstGeom>
        </p:spPr>
      </p:pic>
      <p:pic>
        <p:nvPicPr>
          <p:cNvPr id="110" name="Picture 109">
            <a:extLst>
              <a:ext uri="{FF2B5EF4-FFF2-40B4-BE49-F238E27FC236}">
                <a16:creationId xmlns:a16="http://schemas.microsoft.com/office/drawing/2014/main" id="{B69BD714-FF3C-063A-146E-BB7E863866F6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l="9153" t="6181" r="5466" b="6324"/>
          <a:stretch/>
        </p:blipFill>
        <p:spPr>
          <a:xfrm>
            <a:off x="4288186" y="2428221"/>
            <a:ext cx="529491" cy="492068"/>
          </a:xfrm>
          <a:prstGeom prst="rect">
            <a:avLst/>
          </a:prstGeom>
        </p:spPr>
      </p:pic>
      <p:pic>
        <p:nvPicPr>
          <p:cNvPr id="111" name="Picture 110">
            <a:extLst>
              <a:ext uri="{FF2B5EF4-FFF2-40B4-BE49-F238E27FC236}">
                <a16:creationId xmlns:a16="http://schemas.microsoft.com/office/drawing/2014/main" id="{98415CED-5E05-6F70-ECE0-3924684AF764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870597" y="2872461"/>
            <a:ext cx="502291" cy="57956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A85D441D5968479B2FFF3A7C88333F" ma:contentTypeVersion="14" ma:contentTypeDescription="Create a new document." ma:contentTypeScope="" ma:versionID="fc7c4e70ab52ba3fa7abfd0312cbab73">
  <xsd:schema xmlns:xsd="http://www.w3.org/2001/XMLSchema" xmlns:xs="http://www.w3.org/2001/XMLSchema" xmlns:p="http://schemas.microsoft.com/office/2006/metadata/properties" xmlns:ns2="b6daa2f3-06b5-47f8-a85d-067055f32ca7" xmlns:ns3="4276e521-d8f5-44a8-8722-75164a36e364" targetNamespace="http://schemas.microsoft.com/office/2006/metadata/properties" ma:root="true" ma:fieldsID="1b5afc4a2fccf4f69eb6d18fd0db4ba6" ns2:_="" ns3:_="">
    <xsd:import namespace="b6daa2f3-06b5-47f8-a85d-067055f32ca7"/>
    <xsd:import namespace="4276e521-d8f5-44a8-8722-75164a36e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aa2f3-06b5-47f8-a85d-067055f32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fc6e421-0895-41c1-badf-596bff0fe7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6e521-d8f5-44a8-8722-75164a36e364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d012732b-c5be-460c-8d71-68bf2f451d7e}" ma:internalName="TaxCatchAll" ma:showField="CatchAllData" ma:web="4276e521-d8f5-44a8-8722-75164a36e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276e521-d8f5-44a8-8722-75164a36e364" xsi:nil="true"/>
    <lcf76f155ced4ddcb4097134ff3c332f xmlns="b6daa2f3-06b5-47f8-a85d-067055f32ca7">
      <Terms xmlns="http://schemas.microsoft.com/office/infopath/2007/PartnerControls"/>
    </lcf76f155ced4ddcb4097134ff3c332f>
    <SharedWithUsers xmlns="4276e521-d8f5-44a8-8722-75164a36e364">
      <UserInfo>
        <DisplayName/>
        <AccountId xsi:nil="true"/>
        <AccountType/>
      </UserInfo>
    </SharedWithUsers>
    <MediaLengthInSeconds xmlns="b6daa2f3-06b5-47f8-a85d-067055f32ca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42780C-F3B9-45A1-B5AA-F0B6F98085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daa2f3-06b5-47f8-a85d-067055f32ca7"/>
    <ds:schemaRef ds:uri="4276e521-d8f5-44a8-8722-75164a36e3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294A3D-6941-48BD-947E-04A0B15CA0CC}">
  <ds:schemaRefs>
    <ds:schemaRef ds:uri="b6daa2f3-06b5-47f8-a85d-067055f32ca7"/>
    <ds:schemaRef ds:uri="http://purl.org/dc/dcmitype/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4276e521-d8f5-44a8-8722-75164a36e36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64C2241-8D4F-4022-A178-C093166A54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251</Words>
  <Application>Microsoft Office PowerPoint</Application>
  <PresentationFormat>A4 Paper (210x297 mm)</PresentationFormat>
  <Paragraphs>102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Year 11 Knowledge Organiser                  Module 1 – Bon Travail – Future plans &amp; jobs Core Knowledge – Vocabulary and Grammar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11 Knowledge Organiser                  Module 1 – Bon Travail – Future plans &amp; jobs Core Knowledge – Vocabulary and Grammar</dc:title>
  <dc:creator>Emma Binnington</dc:creator>
  <cp:lastModifiedBy>Emma Binnington</cp:lastModifiedBy>
  <cp:revision>3</cp:revision>
  <cp:lastPrinted>2022-04-01T13:01:41Z</cp:lastPrinted>
  <dcterms:created xsi:type="dcterms:W3CDTF">2022-04-01T09:27:25Z</dcterms:created>
  <dcterms:modified xsi:type="dcterms:W3CDTF">2024-07-17T14:27:11Z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0x01010064A85D441D5968479B2FFF3A7C88333F</vt:lpwstr>
  </property>
  <property fmtid="{D5CDD505-2E9C-101B-9397-08002B2CF9AE}" pid="3" name="ComplianceAssetId">
    <vt:lpwstr/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  <property fmtid="{D5CDD505-2E9C-101B-9397-08002B2CF9AE}" pid="10" name="xd_Signature">
    <vt:bool>false</vt:bool>
  </property>
  <property fmtid="{D5CDD505-2E9C-101B-9397-08002B2CF9AE}" pid="11" name="Order">
    <vt:r8>166300</vt:r8>
  </property>
</Properties>
</file>