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56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E9E20-2446-4A12-BB19-DB9845590817}" v="20" dt="2022-07-04T15:38:23.327"/>
    <p1510:client id="{5ACC7651-33A5-ABEB-0DC4-1C1FF1BB5280}" v="1" dt="2023-01-10T10:34:00.711"/>
    <p1510:client id="{7B43B80C-76AF-43ED-911B-12F566831535}" v="1044" dt="2022-07-05T14:24:41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2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4351-2252-4DFF-96B5-FEBDA97A06F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02C9-42F7-49BF-BEE5-50544C66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602C9-42F7-49BF-BEE5-50544C66D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22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emf"/><Relationship Id="rId1" Type="http://schemas.openxmlformats.org/officeDocument/2006/relationships/tags" Target="../tags/tag1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image" Target="../media/image2.emf"/><Relationship Id="rId15" Type="http://schemas.openxmlformats.org/officeDocument/2006/relationships/image" Target="../media/image12.emf"/><Relationship Id="rId10" Type="http://schemas.openxmlformats.org/officeDocument/2006/relationships/image" Target="../media/image7.emf"/><Relationship Id="rId4" Type="http://schemas.openxmlformats.org/officeDocument/2006/relationships/image" Target="../media/image1.png"/><Relationship Id="rId9" Type="http://schemas.openxmlformats.org/officeDocument/2006/relationships/image" Target="../media/image6.e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11 Knowledge Organiser         	       	Module 1 – Bon Travail – Future plans &amp; jobs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57" name="Hexagon 56">
            <a:extLst>
              <a:ext uri="{FF2B5EF4-FFF2-40B4-BE49-F238E27FC236}">
                <a16:creationId xmlns:a16="http://schemas.microsoft.com/office/drawing/2014/main" id="{D774F960-C52C-0180-CD94-B7699BFC13F7}"/>
              </a:ext>
            </a:extLst>
          </p:cNvPr>
          <p:cNvSpPr/>
          <p:nvPr/>
        </p:nvSpPr>
        <p:spPr>
          <a:xfrm>
            <a:off x="3356144" y="533605"/>
            <a:ext cx="2299689" cy="1759181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mon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116000" y="3280024"/>
            <a:ext cx="2059875" cy="1568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car/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parce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que – because</a:t>
            </a:r>
          </a:p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if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bien – well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mal – badly </a:t>
            </a:r>
          </a:p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vraiment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really </a:t>
            </a:r>
            <a:endParaRPr lang="en-GB" sz="1000" dirty="0"/>
          </a:p>
          <a:p>
            <a:r>
              <a:rPr lang="en-GB" sz="1000" dirty="0"/>
              <a:t>je vais </a:t>
            </a:r>
            <a:r>
              <a:rPr lang="en-GB" sz="1000" dirty="0" err="1"/>
              <a:t>vous</a:t>
            </a:r>
            <a:r>
              <a:rPr lang="en-GB" sz="1000" dirty="0"/>
              <a:t> </a:t>
            </a:r>
            <a:r>
              <a:rPr lang="en-GB" sz="1000" dirty="0" err="1"/>
              <a:t>écrire</a:t>
            </a:r>
            <a:r>
              <a:rPr lang="en-GB" sz="1000" dirty="0"/>
              <a:t> au </a:t>
            </a:r>
            <a:r>
              <a:rPr lang="en-GB" sz="1000" dirty="0" err="1"/>
              <a:t>sujet</a:t>
            </a:r>
            <a:r>
              <a:rPr lang="en-GB" sz="1000" dirty="0"/>
              <a:t> de… - I am going to write to you about…</a:t>
            </a:r>
          </a:p>
        </p:txBody>
      </p:sp>
      <p:sp>
        <p:nvSpPr>
          <p:cNvPr id="78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31577" y="342537"/>
            <a:ext cx="2514424" cy="27955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Les métiers – Jobs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0ED7597C-6E08-EBC1-CC64-BC9D41A657F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322" r="68649" b="89140"/>
          <a:stretch/>
        </p:blipFill>
        <p:spPr>
          <a:xfrm>
            <a:off x="158748" y="530333"/>
            <a:ext cx="1266247" cy="342289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4A714004-56CD-7907-9BB5-26C8BB1EA6B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4381" t="3322" r="9527" b="88794"/>
          <a:stretch/>
        </p:blipFill>
        <p:spPr>
          <a:xfrm>
            <a:off x="1317665" y="559196"/>
            <a:ext cx="1527605" cy="37515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0F17A1B-2EC1-76CE-5E4D-B5A18452C5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5002" r="21189"/>
          <a:stretch/>
        </p:blipFill>
        <p:spPr>
          <a:xfrm>
            <a:off x="1381646" y="958081"/>
            <a:ext cx="1085245" cy="2132466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FF1126D9-A0F6-735E-0F99-F746A6C0F32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927" r="68253"/>
          <a:stretch/>
        </p:blipFill>
        <p:spPr>
          <a:xfrm>
            <a:off x="116409" y="889369"/>
            <a:ext cx="1196922" cy="2168687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37C4B71-36BC-04BB-0296-F016AF75FD9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33"/>
          <a:stretch/>
        </p:blipFill>
        <p:spPr>
          <a:xfrm>
            <a:off x="1986172" y="2171821"/>
            <a:ext cx="465247" cy="573012"/>
          </a:xfrm>
          <a:prstGeom prst="rect">
            <a:avLst/>
          </a:prstGeom>
        </p:spPr>
      </p:pic>
      <p:sp>
        <p:nvSpPr>
          <p:cNvPr id="85" name="Rounded Rectangle 41">
            <a:extLst>
              <a:ext uri="{FF2B5EF4-FFF2-40B4-BE49-F238E27FC236}">
                <a16:creationId xmlns:a16="http://schemas.microsoft.com/office/drawing/2014/main" id="{94613AA4-0988-BA68-6CB6-CC1DEB97AA8C}"/>
              </a:ext>
            </a:extLst>
          </p:cNvPr>
          <p:cNvSpPr/>
          <p:nvPr/>
        </p:nvSpPr>
        <p:spPr>
          <a:xfrm>
            <a:off x="6884685" y="407987"/>
            <a:ext cx="2971724" cy="258948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solidFill>
                  <a:schemeClr val="tx1"/>
                </a:solidFill>
              </a:rPr>
              <a:t>Lieux</a:t>
            </a:r>
            <a:r>
              <a:rPr lang="en-US" sz="900" b="1" dirty="0">
                <a:solidFill>
                  <a:schemeClr val="tx1"/>
                </a:solidFill>
              </a:rPr>
              <a:t> de travail – Workplaces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22E1304E-4923-0248-5E06-B3439028788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62017"/>
          <a:stretch/>
        </p:blipFill>
        <p:spPr>
          <a:xfrm>
            <a:off x="6953981" y="658802"/>
            <a:ext cx="1822364" cy="1063579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E7AAB56C-7D73-7819-01C3-FF2ACB62A0E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8259" r="24599"/>
          <a:stretch/>
        </p:blipFill>
        <p:spPr>
          <a:xfrm>
            <a:off x="8454754" y="655186"/>
            <a:ext cx="1302205" cy="1063579"/>
          </a:xfrm>
          <a:prstGeom prst="rect">
            <a:avLst/>
          </a:prstGeom>
        </p:spPr>
      </p:pic>
      <p:sp>
        <p:nvSpPr>
          <p:cNvPr id="89" name="Rounded Rectangle 4">
            <a:extLst>
              <a:ext uri="{FF2B5EF4-FFF2-40B4-BE49-F238E27FC236}">
                <a16:creationId xmlns:a16="http://schemas.microsoft.com/office/drawing/2014/main" id="{F371F308-0C13-E7F4-D8D4-ECDE2F7E49BF}"/>
              </a:ext>
            </a:extLst>
          </p:cNvPr>
          <p:cNvSpPr/>
          <p:nvPr/>
        </p:nvSpPr>
        <p:spPr>
          <a:xfrm>
            <a:off x="2309728" y="3259102"/>
            <a:ext cx="3709682" cy="33697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 err="1">
                <a:solidFill>
                  <a:prstClr val="black"/>
                </a:solidFill>
              </a:rPr>
              <a:t>Mes</a:t>
            </a:r>
            <a:r>
              <a:rPr lang="en-US" sz="900" b="1" dirty="0">
                <a:solidFill>
                  <a:prstClr val="black"/>
                </a:solidFill>
              </a:rPr>
              <a:t> </a:t>
            </a:r>
            <a:r>
              <a:rPr lang="en-US" sz="900" b="1" dirty="0" err="1">
                <a:solidFill>
                  <a:prstClr val="black"/>
                </a:solidFill>
              </a:rPr>
              <a:t>projets</a:t>
            </a:r>
            <a:r>
              <a:rPr lang="en-US" sz="900" b="1" dirty="0">
                <a:solidFill>
                  <a:prstClr val="black"/>
                </a:solidFill>
              </a:rPr>
              <a:t> </a:t>
            </a:r>
            <a:r>
              <a:rPr lang="en-US" sz="900" b="1" dirty="0" err="1">
                <a:solidFill>
                  <a:prstClr val="black"/>
                </a:solidFill>
              </a:rPr>
              <a:t>d’avenir</a:t>
            </a:r>
            <a:r>
              <a:rPr lang="en-US" sz="900" b="1" dirty="0">
                <a:solidFill>
                  <a:prstClr val="black"/>
                </a:solidFill>
              </a:rPr>
              <a:t> – My plans for the future</a:t>
            </a: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100" b="1" dirty="0">
              <a:solidFill>
                <a:prstClr val="black"/>
              </a:solidFill>
            </a:endParaRP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3EB635E5-97E5-540A-6EF6-7EE7D87358A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4702" r="59120" b="69197"/>
          <a:stretch/>
        </p:blipFill>
        <p:spPr>
          <a:xfrm>
            <a:off x="2460766" y="3517378"/>
            <a:ext cx="1839746" cy="811469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1ADABF75-9BB8-C282-9F5E-E1C6585C1CBF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4957" t="4702" r="6194" b="69319"/>
          <a:stretch/>
        </p:blipFill>
        <p:spPr>
          <a:xfrm>
            <a:off x="4303594" y="3527706"/>
            <a:ext cx="1734265" cy="801141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5BD399B8-BA13-D813-203B-E77658DB2B88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896" t="13514" r="55333"/>
          <a:stretch/>
        </p:blipFill>
        <p:spPr>
          <a:xfrm>
            <a:off x="2321571" y="4422301"/>
            <a:ext cx="1817314" cy="1996462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B518F158-0A8D-A4A9-133C-27DFE83F03D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2368" t="13514"/>
          <a:stretch/>
        </p:blipFill>
        <p:spPr>
          <a:xfrm>
            <a:off x="4125784" y="4416144"/>
            <a:ext cx="1719573" cy="1996462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37A88060-75EE-5269-E79D-0269C5B6A2A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9153" t="6181" r="5466" b="6324"/>
          <a:stretch/>
        </p:blipFill>
        <p:spPr>
          <a:xfrm>
            <a:off x="5402892" y="4265673"/>
            <a:ext cx="529491" cy="492068"/>
          </a:xfrm>
          <a:prstGeom prst="rect">
            <a:avLst/>
          </a:prstGeom>
        </p:spPr>
      </p:pic>
      <p:sp>
        <p:nvSpPr>
          <p:cNvPr id="96" name="Rounded Rectangle 41">
            <a:extLst>
              <a:ext uri="{FF2B5EF4-FFF2-40B4-BE49-F238E27FC236}">
                <a16:creationId xmlns:a16="http://schemas.microsoft.com/office/drawing/2014/main" id="{8307A844-1586-85C9-8A60-69F6155E368F}"/>
              </a:ext>
            </a:extLst>
          </p:cNvPr>
          <p:cNvSpPr/>
          <p:nvPr/>
        </p:nvSpPr>
        <p:spPr>
          <a:xfrm>
            <a:off x="7198363" y="5272910"/>
            <a:ext cx="2632559" cy="15130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C’était </a:t>
            </a:r>
            <a:r>
              <a:rPr lang="en-US" sz="900" b="1" dirty="0" err="1">
                <a:solidFill>
                  <a:schemeClr val="tx1"/>
                </a:solidFill>
              </a:rPr>
              <a:t>une</a:t>
            </a:r>
            <a:r>
              <a:rPr lang="en-US" sz="900" b="1" dirty="0">
                <a:solidFill>
                  <a:schemeClr val="tx1"/>
                </a:solidFill>
              </a:rPr>
              <a:t> bonne </a:t>
            </a:r>
            <a:r>
              <a:rPr lang="en-US" sz="900" b="1" dirty="0" err="1">
                <a:solidFill>
                  <a:schemeClr val="tx1"/>
                </a:solidFill>
              </a:rPr>
              <a:t>expérience</a:t>
            </a:r>
            <a:r>
              <a:rPr lang="en-US" sz="900" b="1" dirty="0">
                <a:solidFill>
                  <a:schemeClr val="tx1"/>
                </a:solidFill>
              </a:rPr>
              <a:t>? – Was it a good experience?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474FAF97-D068-F796-39FC-116E09FCDC0F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2992" r="60987" b="35993"/>
          <a:stretch/>
        </p:blipFill>
        <p:spPr>
          <a:xfrm>
            <a:off x="7210114" y="5581095"/>
            <a:ext cx="1681681" cy="1117962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3E2D0EA8-CF7E-B352-0829-811F91D3968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53776" t="12993" r="8169" b="35194"/>
          <a:stretch/>
        </p:blipFill>
        <p:spPr>
          <a:xfrm>
            <a:off x="8469153" y="5584320"/>
            <a:ext cx="1543334" cy="1120801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80C07A26-F011-BD08-F5E9-5155DD5B119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70892" y="3969313"/>
            <a:ext cx="1815191" cy="1115872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888F0115-CD30-EB74-A48F-EEBC1F342E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32446" y="3091161"/>
            <a:ext cx="1798476" cy="1158340"/>
          </a:xfrm>
          <a:prstGeom prst="rect">
            <a:avLst/>
          </a:prstGeom>
        </p:spPr>
      </p:pic>
      <p:sp>
        <p:nvSpPr>
          <p:cNvPr id="103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2682220" y="433942"/>
            <a:ext cx="4066548" cy="25374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Tu as un petit </a:t>
            </a:r>
            <a:r>
              <a:rPr lang="en-US" sz="900" b="1" dirty="0" err="1">
                <a:solidFill>
                  <a:schemeClr val="tx1"/>
                </a:solidFill>
              </a:rPr>
              <a:t>boulot</a:t>
            </a:r>
            <a:r>
              <a:rPr lang="en-US" sz="900" b="1" dirty="0">
                <a:solidFill>
                  <a:schemeClr val="tx1"/>
                </a:solidFill>
              </a:rPr>
              <a:t>? – Do you have as part-time job?</a:t>
            </a: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id="{361B1420-B054-6370-D680-2E51B5E31F3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t="10785" r="58607" b="18901"/>
          <a:stretch/>
        </p:blipFill>
        <p:spPr>
          <a:xfrm>
            <a:off x="2824004" y="721643"/>
            <a:ext cx="2070812" cy="21146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325C150F-222A-942C-8F5A-9269F3DFBCF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54028" t="10785" r="6625" b="18901"/>
          <a:stretch/>
        </p:blipFill>
        <p:spPr>
          <a:xfrm>
            <a:off x="4797979" y="754578"/>
            <a:ext cx="1968500" cy="2114599"/>
          </a:xfrm>
          <a:prstGeom prst="rect">
            <a:avLst/>
          </a:prstGeom>
        </p:spPr>
      </p:pic>
      <p:sp>
        <p:nvSpPr>
          <p:cNvPr id="106" name="Hexagon 105">
            <a:extLst>
              <a:ext uri="{FF2B5EF4-FFF2-40B4-BE49-F238E27FC236}">
                <a16:creationId xmlns:a16="http://schemas.microsoft.com/office/drawing/2014/main" id="{34F62667-5533-9261-3D37-5300F06AC72F}"/>
              </a:ext>
            </a:extLst>
          </p:cNvPr>
          <p:cNvSpPr/>
          <p:nvPr/>
        </p:nvSpPr>
        <p:spPr>
          <a:xfrm>
            <a:off x="49469" y="4938433"/>
            <a:ext cx="2114564" cy="1802360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mon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74D73AA1-C814-A087-D225-146C39E514D3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-888" t="9722" r="61670" b="25038"/>
          <a:stretch/>
        </p:blipFill>
        <p:spPr>
          <a:xfrm>
            <a:off x="6948939" y="1832131"/>
            <a:ext cx="1590100" cy="1152357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C94493DC-474B-8571-C38E-09EDEA02EFA9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54095" t="9722" r="15040" b="25038"/>
          <a:stretch/>
        </p:blipFill>
        <p:spPr>
          <a:xfrm>
            <a:off x="8524196" y="1854656"/>
            <a:ext cx="1356328" cy="1107306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9399D480-203C-E40F-04EC-E2019760EF6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33"/>
          <a:stretch/>
        </p:blipFill>
        <p:spPr>
          <a:xfrm>
            <a:off x="8310732" y="2339417"/>
            <a:ext cx="465247" cy="573012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B69BD714-FF3C-063A-146E-BB7E863866F6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9153" t="6181" r="5466" b="6324"/>
          <a:stretch/>
        </p:blipFill>
        <p:spPr>
          <a:xfrm>
            <a:off x="4288186" y="2428221"/>
            <a:ext cx="529491" cy="49206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98415CED-5E05-6F70-ECE0-3924684AF76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870597" y="2872461"/>
            <a:ext cx="502291" cy="5795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42780C-F3B9-45A1-B5AA-F0B6F9808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294A3D-6941-48BD-947E-04A0B15CA0CC}">
  <ds:schemaRefs>
    <ds:schemaRef ds:uri="b6daa2f3-06b5-47f8-a85d-067055f32ca7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276e521-d8f5-44a8-8722-75164a36e36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251</Words>
  <Application>Microsoft Office PowerPoint</Application>
  <PresentationFormat>A4 Paper (210x297 mm)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Knowledge Organiser                  Module 1 – Bon Travail – Future plans &amp; jobs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Knowledge Organiser                  Module 1 – Bon Travail – Future plans &amp; jobs Core Knowledge – Vocabulary and Grammar</dc:title>
  <dc:creator>Emma Binnington</dc:creator>
  <cp:lastModifiedBy>Emma Binnington</cp:lastModifiedBy>
  <cp:revision>3</cp:revision>
  <cp:lastPrinted>2022-04-01T13:01:41Z</cp:lastPrinted>
  <dcterms:created xsi:type="dcterms:W3CDTF">2022-04-01T09:27:25Z</dcterms:created>
  <dcterms:modified xsi:type="dcterms:W3CDTF">2024-07-17T14:27:11Z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  <property fmtid="{D5CDD505-2E9C-101B-9397-08002B2CF9AE}" pid="10" name="xd_Signature">
    <vt:bool>false</vt:bool>
  </property>
  <property fmtid="{D5CDD505-2E9C-101B-9397-08002B2CF9AE}" pid="11" name="Order">
    <vt:r8>166300</vt:r8>
  </property>
</Properties>
</file>