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6"/>
  </p:notesMasterIdLst>
  <p:sldIdLst>
    <p:sldId id="267" r:id="rId5"/>
  </p:sldIdLst>
  <p:sldSz cx="9906000" cy="6858000" type="A4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DAD9"/>
    <a:srgbClr val="F9DED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43B80C-76AF-43ED-911B-12F566831535}" v="1044" dt="2022-07-05T14:24:41.279"/>
    <p1510:client id="{A83E9E20-2446-4A12-BB19-DB9845590817}" v="20" dt="2022-07-04T15:38:23.3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3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9D4351-2252-4DFF-96B5-FEBDA97A06F0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06763" y="849313"/>
            <a:ext cx="3313112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88" y="3271838"/>
            <a:ext cx="7942262" cy="267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C602C9-42F7-49BF-BEE5-50544C66DF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23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C602C9-42F7-49BF-BEE5-50544C66DF0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6569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872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719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735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107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43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695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4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877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912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408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110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507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13" Type="http://schemas.openxmlformats.org/officeDocument/2006/relationships/image" Target="../media/image10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emf"/><Relationship Id="rId12" Type="http://schemas.openxmlformats.org/officeDocument/2006/relationships/image" Target="../media/image9.emf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3.png"/><Relationship Id="rId1" Type="http://schemas.openxmlformats.org/officeDocument/2006/relationships/tags" Target="../tags/tag1.xml"/><Relationship Id="rId6" Type="http://schemas.openxmlformats.org/officeDocument/2006/relationships/image" Target="../media/image3.emf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5" Type="http://schemas.openxmlformats.org/officeDocument/2006/relationships/image" Target="../media/image12.png"/><Relationship Id="rId10" Type="http://schemas.openxmlformats.org/officeDocument/2006/relationships/image" Target="../media/image7.emf"/><Relationship Id="rId4" Type="http://schemas.openxmlformats.org/officeDocument/2006/relationships/image" Target="../media/image1.png"/><Relationship Id="rId9" Type="http://schemas.openxmlformats.org/officeDocument/2006/relationships/image" Target="../media/image6.emf"/><Relationship Id="rId14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34" y="27717"/>
            <a:ext cx="9782175" cy="298073"/>
          </a:xfr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en-GB" sz="1050" b="1" dirty="0">
                <a:ea typeface="Calibri Light"/>
                <a:cs typeface="Calibri Light"/>
              </a:rPr>
              <a:t>Year 11 Knowledge Organiser         	       	Module 2 – Un </a:t>
            </a:r>
            <a:r>
              <a:rPr lang="en-GB" sz="1050" b="1" dirty="0" err="1">
                <a:ea typeface="Calibri Light"/>
                <a:cs typeface="Calibri Light"/>
              </a:rPr>
              <a:t>oeil</a:t>
            </a:r>
            <a:r>
              <a:rPr lang="en-GB" sz="1050" b="1" dirty="0">
                <a:ea typeface="Calibri Light"/>
                <a:cs typeface="Calibri Light"/>
              </a:rPr>
              <a:t> sur le monde – The Environment 	</a:t>
            </a:r>
            <a:r>
              <a:rPr lang="en-GB" sz="1050" b="1" dirty="0">
                <a:solidFill>
                  <a:srgbClr val="FF0000"/>
                </a:solidFill>
                <a:ea typeface="Calibri Light"/>
                <a:cs typeface="Calibri Light"/>
              </a:rPr>
              <a:t>Core Knowledge </a:t>
            </a:r>
            <a:r>
              <a:rPr lang="en-GB" sz="1050" dirty="0">
                <a:ea typeface="Calibri Light"/>
                <a:cs typeface="Calibri Light"/>
              </a:rPr>
              <a:t>– Vocabulary and Grammar</a:t>
            </a:r>
            <a:endParaRPr lang="en-GB" sz="1050" b="1" dirty="0"/>
          </a:p>
        </p:txBody>
      </p:sp>
      <p:pic>
        <p:nvPicPr>
          <p:cNvPr id="80" name="Picture 7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766" y="63363"/>
            <a:ext cx="295275" cy="257798"/>
          </a:xfrm>
          <a:prstGeom prst="rect">
            <a:avLst/>
          </a:prstGeom>
        </p:spPr>
      </p:pic>
      <p:sp>
        <p:nvSpPr>
          <p:cNvPr id="4" name="Hexagon 3">
            <a:extLst>
              <a:ext uri="{FF2B5EF4-FFF2-40B4-BE49-F238E27FC236}">
                <a16:creationId xmlns:a16="http://schemas.microsoft.com/office/drawing/2014/main" id="{34F62667-5533-9261-3D37-5300F06AC72F}"/>
              </a:ext>
            </a:extLst>
          </p:cNvPr>
          <p:cNvSpPr/>
          <p:nvPr/>
        </p:nvSpPr>
        <p:spPr>
          <a:xfrm>
            <a:off x="4097009" y="772435"/>
            <a:ext cx="2214760" cy="1681113"/>
          </a:xfrm>
          <a:prstGeom prst="hexagon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900" b="1" dirty="0">
                <a:solidFill>
                  <a:schemeClr val="tx1"/>
                </a:solidFill>
                <a:ea typeface="+mn-lt"/>
                <a:cs typeface="+mn-lt"/>
              </a:rPr>
              <a:t>Complex Phrases</a:t>
            </a:r>
            <a:endParaRPr lang="en-US" dirty="0"/>
          </a:p>
          <a:p>
            <a:r>
              <a:rPr lang="en-GB" sz="900" dirty="0">
                <a:solidFill>
                  <a:schemeClr val="tx1"/>
                </a:solidFill>
              </a:rPr>
              <a:t>je </a:t>
            </a:r>
            <a:r>
              <a:rPr lang="en-GB" sz="900" dirty="0" err="1">
                <a:solidFill>
                  <a:schemeClr val="tx1"/>
                </a:solidFill>
              </a:rPr>
              <a:t>dirais</a:t>
            </a:r>
            <a:r>
              <a:rPr lang="en-GB" sz="900" dirty="0">
                <a:solidFill>
                  <a:schemeClr val="tx1"/>
                </a:solidFill>
              </a:rPr>
              <a:t> que – I would say that </a:t>
            </a:r>
          </a:p>
          <a:p>
            <a:r>
              <a:rPr lang="en-GB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à</a:t>
            </a:r>
            <a:r>
              <a:rPr lang="en-GB" sz="900" dirty="0">
                <a:solidFill>
                  <a:schemeClr val="tx1"/>
                </a:solidFill>
              </a:rPr>
              <a:t> </a:t>
            </a:r>
            <a:r>
              <a:rPr lang="en-GB" sz="900" dirty="0" err="1">
                <a:solidFill>
                  <a:schemeClr val="tx1"/>
                </a:solidFill>
              </a:rPr>
              <a:t>mon</a:t>
            </a:r>
            <a:r>
              <a:rPr lang="en-GB" sz="900" dirty="0">
                <a:solidFill>
                  <a:schemeClr val="tx1"/>
                </a:solidFill>
              </a:rPr>
              <a:t> </a:t>
            </a:r>
            <a:r>
              <a:rPr lang="en-GB" sz="900" dirty="0" err="1">
                <a:solidFill>
                  <a:schemeClr val="tx1"/>
                </a:solidFill>
              </a:rPr>
              <a:t>gré</a:t>
            </a:r>
            <a:r>
              <a:rPr lang="en-GB" sz="900" dirty="0">
                <a:solidFill>
                  <a:schemeClr val="tx1"/>
                </a:solidFill>
              </a:rPr>
              <a:t> – in my opinion</a:t>
            </a:r>
          </a:p>
          <a:p>
            <a:r>
              <a:rPr lang="en-GB" sz="900" dirty="0">
                <a:solidFill>
                  <a:schemeClr val="tx1"/>
                </a:solidFill>
              </a:rPr>
              <a:t>bien que ce soit – although it is </a:t>
            </a:r>
          </a:p>
          <a:p>
            <a:r>
              <a:rPr lang="en-GB" sz="900" dirty="0" err="1">
                <a:solidFill>
                  <a:schemeClr val="tx1"/>
                </a:solidFill>
              </a:rPr>
              <a:t>Lorsque</a:t>
            </a:r>
            <a:r>
              <a:rPr lang="en-GB" sz="900" dirty="0">
                <a:solidFill>
                  <a:schemeClr val="tx1"/>
                </a:solidFill>
              </a:rPr>
              <a:t>/</a:t>
            </a:r>
            <a:r>
              <a:rPr lang="en-GB" sz="900" dirty="0" err="1">
                <a:solidFill>
                  <a:schemeClr val="tx1"/>
                </a:solidFill>
              </a:rPr>
              <a:t>quand</a:t>
            </a:r>
            <a:r>
              <a:rPr lang="en-GB" sz="900" dirty="0">
                <a:solidFill>
                  <a:schemeClr val="tx1"/>
                </a:solidFill>
              </a:rPr>
              <a:t> </a:t>
            </a:r>
            <a:r>
              <a:rPr lang="en-GB" sz="900" dirty="0" err="1">
                <a:solidFill>
                  <a:schemeClr val="tx1"/>
                </a:solidFill>
              </a:rPr>
              <a:t>j’étais</a:t>
            </a:r>
            <a:r>
              <a:rPr lang="en-GB" sz="900" dirty="0">
                <a:solidFill>
                  <a:schemeClr val="tx1"/>
                </a:solidFill>
              </a:rPr>
              <a:t> plus </a:t>
            </a:r>
            <a:r>
              <a:rPr lang="en-GB" sz="900" dirty="0" err="1">
                <a:solidFill>
                  <a:schemeClr val="tx1"/>
                </a:solidFill>
              </a:rPr>
              <a:t>jeune</a:t>
            </a:r>
            <a:r>
              <a:rPr lang="en-GB" sz="900" dirty="0">
                <a:solidFill>
                  <a:schemeClr val="tx1"/>
                </a:solidFill>
              </a:rPr>
              <a:t>… - When I was younger</a:t>
            </a:r>
          </a:p>
          <a:p>
            <a:r>
              <a:rPr lang="en-GB" sz="900" dirty="0">
                <a:solidFill>
                  <a:schemeClr val="tx1"/>
                </a:solidFill>
              </a:rPr>
              <a:t>Si </a:t>
            </a:r>
            <a:r>
              <a:rPr lang="en-GB" sz="900" dirty="0" err="1">
                <a:solidFill>
                  <a:schemeClr val="tx1"/>
                </a:solidFill>
              </a:rPr>
              <a:t>j’avais</a:t>
            </a:r>
            <a:r>
              <a:rPr lang="en-GB" sz="900" dirty="0">
                <a:solidFill>
                  <a:schemeClr val="tx1"/>
                </a:solidFill>
              </a:rPr>
              <a:t> la chance/le </a:t>
            </a:r>
            <a:r>
              <a:rPr lang="en-GB" sz="900" dirty="0" err="1">
                <a:solidFill>
                  <a:schemeClr val="tx1"/>
                </a:solidFill>
              </a:rPr>
              <a:t>choix</a:t>
            </a:r>
            <a:r>
              <a:rPr lang="en-GB" sz="900" dirty="0">
                <a:solidFill>
                  <a:schemeClr val="tx1"/>
                </a:solidFill>
              </a:rPr>
              <a:t>, je </a:t>
            </a:r>
            <a:r>
              <a:rPr lang="en-GB" sz="900" dirty="0" err="1">
                <a:solidFill>
                  <a:schemeClr val="tx1"/>
                </a:solidFill>
              </a:rPr>
              <a:t>voudrais</a:t>
            </a:r>
            <a:r>
              <a:rPr lang="en-GB" sz="900" dirty="0">
                <a:solidFill>
                  <a:schemeClr val="tx1"/>
                </a:solidFill>
              </a:rPr>
              <a:t>/</a:t>
            </a:r>
            <a:r>
              <a:rPr lang="en-GB" sz="900" dirty="0" err="1">
                <a:solidFill>
                  <a:schemeClr val="tx1"/>
                </a:solidFill>
              </a:rPr>
              <a:t>j’aimerais</a:t>
            </a:r>
            <a:r>
              <a:rPr lang="en-GB" sz="900" dirty="0">
                <a:solidFill>
                  <a:schemeClr val="tx1"/>
                </a:solidFill>
              </a:rPr>
              <a:t>… - If I had the chance/the choice, I would like…</a:t>
            </a:r>
          </a:p>
        </p:txBody>
      </p:sp>
      <p:sp>
        <p:nvSpPr>
          <p:cNvPr id="6" name="Rounded Rectangle 41">
            <a:extLst>
              <a:ext uri="{FF2B5EF4-FFF2-40B4-BE49-F238E27FC236}">
                <a16:creationId xmlns:a16="http://schemas.microsoft.com/office/drawing/2014/main" id="{33EC1147-0F55-47B0-4278-B832D52D900B}"/>
              </a:ext>
            </a:extLst>
          </p:cNvPr>
          <p:cNvSpPr/>
          <p:nvPr/>
        </p:nvSpPr>
        <p:spPr>
          <a:xfrm>
            <a:off x="74234" y="365683"/>
            <a:ext cx="2328155" cy="267880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</a:rPr>
              <a:t> 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 err="1">
                <a:solidFill>
                  <a:schemeClr val="tx1"/>
                </a:solidFill>
              </a:rPr>
              <a:t>Quel</a:t>
            </a:r>
            <a:r>
              <a:rPr lang="en-US" sz="900" b="1" dirty="0">
                <a:solidFill>
                  <a:schemeClr val="tx1"/>
                </a:solidFill>
              </a:rPr>
              <a:t> temps </a:t>
            </a:r>
            <a:r>
              <a:rPr lang="en-US" sz="900" b="1" dirty="0" err="1">
                <a:solidFill>
                  <a:schemeClr val="tx1"/>
                </a:solidFill>
              </a:rPr>
              <a:t>fera</a:t>
            </a:r>
            <a:r>
              <a:rPr lang="en-US" sz="900" b="1" dirty="0">
                <a:solidFill>
                  <a:schemeClr val="tx1"/>
                </a:solidFill>
              </a:rPr>
              <a:t>-t-il? – What will the weather be like?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B550D23-B9DE-4C78-9FF4-D10C89C57F4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81978" y="917078"/>
            <a:ext cx="462847" cy="41752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6"/>
          <a:srcRect t="15148" r="75951"/>
          <a:stretch/>
        </p:blipFill>
        <p:spPr>
          <a:xfrm>
            <a:off x="190045" y="698493"/>
            <a:ext cx="1034954" cy="239755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6"/>
          <a:srcRect l="53137" t="15148" r="16559"/>
          <a:stretch/>
        </p:blipFill>
        <p:spPr>
          <a:xfrm>
            <a:off x="1000074" y="701951"/>
            <a:ext cx="1297776" cy="2385963"/>
          </a:xfrm>
          <a:prstGeom prst="rect">
            <a:avLst/>
          </a:prstGeom>
        </p:spPr>
      </p:pic>
      <p:sp>
        <p:nvSpPr>
          <p:cNvPr id="13" name="Rounded Rectangle 4">
            <a:extLst>
              <a:ext uri="{FF2B5EF4-FFF2-40B4-BE49-F238E27FC236}">
                <a16:creationId xmlns:a16="http://schemas.microsoft.com/office/drawing/2014/main" id="{F371F308-0C13-E7F4-D8D4-ECDE2F7E49BF}"/>
              </a:ext>
            </a:extLst>
          </p:cNvPr>
          <p:cNvSpPr/>
          <p:nvPr/>
        </p:nvSpPr>
        <p:spPr>
          <a:xfrm>
            <a:off x="64653" y="3907984"/>
            <a:ext cx="2464387" cy="137284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900" b="1" dirty="0">
                <a:solidFill>
                  <a:prstClr val="black"/>
                </a:solidFill>
              </a:rPr>
              <a:t>Ce qui </a:t>
            </a:r>
            <a:r>
              <a:rPr lang="en-US" sz="900" b="1" dirty="0" err="1">
                <a:solidFill>
                  <a:prstClr val="black"/>
                </a:solidFill>
              </a:rPr>
              <a:t>est</a:t>
            </a:r>
            <a:r>
              <a:rPr lang="en-US" sz="900" b="1" dirty="0">
                <a:solidFill>
                  <a:prstClr val="black"/>
                </a:solidFill>
              </a:rPr>
              <a:t> important pour </a:t>
            </a:r>
            <a:r>
              <a:rPr lang="en-US" sz="900" b="1" dirty="0" err="1">
                <a:solidFill>
                  <a:prstClr val="black"/>
                </a:solidFill>
              </a:rPr>
              <a:t>moi</a:t>
            </a:r>
            <a:r>
              <a:rPr lang="en-US" sz="900" b="1" dirty="0">
                <a:solidFill>
                  <a:prstClr val="black"/>
                </a:solidFill>
              </a:rPr>
              <a:t> – What’s important to me</a:t>
            </a:r>
          </a:p>
          <a:p>
            <a:pPr lvl="0" algn="ctr"/>
            <a:endParaRPr lang="en-US" sz="900" b="1" dirty="0">
              <a:solidFill>
                <a:prstClr val="black"/>
              </a:solidFill>
            </a:endParaRPr>
          </a:p>
          <a:p>
            <a:pPr lvl="0" algn="ctr"/>
            <a:endParaRPr lang="en-US" sz="900" b="1" dirty="0">
              <a:solidFill>
                <a:prstClr val="black"/>
              </a:solidFill>
            </a:endParaRPr>
          </a:p>
          <a:p>
            <a:pPr lvl="0" algn="ctr"/>
            <a:endParaRPr lang="en-US" sz="900" b="1" dirty="0">
              <a:solidFill>
                <a:prstClr val="black"/>
              </a:solidFill>
            </a:endParaRPr>
          </a:p>
          <a:p>
            <a:pPr lvl="0" algn="ctr"/>
            <a:endParaRPr lang="en-US" sz="900" b="1" dirty="0">
              <a:solidFill>
                <a:prstClr val="black"/>
              </a:solidFill>
            </a:endParaRPr>
          </a:p>
          <a:p>
            <a:pPr lvl="0" algn="ctr"/>
            <a:r>
              <a:rPr lang="en-US" sz="900" b="1" dirty="0">
                <a:solidFill>
                  <a:prstClr val="black"/>
                </a:solidFill>
              </a:rPr>
              <a:t> </a:t>
            </a:r>
          </a:p>
          <a:p>
            <a:pPr lvl="0" algn="ctr"/>
            <a:endParaRPr lang="en-US" sz="1000" b="1" dirty="0">
              <a:solidFill>
                <a:prstClr val="black"/>
              </a:solidFill>
            </a:endParaRPr>
          </a:p>
          <a:p>
            <a:pPr lvl="0" algn="ctr"/>
            <a:endParaRPr lang="en-US" sz="1100" b="1" dirty="0">
              <a:solidFill>
                <a:prstClr val="black"/>
              </a:solidFill>
            </a:endParaRPr>
          </a:p>
        </p:txBody>
      </p:sp>
      <p:sp>
        <p:nvSpPr>
          <p:cNvPr id="14" name="Rounded Rectangle 4">
            <a:extLst>
              <a:ext uri="{FF2B5EF4-FFF2-40B4-BE49-F238E27FC236}">
                <a16:creationId xmlns:a16="http://schemas.microsoft.com/office/drawing/2014/main" id="{F371F308-0C13-E7F4-D8D4-ECDE2F7E49BF}"/>
              </a:ext>
            </a:extLst>
          </p:cNvPr>
          <p:cNvSpPr/>
          <p:nvPr/>
        </p:nvSpPr>
        <p:spPr>
          <a:xfrm>
            <a:off x="64653" y="5367683"/>
            <a:ext cx="2571733" cy="137284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900" b="1" dirty="0">
                <a:solidFill>
                  <a:prstClr val="black"/>
                </a:solidFill>
              </a:rPr>
              <a:t>Ce qui me </a:t>
            </a:r>
            <a:r>
              <a:rPr lang="en-US" sz="900" b="1" dirty="0" err="1">
                <a:solidFill>
                  <a:prstClr val="black"/>
                </a:solidFill>
              </a:rPr>
              <a:t>préoccupe</a:t>
            </a:r>
            <a:r>
              <a:rPr lang="en-US" sz="900" b="1" dirty="0">
                <a:solidFill>
                  <a:prstClr val="black"/>
                </a:solidFill>
              </a:rPr>
              <a:t> – What concerns me </a:t>
            </a:r>
          </a:p>
          <a:p>
            <a:pPr lvl="0" algn="ctr"/>
            <a:r>
              <a:rPr lang="en-US" sz="900" b="1" dirty="0">
                <a:solidFill>
                  <a:prstClr val="black"/>
                </a:solidFill>
              </a:rPr>
              <a:t> </a:t>
            </a:r>
          </a:p>
          <a:p>
            <a:pPr lvl="0" algn="ctr"/>
            <a:endParaRPr lang="en-US" sz="1000" b="1" dirty="0">
              <a:solidFill>
                <a:prstClr val="black"/>
              </a:solidFill>
            </a:endParaRPr>
          </a:p>
          <a:p>
            <a:pPr lvl="0" algn="ctr"/>
            <a:endParaRPr lang="en-US" sz="1000" b="1" dirty="0">
              <a:solidFill>
                <a:prstClr val="black"/>
              </a:solidFill>
            </a:endParaRPr>
          </a:p>
          <a:p>
            <a:pPr lvl="0" algn="ctr"/>
            <a:endParaRPr lang="en-US" sz="1000" b="1" dirty="0">
              <a:solidFill>
                <a:prstClr val="black"/>
              </a:solidFill>
            </a:endParaRPr>
          </a:p>
          <a:p>
            <a:pPr lvl="0" algn="ctr"/>
            <a:endParaRPr lang="en-US" sz="1000" b="1" dirty="0">
              <a:solidFill>
                <a:prstClr val="black"/>
              </a:solidFill>
            </a:endParaRPr>
          </a:p>
          <a:p>
            <a:pPr lvl="0" algn="ctr"/>
            <a:endParaRPr lang="en-US" sz="1000" b="1" dirty="0">
              <a:solidFill>
                <a:prstClr val="black"/>
              </a:solidFill>
            </a:endParaRPr>
          </a:p>
          <a:p>
            <a:pPr lvl="0" algn="ctr"/>
            <a:endParaRPr lang="en-US" sz="1100" b="1" dirty="0">
              <a:solidFill>
                <a:prstClr val="black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7"/>
          <a:srcRect t="5389" r="65938" b="52538"/>
          <a:stretch/>
        </p:blipFill>
        <p:spPr>
          <a:xfrm>
            <a:off x="134720" y="4223112"/>
            <a:ext cx="1201784" cy="103611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7"/>
          <a:srcRect l="1" t="56804" r="57916"/>
          <a:stretch/>
        </p:blipFill>
        <p:spPr>
          <a:xfrm>
            <a:off x="137027" y="5668980"/>
            <a:ext cx="1484811" cy="106377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7"/>
          <a:srcRect l="53809" t="5389" r="12376" b="52538"/>
          <a:stretch/>
        </p:blipFill>
        <p:spPr>
          <a:xfrm>
            <a:off x="1335966" y="4223112"/>
            <a:ext cx="1193074" cy="1036117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7"/>
          <a:srcRect l="53997" t="56804" r="10279"/>
          <a:stretch/>
        </p:blipFill>
        <p:spPr>
          <a:xfrm>
            <a:off x="1375966" y="5680639"/>
            <a:ext cx="1260420" cy="1063777"/>
          </a:xfrm>
          <a:prstGeom prst="rect">
            <a:avLst/>
          </a:prstGeom>
        </p:spPr>
      </p:pic>
      <p:sp>
        <p:nvSpPr>
          <p:cNvPr id="18" name="Rounded Rectangle 41">
            <a:extLst>
              <a:ext uri="{FF2B5EF4-FFF2-40B4-BE49-F238E27FC236}">
                <a16:creationId xmlns:a16="http://schemas.microsoft.com/office/drawing/2014/main" id="{94613AA4-0988-BA68-6CB6-CC1DEB97AA8C}"/>
              </a:ext>
            </a:extLst>
          </p:cNvPr>
          <p:cNvSpPr/>
          <p:nvPr/>
        </p:nvSpPr>
        <p:spPr>
          <a:xfrm>
            <a:off x="6357917" y="373572"/>
            <a:ext cx="3539342" cy="247884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</a:rPr>
              <a:t>   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solidFill>
                  <a:schemeClr val="tx1"/>
                </a:solidFill>
              </a:rPr>
              <a:t>Le plus grand </a:t>
            </a:r>
            <a:r>
              <a:rPr lang="en-US" sz="900" b="1" dirty="0" err="1">
                <a:solidFill>
                  <a:schemeClr val="tx1"/>
                </a:solidFill>
              </a:rPr>
              <a:t>problème</a:t>
            </a:r>
            <a:r>
              <a:rPr lang="en-US" sz="900" b="1" dirty="0">
                <a:solidFill>
                  <a:schemeClr val="tx1"/>
                </a:solidFill>
              </a:rPr>
              <a:t> environmental, c’est… - The biggest environmental problem is…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9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8"/>
          <a:srcRect l="7044" t="17368" r="53944" b="38652"/>
          <a:stretch/>
        </p:blipFill>
        <p:spPr>
          <a:xfrm>
            <a:off x="6430000" y="787196"/>
            <a:ext cx="1729549" cy="1128117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8"/>
          <a:srcRect t="84292" r="75025" b="-129"/>
          <a:stretch/>
        </p:blipFill>
        <p:spPr>
          <a:xfrm>
            <a:off x="6450199" y="2317879"/>
            <a:ext cx="1071331" cy="393058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8"/>
          <a:srcRect l="62385" t="17368" b="38652"/>
          <a:stretch/>
        </p:blipFill>
        <p:spPr>
          <a:xfrm>
            <a:off x="8153408" y="778609"/>
            <a:ext cx="1674969" cy="1128117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8"/>
          <a:srcRect l="54935" t="84522" r="12048" b="305"/>
          <a:stretch/>
        </p:blipFill>
        <p:spPr>
          <a:xfrm>
            <a:off x="8182209" y="2311763"/>
            <a:ext cx="1416296" cy="376579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9"/>
          <a:srcRect l="-1" t="90963" r="73514" b="-1"/>
          <a:stretch/>
        </p:blipFill>
        <p:spPr>
          <a:xfrm>
            <a:off x="6450214" y="2046986"/>
            <a:ext cx="1149841" cy="247192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9"/>
          <a:srcRect l="54711" t="81912" r="28153" b="13448"/>
          <a:stretch/>
        </p:blipFill>
        <p:spPr>
          <a:xfrm>
            <a:off x="8182209" y="1889441"/>
            <a:ext cx="768120" cy="131037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9"/>
          <a:srcRect l="-1" t="82199" r="73514" b="13902"/>
          <a:stretch/>
        </p:blipFill>
        <p:spPr>
          <a:xfrm>
            <a:off x="6450199" y="1915312"/>
            <a:ext cx="1187203" cy="110109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9"/>
          <a:srcRect l="54711" t="90839" r="28153" b="-1"/>
          <a:stretch/>
        </p:blipFill>
        <p:spPr>
          <a:xfrm>
            <a:off x="8182209" y="2001512"/>
            <a:ext cx="743946" cy="250595"/>
          </a:xfrm>
          <a:prstGeom prst="rect">
            <a:avLst/>
          </a:prstGeom>
        </p:spPr>
      </p:pic>
      <p:sp>
        <p:nvSpPr>
          <p:cNvPr id="29" name="Rounded Rectangle 41">
            <a:extLst>
              <a:ext uri="{FF2B5EF4-FFF2-40B4-BE49-F238E27FC236}">
                <a16:creationId xmlns:a16="http://schemas.microsoft.com/office/drawing/2014/main" id="{33EC1147-0F55-47B0-4278-B832D52D900B}"/>
              </a:ext>
            </a:extLst>
          </p:cNvPr>
          <p:cNvSpPr/>
          <p:nvPr/>
        </p:nvSpPr>
        <p:spPr>
          <a:xfrm>
            <a:off x="2816262" y="2975577"/>
            <a:ext cx="3327810" cy="380118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</a:rPr>
              <a:t> 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solidFill>
                  <a:schemeClr val="tx1"/>
                </a:solidFill>
              </a:rPr>
              <a:t>Que </a:t>
            </a:r>
            <a:r>
              <a:rPr lang="en-US" sz="900" b="1" dirty="0" err="1">
                <a:solidFill>
                  <a:schemeClr val="tx1"/>
                </a:solidFill>
              </a:rPr>
              <a:t>doit</a:t>
            </a:r>
            <a:r>
              <a:rPr lang="en-US" sz="900" b="1" dirty="0">
                <a:solidFill>
                  <a:schemeClr val="tx1"/>
                </a:solidFill>
              </a:rPr>
              <a:t>-on faire pour </a:t>
            </a:r>
            <a:r>
              <a:rPr lang="en-US" sz="900" b="1" dirty="0" err="1">
                <a:solidFill>
                  <a:schemeClr val="tx1"/>
                </a:solidFill>
              </a:rPr>
              <a:t>sauver</a:t>
            </a:r>
            <a:r>
              <a:rPr lang="en-US" sz="900" b="1" dirty="0">
                <a:solidFill>
                  <a:schemeClr val="tx1"/>
                </a:solidFill>
              </a:rPr>
              <a:t> notre </a:t>
            </a:r>
            <a:r>
              <a:rPr lang="en-US" sz="900" b="1" dirty="0" err="1">
                <a:solidFill>
                  <a:schemeClr val="tx1"/>
                </a:solidFill>
              </a:rPr>
              <a:t>planète</a:t>
            </a:r>
            <a:r>
              <a:rPr lang="en-US" sz="900" b="1" dirty="0">
                <a:solidFill>
                  <a:schemeClr val="tx1"/>
                </a:solidFill>
              </a:rPr>
              <a:t>? – What should we do to save the planet?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9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9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9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 rotWithShape="1">
          <a:blip r:embed="rId10"/>
          <a:srcRect t="6956" r="51217"/>
          <a:stretch/>
        </p:blipFill>
        <p:spPr>
          <a:xfrm>
            <a:off x="2890756" y="3356263"/>
            <a:ext cx="1760279" cy="3388347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 rotWithShape="1">
          <a:blip r:embed="rId10"/>
          <a:srcRect l="55362" t="6608"/>
          <a:stretch/>
        </p:blipFill>
        <p:spPr>
          <a:xfrm>
            <a:off x="4332107" y="3321166"/>
            <a:ext cx="1684639" cy="3423444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B327BE76-C43F-2D38-3644-DF5D385B4268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l="7980" t="3116"/>
          <a:stretch/>
        </p:blipFill>
        <p:spPr>
          <a:xfrm>
            <a:off x="5614910" y="3356263"/>
            <a:ext cx="465499" cy="467772"/>
          </a:xfrm>
          <a:prstGeom prst="rect">
            <a:avLst/>
          </a:prstGeom>
        </p:spPr>
      </p:pic>
      <p:sp>
        <p:nvSpPr>
          <p:cNvPr id="33" name="Rounded Rectangle 41">
            <a:extLst>
              <a:ext uri="{FF2B5EF4-FFF2-40B4-BE49-F238E27FC236}">
                <a16:creationId xmlns:a16="http://schemas.microsoft.com/office/drawing/2014/main" id="{D8061CAC-5763-3D85-099C-EA626AF8367C}"/>
              </a:ext>
            </a:extLst>
          </p:cNvPr>
          <p:cNvSpPr/>
          <p:nvPr/>
        </p:nvSpPr>
        <p:spPr>
          <a:xfrm>
            <a:off x="6422912" y="2916609"/>
            <a:ext cx="3347973" cy="1744020"/>
          </a:xfrm>
          <a:prstGeom prst="roundRect">
            <a:avLst/>
          </a:prstGeom>
          <a:solidFill>
            <a:srgbClr val="F9DAD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</a:rPr>
              <a:t>Faire du </a:t>
            </a:r>
            <a:r>
              <a:rPr lang="en-US" sz="1000" b="1" dirty="0" err="1">
                <a:solidFill>
                  <a:schemeClr val="tx1"/>
                </a:solidFill>
              </a:rPr>
              <a:t>bénévolat</a:t>
            </a:r>
            <a:r>
              <a:rPr lang="en-US" sz="1000" b="1" dirty="0">
                <a:solidFill>
                  <a:schemeClr val="tx1"/>
                </a:solidFill>
              </a:rPr>
              <a:t> – Doing volunteer work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 rotWithShape="1">
          <a:blip r:embed="rId12"/>
          <a:srcRect t="7458" r="74744" b="88085"/>
          <a:stretch/>
        </p:blipFill>
        <p:spPr>
          <a:xfrm>
            <a:off x="6526667" y="3256966"/>
            <a:ext cx="1053220" cy="177150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 rotWithShape="1">
          <a:blip r:embed="rId12"/>
          <a:srcRect l="54085" t="8788" r="15830" b="88701"/>
          <a:stretch/>
        </p:blipFill>
        <p:spPr>
          <a:xfrm>
            <a:off x="8163862" y="3338488"/>
            <a:ext cx="1277005" cy="101556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 rotWithShape="1">
          <a:blip r:embed="rId12"/>
          <a:srcRect l="-960" t="72920" r="60126" b="1723"/>
          <a:stretch/>
        </p:blipFill>
        <p:spPr>
          <a:xfrm>
            <a:off x="6449884" y="3630147"/>
            <a:ext cx="1702911" cy="1007801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 rotWithShape="1">
          <a:blip r:embed="rId12"/>
          <a:srcRect t="34935" r="52426" b="61524"/>
          <a:stretch/>
        </p:blipFill>
        <p:spPr>
          <a:xfrm>
            <a:off x="6503984" y="3476623"/>
            <a:ext cx="1983952" cy="140764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 rotWithShape="1">
          <a:blip r:embed="rId12"/>
          <a:srcRect l="54429" t="73459" r="8859" b="2455"/>
          <a:stretch/>
        </p:blipFill>
        <p:spPr>
          <a:xfrm>
            <a:off x="8179767" y="3654043"/>
            <a:ext cx="1544831" cy="979323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 rotWithShape="1">
          <a:blip r:embed="rId12"/>
          <a:srcRect l="54482" t="34813" r="9046" b="62014"/>
          <a:stretch/>
        </p:blipFill>
        <p:spPr>
          <a:xfrm>
            <a:off x="8196798" y="3486969"/>
            <a:ext cx="1481782" cy="11703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60523" y="3116161"/>
            <a:ext cx="2128952" cy="725976"/>
          </a:xfrm>
          <a:prstGeom prst="rect">
            <a:avLst/>
          </a:prstGeom>
        </p:spPr>
      </p:pic>
      <p:sp>
        <p:nvSpPr>
          <p:cNvPr id="41" name="Rectangle 40">
            <a:extLst>
              <a:ext uri="{FF2B5EF4-FFF2-40B4-BE49-F238E27FC236}">
                <a16:creationId xmlns:a16="http://schemas.microsoft.com/office/drawing/2014/main" id="{B85D5A26-DE15-6625-8132-C0A1C6135530}"/>
              </a:ext>
            </a:extLst>
          </p:cNvPr>
          <p:cNvSpPr/>
          <p:nvPr/>
        </p:nvSpPr>
        <p:spPr>
          <a:xfrm>
            <a:off x="2529040" y="448481"/>
            <a:ext cx="1484226" cy="1248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b="1" dirty="0"/>
              <a:t>High Frequency Words:</a:t>
            </a:r>
          </a:p>
          <a:p>
            <a:endParaRPr lang="en-GB" sz="1000" b="1" dirty="0"/>
          </a:p>
          <a:p>
            <a:r>
              <a:rPr lang="en-GB" sz="1000" dirty="0" err="1"/>
              <a:t>aussi</a:t>
            </a:r>
            <a:r>
              <a:rPr lang="en-GB" sz="1000" dirty="0"/>
              <a:t> – also </a:t>
            </a:r>
          </a:p>
          <a:p>
            <a:r>
              <a:rPr lang="en-GB" sz="1000" dirty="0"/>
              <a:t>tr</a:t>
            </a:r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ès – very </a:t>
            </a:r>
          </a:p>
          <a:p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car/</a:t>
            </a:r>
            <a:r>
              <a:rPr lang="en-GB" sz="1000" dirty="0" err="1">
                <a:latin typeface="Calibri" panose="020F0502020204030204" pitchFamily="34" charset="0"/>
                <a:cs typeface="Calibri" panose="020F0502020204030204" pitchFamily="34" charset="0"/>
              </a:rPr>
              <a:t>parce</a:t>
            </a:r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 que – because</a:t>
            </a:r>
          </a:p>
          <a:p>
            <a:r>
              <a:rPr lang="en-GB" sz="1000" dirty="0" err="1">
                <a:latin typeface="Calibri" panose="020F0502020204030204" pitchFamily="34" charset="0"/>
                <a:cs typeface="Calibri" panose="020F0502020204030204" pitchFamily="34" charset="0"/>
              </a:rPr>
              <a:t>si</a:t>
            </a:r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 – if</a:t>
            </a:r>
          </a:p>
          <a:p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bien – well </a:t>
            </a:r>
          </a:p>
          <a:p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mal – badly </a:t>
            </a:r>
          </a:p>
        </p:txBody>
      </p:sp>
      <p:sp>
        <p:nvSpPr>
          <p:cNvPr id="9" name="Rounded Rectangle 41">
            <a:extLst>
              <a:ext uri="{FF2B5EF4-FFF2-40B4-BE49-F238E27FC236}">
                <a16:creationId xmlns:a16="http://schemas.microsoft.com/office/drawing/2014/main" id="{D8061CAC-5763-3D85-099C-EA626AF8367C}"/>
              </a:ext>
            </a:extLst>
          </p:cNvPr>
          <p:cNvSpPr/>
          <p:nvPr/>
        </p:nvSpPr>
        <p:spPr>
          <a:xfrm>
            <a:off x="6357917" y="4725718"/>
            <a:ext cx="3480679" cy="2014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</a:rPr>
              <a:t> 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solidFill>
                  <a:schemeClr val="tx1"/>
                </a:solidFill>
              </a:rPr>
              <a:t>Qu’est-ce </a:t>
            </a:r>
            <a:r>
              <a:rPr lang="en-US" sz="900" b="1" dirty="0" err="1">
                <a:solidFill>
                  <a:schemeClr val="tx1"/>
                </a:solidFill>
              </a:rPr>
              <a:t>qu’on</a:t>
            </a:r>
            <a:r>
              <a:rPr lang="en-US" sz="900" b="1" dirty="0">
                <a:solidFill>
                  <a:schemeClr val="tx1"/>
                </a:solidFill>
              </a:rPr>
              <a:t> peut faire pour aider? – What can we do to help?</a:t>
            </a: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4"/>
          <a:srcRect l="54540" t="16144" r="8549"/>
          <a:stretch/>
        </p:blipFill>
        <p:spPr>
          <a:xfrm>
            <a:off x="8085855" y="5111701"/>
            <a:ext cx="1696146" cy="156366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14"/>
          <a:srcRect t="16144" r="63460"/>
          <a:stretch/>
        </p:blipFill>
        <p:spPr>
          <a:xfrm>
            <a:off x="6470831" y="5111702"/>
            <a:ext cx="1679083" cy="1563665"/>
          </a:xfrm>
          <a:prstGeom prst="rect">
            <a:avLst/>
          </a:prstGeom>
        </p:spPr>
      </p:pic>
      <p:sp>
        <p:nvSpPr>
          <p:cNvPr id="42" name="Rectangle 41">
            <a:extLst>
              <a:ext uri="{FF2B5EF4-FFF2-40B4-BE49-F238E27FC236}">
                <a16:creationId xmlns:a16="http://schemas.microsoft.com/office/drawing/2014/main" id="{B85D5A26-DE15-6625-8132-C0A1C6135530}"/>
              </a:ext>
            </a:extLst>
          </p:cNvPr>
          <p:cNvSpPr/>
          <p:nvPr/>
        </p:nvSpPr>
        <p:spPr>
          <a:xfrm>
            <a:off x="2529536" y="1777617"/>
            <a:ext cx="1497691" cy="10304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 err="1">
                <a:latin typeface="Calibri" panose="020F0502020204030204" pitchFamily="34" charset="0"/>
                <a:cs typeface="Calibri" panose="020F0502020204030204" pitchFamily="34" charset="0"/>
              </a:rPr>
              <a:t>vraiment</a:t>
            </a:r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 – really </a:t>
            </a:r>
          </a:p>
          <a:p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GB" sz="1000" dirty="0" err="1">
                <a:latin typeface="Calibri" panose="020F0502020204030204" pitchFamily="34" charset="0"/>
                <a:cs typeface="Calibri" panose="020F0502020204030204" pitchFamily="34" charset="0"/>
              </a:rPr>
              <a:t>l’avenir</a:t>
            </a:r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 – in the future</a:t>
            </a:r>
            <a:endParaRPr lang="en-GB" sz="1000" dirty="0"/>
          </a:p>
          <a:p>
            <a:r>
              <a:rPr lang="en-GB" sz="1000" dirty="0"/>
              <a:t>je vais </a:t>
            </a:r>
            <a:r>
              <a:rPr lang="en-GB" sz="1000" dirty="0" err="1"/>
              <a:t>vous</a:t>
            </a:r>
            <a:r>
              <a:rPr lang="en-GB" sz="1000" dirty="0"/>
              <a:t> </a:t>
            </a:r>
            <a:r>
              <a:rPr lang="en-GB" sz="1000" dirty="0" err="1"/>
              <a:t>écrire</a:t>
            </a:r>
            <a:r>
              <a:rPr lang="en-GB" sz="1000" dirty="0"/>
              <a:t> au </a:t>
            </a:r>
            <a:r>
              <a:rPr lang="en-GB" sz="1000" dirty="0" err="1"/>
              <a:t>sujet</a:t>
            </a:r>
            <a:r>
              <a:rPr lang="en-GB" sz="1000" dirty="0"/>
              <a:t> de… - I am going to write to you about…</a:t>
            </a: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8A2507DA-6EC1-45EF-A1FD-C2570F6517D0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9240278" y="1342667"/>
            <a:ext cx="530607" cy="364368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40134E54-2D6D-58F5-B901-676679D85BD9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9329878" y="1780225"/>
            <a:ext cx="405209" cy="35179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8882376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276e521-d8f5-44a8-8722-75164a36e364" xsi:nil="true"/>
    <lcf76f155ced4ddcb4097134ff3c332f xmlns="b6daa2f3-06b5-47f8-a85d-067055f32ca7">
      <Terms xmlns="http://schemas.microsoft.com/office/infopath/2007/PartnerControls"/>
    </lcf76f155ced4ddcb4097134ff3c332f>
    <SharedWithUsers xmlns="4276e521-d8f5-44a8-8722-75164a36e364">
      <UserInfo>
        <DisplayName/>
        <AccountId xsi:nil="true"/>
        <AccountType/>
      </UserInfo>
    </SharedWithUsers>
    <MediaLengthInSeconds xmlns="b6daa2f3-06b5-47f8-a85d-067055f32ca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A85D441D5968479B2FFF3A7C88333F" ma:contentTypeVersion="14" ma:contentTypeDescription="Create a new document." ma:contentTypeScope="" ma:versionID="fc7c4e70ab52ba3fa7abfd0312cbab73">
  <xsd:schema xmlns:xsd="http://www.w3.org/2001/XMLSchema" xmlns:xs="http://www.w3.org/2001/XMLSchema" xmlns:p="http://schemas.microsoft.com/office/2006/metadata/properties" xmlns:ns2="b6daa2f3-06b5-47f8-a85d-067055f32ca7" xmlns:ns3="4276e521-d8f5-44a8-8722-75164a36e364" targetNamespace="http://schemas.microsoft.com/office/2006/metadata/properties" ma:root="true" ma:fieldsID="1b5afc4a2fccf4f69eb6d18fd0db4ba6" ns2:_="" ns3:_="">
    <xsd:import namespace="b6daa2f3-06b5-47f8-a85d-067055f32ca7"/>
    <xsd:import namespace="4276e521-d8f5-44a8-8722-75164a36e3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aa2f3-06b5-47f8-a85d-067055f32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fc6e421-0895-41c1-badf-596bff0fe7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6e521-d8f5-44a8-8722-75164a36e364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d012732b-c5be-460c-8d71-68bf2f451d7e}" ma:internalName="TaxCatchAll" ma:showField="CatchAllData" ma:web="4276e521-d8f5-44a8-8722-75164a36e3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64C2241-8D4F-4022-A178-C093166A546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C294A3D-6941-48BD-947E-04A0B15CA0CC}">
  <ds:schemaRefs>
    <ds:schemaRef ds:uri="http://purl.org/dc/dcmitype/"/>
    <ds:schemaRef ds:uri="http://www.w3.org/XML/1998/namespace"/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b6daa2f3-06b5-47f8-a85d-067055f32ca7"/>
    <ds:schemaRef ds:uri="http://schemas.openxmlformats.org/package/2006/metadata/core-properties"/>
    <ds:schemaRef ds:uri="4276e521-d8f5-44a8-8722-75164a36e364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5EF34D20-3D2D-4373-94E8-ACBDAD725E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daa2f3-06b5-47f8-a85d-067055f32ca7"/>
    <ds:schemaRef ds:uri="4276e521-d8f5-44a8-8722-75164a36e3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571</TotalTime>
  <Words>235</Words>
  <Application>Microsoft Office PowerPoint</Application>
  <PresentationFormat>A4 Paper (210x297 mm)</PresentationFormat>
  <Paragraphs>104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Year 11 Knowledge Organiser                  Module 2 – Un oeil sur le monde – The Environment  Core Knowledge – Vocabulary and Grammar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11 Knowledge Organiser                  Module 2 – Un oeil sur le monde – The Environment  Core Knowledge – Vocabulary and Grammar</dc:title>
  <dc:creator>Emma Binnington</dc:creator>
  <cp:lastModifiedBy>Emma Binnington</cp:lastModifiedBy>
  <cp:revision>14</cp:revision>
  <cp:lastPrinted>2022-04-01T13:01:41Z</cp:lastPrinted>
  <dcterms:created xsi:type="dcterms:W3CDTF">2022-04-01T09:27:25Z</dcterms:created>
  <dcterms:modified xsi:type="dcterms:W3CDTF">2024-07-17T14:27:45Z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0x01010064A85D441D5968479B2FFF3A7C88333F</vt:lpwstr>
  </property>
  <property fmtid="{D5CDD505-2E9C-101B-9397-08002B2CF9AE}" pid="3" name="ComplianceAssetId">
    <vt:lpwstr/>
  </property>
  <property fmtid="{D5CDD505-2E9C-101B-9397-08002B2CF9AE}" pid="4" name="_ExtendedDescription">
    <vt:lpwstr/>
  </property>
  <property fmtid="{D5CDD505-2E9C-101B-9397-08002B2CF9AE}" pid="5" name="TriggerFlowInfo">
    <vt:lpwstr/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TemplateUrl">
    <vt:lpwstr/>
  </property>
  <property fmtid="{D5CDD505-2E9C-101B-9397-08002B2CF9AE}" pid="10" name="xd_Signature">
    <vt:bool>false</vt:bool>
  </property>
  <property fmtid="{D5CDD505-2E9C-101B-9397-08002B2CF9AE}" pid="11" name="Order">
    <vt:r8>166200</vt:r8>
  </property>
</Properties>
</file>