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6AA59-8019-94DA-3D53-6F08CEB02644}" v="2" dt="2025-04-27T16:15:42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0096AA59-8019-94DA-3D53-6F08CEB02644}"/>
    <pc:docChg chg="delSld">
      <pc:chgData name="Lisa Stow" userId="S::stowl@omacademy.co.uk::ed49c1d8-c73d-4a0c-a548-c2581d2a7937" providerId="AD" clId="Web-{0096AA59-8019-94DA-3D53-6F08CEB02644}" dt="2025-04-27T16:15:42.565" v="1"/>
      <pc:docMkLst>
        <pc:docMk/>
      </pc:docMkLst>
      <pc:sldChg chg="del">
        <pc:chgData name="Lisa Stow" userId="S::stowl@omacademy.co.uk::ed49c1d8-c73d-4a0c-a548-c2581d2a7937" providerId="AD" clId="Web-{0096AA59-8019-94DA-3D53-6F08CEB02644}" dt="2025-04-27T16:15:40.408" v="0"/>
        <pc:sldMkLst>
          <pc:docMk/>
          <pc:sldMk cId="1068169504" sldId="260"/>
        </pc:sldMkLst>
      </pc:sldChg>
      <pc:sldChg chg="del">
        <pc:chgData name="Lisa Stow" userId="S::stowl@omacademy.co.uk::ed49c1d8-c73d-4a0c-a548-c2581d2a7937" providerId="AD" clId="Web-{0096AA59-8019-94DA-3D53-6F08CEB02644}" dt="2025-04-27T16:15:42.565" v="1"/>
        <pc:sldMkLst>
          <pc:docMk/>
          <pc:sldMk cId="298235749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3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1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0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. Vincent Scarpace | Fish art, Original ink drawing, Sea life art">
            <a:extLst>
              <a:ext uri="{FF2B5EF4-FFF2-40B4-BE49-F238E27FC236}">
                <a16:creationId xmlns:a16="http://schemas.microsoft.com/office/drawing/2014/main" id="{C51D8DCC-FFB3-4B8E-9C4D-870B4107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2" y="2023504"/>
            <a:ext cx="1627814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784F4-A191-4AF1-9688-717DCA2178FE}"/>
              </a:ext>
            </a:extLst>
          </p:cNvPr>
          <p:cNvSpPr txBox="1"/>
          <p:nvPr/>
        </p:nvSpPr>
        <p:spPr>
          <a:xfrm>
            <a:off x="4175405" y="89625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– Knowledge Organiser – Year 8 ‘Maritime Futures’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72F14882-9604-4244-8088-76B17A0D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26" y="503707"/>
            <a:ext cx="2760947" cy="6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D573C-2AA7-4BCC-B222-3AB77CC26090}"/>
              </a:ext>
            </a:extLst>
          </p:cNvPr>
          <p:cNvSpPr txBox="1"/>
          <p:nvPr/>
        </p:nvSpPr>
        <p:spPr>
          <a:xfrm>
            <a:off x="1769597" y="623155"/>
            <a:ext cx="2231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Polyboard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printing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Lino printing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 wash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Cross-hatching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Wire modelling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 modelling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5E184-FEF6-4A9C-8FF8-E76DEBA4ACA3}"/>
              </a:ext>
            </a:extLst>
          </p:cNvPr>
          <p:cNvSpPr txBox="1"/>
          <p:nvPr/>
        </p:nvSpPr>
        <p:spPr>
          <a:xfrm>
            <a:off x="3628071" y="633905"/>
            <a:ext cx="1825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Water-colour paint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Printing inks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65457-A58A-4F66-82CA-19562BEF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37"/>
          <a:stretch/>
        </p:blipFill>
        <p:spPr>
          <a:xfrm>
            <a:off x="5346180" y="965371"/>
            <a:ext cx="2130293" cy="13683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B5C3F4-E050-4913-AF73-F44E21EF0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109" y="503707"/>
            <a:ext cx="3724979" cy="28165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77F94-3235-4A80-A7B5-16A317FE2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061309"/>
            <a:ext cx="2186541" cy="16418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C19879-B9F5-45D4-9B59-798D7CA982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039" y="859390"/>
            <a:ext cx="1444537" cy="1190805"/>
          </a:xfrm>
          <a:prstGeom prst="rect">
            <a:avLst/>
          </a:prstGeom>
        </p:spPr>
      </p:pic>
      <p:pic>
        <p:nvPicPr>
          <p:cNvPr id="27" name="Picture 12" descr="Amber M. Moran. The Big Rock Tournament. Watercolor and Ink. 2015 ...">
            <a:extLst>
              <a:ext uri="{FF2B5EF4-FFF2-40B4-BE49-F238E27FC236}">
                <a16:creationId xmlns:a16="http://schemas.microsoft.com/office/drawing/2014/main" id="{5E11315D-D8B1-46DA-B07E-2565D3B7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5" y="5328400"/>
            <a:ext cx="1352623" cy="13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Amber M. Moran Art">
            <a:extLst>
              <a:ext uri="{FF2B5EF4-FFF2-40B4-BE49-F238E27FC236}">
                <a16:creationId xmlns:a16="http://schemas.microsoft.com/office/drawing/2014/main" id="{48C83D3F-9218-4597-B91F-C001E6D7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43" y="5328400"/>
            <a:ext cx="1847030" cy="13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4E8AEBD-3704-4469-A748-0C940A994B2D}"/>
              </a:ext>
            </a:extLst>
          </p:cNvPr>
          <p:cNvSpPr/>
          <p:nvPr/>
        </p:nvSpPr>
        <p:spPr>
          <a:xfrm>
            <a:off x="3294327" y="5086699"/>
            <a:ext cx="2858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u="sng" dirty="0">
                <a:latin typeface="foglihtenregular"/>
              </a:rPr>
              <a:t>Gyotaku</a:t>
            </a:r>
            <a:endParaRPr lang="en-GB" dirty="0">
              <a:latin typeface="foglihtenregular"/>
            </a:endParaRPr>
          </a:p>
          <a:p>
            <a:pPr>
              <a:defRPr/>
            </a:pPr>
            <a:r>
              <a:rPr lang="en-GB" dirty="0">
                <a:latin typeface="foglihtenregular"/>
              </a:rPr>
              <a:t>Japanese art of printing fish.</a:t>
            </a:r>
          </a:p>
          <a:p>
            <a:pPr>
              <a:defRPr/>
            </a:pPr>
            <a:endParaRPr lang="en-GB" dirty="0">
              <a:latin typeface="foglihtenregular"/>
            </a:endParaRPr>
          </a:p>
          <a:p>
            <a:pPr>
              <a:defRPr/>
            </a:pPr>
            <a:r>
              <a:rPr lang="en-GB" b="1" u="sng" dirty="0">
                <a:latin typeface="foglihtenregular"/>
              </a:rPr>
              <a:t>Artists covered:</a:t>
            </a:r>
          </a:p>
          <a:p>
            <a:pPr>
              <a:defRPr/>
            </a:pPr>
            <a:r>
              <a:rPr lang="en-GB" dirty="0">
                <a:latin typeface="foglihtenregular"/>
              </a:rPr>
              <a:t>Vincent J </a:t>
            </a:r>
            <a:r>
              <a:rPr lang="en-GB" dirty="0" err="1">
                <a:latin typeface="foglihtenregular"/>
              </a:rPr>
              <a:t>Scarpace</a:t>
            </a:r>
            <a:endParaRPr lang="en-GB" dirty="0">
              <a:latin typeface="foglihtenregular"/>
            </a:endParaRPr>
          </a:p>
          <a:p>
            <a:pPr>
              <a:defRPr/>
            </a:pPr>
            <a:r>
              <a:rPr lang="en-GB" dirty="0">
                <a:latin typeface="foglihtenregular"/>
              </a:rPr>
              <a:t>Amber Moran</a:t>
            </a:r>
          </a:p>
        </p:txBody>
      </p:sp>
      <p:pic>
        <p:nvPicPr>
          <p:cNvPr id="30" name="Picture 6" descr="SHELLS">
            <a:extLst>
              <a:ext uri="{FF2B5EF4-FFF2-40B4-BE49-F238E27FC236}">
                <a16:creationId xmlns:a16="http://schemas.microsoft.com/office/drawing/2014/main" id="{CEF2B50D-E603-4252-AE86-C80C07EA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70" y="2812534"/>
            <a:ext cx="2352079" cy="23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0B4AE-1E9D-4E9D-A6CF-75FCFBCCB2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35" y="3227323"/>
            <a:ext cx="2953711" cy="1999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3980E-6791-4FAF-BE69-DB7D13D810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4812" y="3781121"/>
            <a:ext cx="3637066" cy="2958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DBD28E-FF5F-40FB-A1AD-0E26D61857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1711" y="2812535"/>
            <a:ext cx="2231040" cy="23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5E6C-F670-47D2-9ED8-496707D8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B8CF-8268-4C0E-864A-7FB0461C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Facial Proportions - Art Lesson Plans">
            <a:extLst>
              <a:ext uri="{FF2B5EF4-FFF2-40B4-BE49-F238E27FC236}">
                <a16:creationId xmlns:a16="http://schemas.microsoft.com/office/drawing/2014/main" id="{FFFE7B54-B66C-41D2-B96C-062D617D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23" y="3334878"/>
            <a:ext cx="2629278" cy="34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D56B7-1C52-4B94-8C61-5E4FFEFE0FE6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8 ‘Portraits and the human figure’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7C519-34A8-4870-99F6-86939AC4E65A}"/>
              </a:ext>
            </a:extLst>
          </p:cNvPr>
          <p:cNvSpPr txBox="1"/>
          <p:nvPr/>
        </p:nvSpPr>
        <p:spPr>
          <a:xfrm>
            <a:off x="9000569" y="4143582"/>
            <a:ext cx="255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Artists covered:</a:t>
            </a:r>
          </a:p>
          <a:p>
            <a:r>
              <a:rPr lang="en-GB" dirty="0"/>
              <a:t>Michael Craig Martin</a:t>
            </a:r>
          </a:p>
          <a:p>
            <a:r>
              <a:rPr lang="en-GB" dirty="0"/>
              <a:t>Andy Warhol</a:t>
            </a:r>
          </a:p>
          <a:p>
            <a:r>
              <a:rPr lang="en-GB" dirty="0"/>
              <a:t>Roy Lichtenstein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DC35E-3AB4-4247-B700-57BC05B8E0F0}"/>
              </a:ext>
            </a:extLst>
          </p:cNvPr>
          <p:cNvSpPr txBox="1"/>
          <p:nvPr/>
        </p:nvSpPr>
        <p:spPr>
          <a:xfrm>
            <a:off x="5654343" y="3444450"/>
            <a:ext cx="22641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Portrait in Proportion:</a:t>
            </a:r>
          </a:p>
          <a:p>
            <a:r>
              <a:rPr lang="en-GB" sz="1600" dirty="0"/>
              <a:t>Draw an oval</a:t>
            </a:r>
          </a:p>
          <a:p>
            <a:r>
              <a:rPr lang="en-GB" sz="1600" dirty="0"/>
              <a:t>Using the measurements shown, everything in your face has it’s place and can be measured.</a:t>
            </a:r>
          </a:p>
          <a:p>
            <a:r>
              <a:rPr lang="en-GB" sz="1600" dirty="0"/>
              <a:t>Eyes = ½ way</a:t>
            </a:r>
          </a:p>
          <a:p>
            <a:r>
              <a:rPr lang="en-GB" sz="1600" dirty="0"/>
              <a:t>Nose ½ way between eyes and chin</a:t>
            </a:r>
          </a:p>
          <a:p>
            <a:r>
              <a:rPr lang="en-GB" sz="1600" dirty="0"/>
              <a:t>Eyes fit 5 times into your face.</a:t>
            </a:r>
          </a:p>
          <a:p>
            <a:r>
              <a:rPr lang="en-GB" sz="1600" dirty="0"/>
              <a:t>Nose is the width of your eye.</a:t>
            </a:r>
          </a:p>
        </p:txBody>
      </p:sp>
      <p:pic>
        <p:nvPicPr>
          <p:cNvPr id="14" name="Picture 32" descr="Drawing the Human Figure: Perspective &amp; Foreshortening - HubPages">
            <a:extLst>
              <a:ext uri="{FF2B5EF4-FFF2-40B4-BE49-F238E27FC236}">
                <a16:creationId xmlns:a16="http://schemas.microsoft.com/office/drawing/2014/main" id="{E0565FBF-3810-4119-ABA3-6FCAD01E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6" y="3500588"/>
            <a:ext cx="2609630" cy="24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20 Foreshortening ideas | comic heroes, ap studio art, comic art">
            <a:extLst>
              <a:ext uri="{FF2B5EF4-FFF2-40B4-BE49-F238E27FC236}">
                <a16:creationId xmlns:a16="http://schemas.microsoft.com/office/drawing/2014/main" id="{A24E2150-3E8E-44A5-BD02-776A2FB3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8" y="1690165"/>
            <a:ext cx="1790079" cy="20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 descr="Pop Culture Safari!: Best comic book covers of the week">
            <a:extLst>
              <a:ext uri="{FF2B5EF4-FFF2-40B4-BE49-F238E27FC236}">
                <a16:creationId xmlns:a16="http://schemas.microsoft.com/office/drawing/2014/main" id="{FB2914B1-3E7C-4D79-B228-7FF89FF1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40" y="1914408"/>
            <a:ext cx="100148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26789-6958-42AD-83E2-773270863FC2}"/>
              </a:ext>
            </a:extLst>
          </p:cNvPr>
          <p:cNvSpPr txBox="1"/>
          <p:nvPr/>
        </p:nvSpPr>
        <p:spPr>
          <a:xfrm>
            <a:off x="171641" y="5870374"/>
            <a:ext cx="299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Human proportions and foreshortening to produce an action comic figure cover.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FE0A0-1DC5-406D-A6C8-48532AF1E044}"/>
              </a:ext>
            </a:extLst>
          </p:cNvPr>
          <p:cNvSpPr txBox="1"/>
          <p:nvPr/>
        </p:nvSpPr>
        <p:spPr>
          <a:xfrm>
            <a:off x="171641" y="582569"/>
            <a:ext cx="2595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Foreshortening</a:t>
            </a:r>
            <a:r>
              <a:rPr lang="en-GB" dirty="0"/>
              <a:t> gives the impression of perspective and depth, as the object is coming towards you.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FFD567-2D4A-4DEA-BD8F-1C8F728B9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115" y="563562"/>
            <a:ext cx="3105296" cy="34745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AF2BF9-214B-4AFA-9B31-5FA0F7BB6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448" y="5338514"/>
            <a:ext cx="4122447" cy="1369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4BCC7-C337-49CA-9E0B-79541FB21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030" y="651665"/>
            <a:ext cx="5404328" cy="27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972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0D587-B329-4C7B-BA3B-9FC3DD348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A90FE-2D7D-4BF1-9B85-6442078BB7F3}">
  <ds:schemaRefs>
    <ds:schemaRef ds:uri="http://schemas.microsoft.com/office/2006/documentManagement/types"/>
    <ds:schemaRef ds:uri="13daaa3e-3b19-4d89-95e7-e909a4c2f99d"/>
    <ds:schemaRef ds:uri="http://purl.org/dc/dcmitype/"/>
    <ds:schemaRef ds:uri="http://schemas.microsoft.com/office/2006/metadata/properties"/>
    <ds:schemaRef ds:uri="799140df-2833-4841-9bf5-89717d5f447a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4276e521-d8f5-44a8-8722-75164a36e364"/>
    <ds:schemaRef ds:uri="b6daa2f3-06b5-47f8-a85d-067055f32ca7"/>
  </ds:schemaRefs>
</ds:datastoreItem>
</file>

<file path=customXml/itemProps3.xml><?xml version="1.0" encoding="utf-8"?>
<ds:datastoreItem xmlns:ds="http://schemas.openxmlformats.org/officeDocument/2006/customXml" ds:itemID="{BD9BB33A-8901-40E9-A9B8-E6E0F6565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432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11</cp:revision>
  <dcterms:created xsi:type="dcterms:W3CDTF">2024-05-15T15:04:02Z</dcterms:created>
  <dcterms:modified xsi:type="dcterms:W3CDTF">2025-04-27T16:15:51Z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