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B26E4-22B4-DDDC-2513-F33A0FD60A6A}" v="527" dt="2025-07-25T09:51:42.617"/>
    <p1510:client id="{3693F3E2-DA47-627D-1B9D-01B0274ECAA8}" v="18" dt="2025-07-25T09:53:54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7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7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8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5037-AF04-4D8A-8BD7-CADA3CBEE79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DABA-D86D-4153-BBDF-71EE6E7B5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19427" y="4845373"/>
            <a:ext cx="6645204" cy="1737157"/>
            <a:chOff x="-238354" y="7686135"/>
            <a:chExt cx="10233254" cy="271028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153160" y="9208895"/>
              <a:ext cx="9168" cy="916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13100" y="9208895"/>
              <a:ext cx="9168" cy="916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-238354" y="7686135"/>
              <a:ext cx="10233254" cy="2710287"/>
              <a:chOff x="-579236" y="7686135"/>
              <a:chExt cx="10233254" cy="271028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768102" y="9209825"/>
                <a:ext cx="9168" cy="9165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  <a:endCxn id="42" idx="4"/>
              </p:cNvCxnSpPr>
              <p:nvPr/>
            </p:nvCxnSpPr>
            <p:spPr>
              <a:xfrm flipV="1">
                <a:off x="7768618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endCxn id="38" idx="4"/>
              </p:cNvCxnSpPr>
              <p:nvPr/>
            </p:nvCxnSpPr>
            <p:spPr>
              <a:xfrm flipV="1">
                <a:off x="3883579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  <a:endCxn id="40" idx="4"/>
              </p:cNvCxnSpPr>
              <p:nvPr/>
            </p:nvCxnSpPr>
            <p:spPr>
              <a:xfrm flipV="1">
                <a:off x="5811358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/>
                <a:endCxn id="35" idx="4"/>
              </p:cNvCxnSpPr>
              <p:nvPr/>
            </p:nvCxnSpPr>
            <p:spPr>
              <a:xfrm flipV="1">
                <a:off x="1955800" y="8867236"/>
                <a:ext cx="0" cy="1274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-579236" y="7726897"/>
                <a:ext cx="10233254" cy="2669525"/>
                <a:chOff x="-543154" y="7663102"/>
                <a:chExt cx="10233254" cy="2669525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81530" y="9208895"/>
                  <a:ext cx="9168" cy="9165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/>
                <p:cNvGrpSpPr/>
                <p:nvPr/>
              </p:nvGrpSpPr>
              <p:grpSpPr>
                <a:xfrm>
                  <a:off x="-543154" y="7663102"/>
                  <a:ext cx="10233254" cy="2669525"/>
                  <a:chOff x="-543154" y="7663102"/>
                  <a:chExt cx="10233254" cy="2669525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543154" y="7663102"/>
                    <a:ext cx="10233254" cy="2669525"/>
                    <a:chOff x="-543154" y="7663102"/>
                    <a:chExt cx="10233254" cy="2669525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-543154" y="7663102"/>
                      <a:ext cx="10233254" cy="2669525"/>
                      <a:chOff x="-543154" y="7663102"/>
                      <a:chExt cx="10233254" cy="2669525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-543154" y="7663102"/>
                        <a:ext cx="10233254" cy="2661177"/>
                        <a:chOff x="-543154" y="7967903"/>
                        <a:chExt cx="10233254" cy="2661177"/>
                      </a:xfrm>
                    </p:grpSpPr>
                    <p:cxnSp>
                      <p:nvCxnSpPr>
                        <p:cNvPr id="5" name="Straight Connector 4"/>
                        <p:cNvCxnSpPr/>
                        <p:nvPr/>
                      </p:nvCxnSpPr>
                      <p:spPr>
                        <a:xfrm flipV="1">
                          <a:off x="-470664" y="10455275"/>
                          <a:ext cx="10160764" cy="21843"/>
                        </a:xfrm>
                        <a:prstGeom prst="line">
                          <a:avLst/>
                        </a:prstGeom>
                        <a:ln w="762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" name="Rectangle 14"/>
                        <p:cNvSpPr/>
                        <p:nvPr/>
                      </p:nvSpPr>
                      <p:spPr>
                        <a:xfrm rot="16200000">
                          <a:off x="-1667077" y="9091826"/>
                          <a:ext cx="2565824" cy="31797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1154" b="1"/>
                            <a:t>Timeline</a:t>
                          </a:r>
                          <a:endParaRPr lang="en-GB" sz="1154" b="1"/>
                        </a:p>
                      </p:txBody>
                    </p:sp>
                    <p:sp>
                      <p:nvSpPr>
                        <p:cNvPr id="16" name="Oval 15"/>
                        <p:cNvSpPr/>
                        <p:nvPr/>
                      </p:nvSpPr>
                      <p:spPr>
                        <a:xfrm>
                          <a:off x="777018" y="10248080"/>
                          <a:ext cx="381000" cy="381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GB" sz="1154"/>
                        </a:p>
                      </p:txBody>
                    </p:sp>
                  </p:grpSp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1765300" y="9951627"/>
                        <a:ext cx="381000" cy="381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GB" sz="1154"/>
                      </a:p>
                    </p:txBody>
                  </p:sp>
                </p:grp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3695502" y="9943279"/>
                      <a:ext cx="381000" cy="381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GB" sz="1154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2730401" y="9951627"/>
                      <a:ext cx="381000" cy="381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GB" sz="1154"/>
                    </a:p>
                  </p:txBody>
                </p:sp>
              </p:grpSp>
              <p:sp>
                <p:nvSpPr>
                  <p:cNvPr id="22" name="Oval 21"/>
                  <p:cNvSpPr/>
                  <p:nvPr/>
                </p:nvSpPr>
                <p:spPr>
                  <a:xfrm>
                    <a:off x="4660603" y="9943279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154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5625704" y="9934931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GB" sz="1154"/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415320" y="8605823"/>
                  <a:ext cx="1150756" cy="118110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54"/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1380422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308201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35980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90805" y="998049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55906" y="997214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193240" y="7686135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332030" y="8605823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72090" y="8605823"/>
                <a:ext cx="1150756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201892" y="8606752"/>
                <a:ext cx="1150757" cy="11811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154"/>
              </a:p>
            </p:txBody>
          </p:sp>
        </p:grpSp>
      </p:grpSp>
      <p:sp>
        <p:nvSpPr>
          <p:cNvPr id="2" name="object 164">
            <a:extLst>
              <a:ext uri="{FF2B5EF4-FFF2-40B4-BE49-F238E27FC236}">
                <a16:creationId xmlns:a16="http://schemas.microsoft.com/office/drawing/2014/main" id="{3F50271A-8274-41D5-8DB7-DA80E3456313}"/>
              </a:ext>
            </a:extLst>
          </p:cNvPr>
          <p:cNvSpPr/>
          <p:nvPr/>
        </p:nvSpPr>
        <p:spPr>
          <a:xfrm>
            <a:off x="91442" y="43574"/>
            <a:ext cx="9664126" cy="4957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5" name="object 179">
            <a:extLst>
              <a:ext uri="{FF2B5EF4-FFF2-40B4-BE49-F238E27FC236}">
                <a16:creationId xmlns:a16="http://schemas.microsoft.com/office/drawing/2014/main" id="{D7DB705F-55F1-4B20-943C-EE84E6492A6F}"/>
              </a:ext>
            </a:extLst>
          </p:cNvPr>
          <p:cNvSpPr/>
          <p:nvPr/>
        </p:nvSpPr>
        <p:spPr>
          <a:xfrm>
            <a:off x="449619" y="911038"/>
            <a:ext cx="590071" cy="17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graphicFrame>
        <p:nvGraphicFramePr>
          <p:cNvPr id="51" name="Table 196">
            <a:extLst>
              <a:ext uri="{FF2B5EF4-FFF2-40B4-BE49-F238E27FC236}">
                <a16:creationId xmlns:a16="http://schemas.microsoft.com/office/drawing/2014/main" id="{BF0FA93D-7D3A-49CB-ABF4-A87602FB6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16120"/>
              </p:ext>
            </p:extLst>
          </p:nvPr>
        </p:nvGraphicFramePr>
        <p:xfrm>
          <a:off x="3318757" y="887170"/>
          <a:ext cx="2976598" cy="605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598">
                  <a:extLst>
                    <a:ext uri="{9D8B030D-6E8A-4147-A177-3AD203B41FA5}">
                      <a16:colId xmlns:a16="http://schemas.microsoft.com/office/drawing/2014/main" val="2444464294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768860231"/>
                    </a:ext>
                  </a:extLst>
                </a:gridCol>
              </a:tblGrid>
              <a:tr h="293042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Assembly line production</a:t>
                      </a:r>
                    </a:p>
                    <a:p>
                      <a:pPr lvl="0">
                        <a:buNone/>
                      </a:pPr>
                      <a:endParaRPr lang="en-US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American dream</a:t>
                      </a:r>
                      <a:endParaRPr lang="en-US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Large scale production of cars and consumer goods developed by Henry Ford and copied by other industries.</a:t>
                      </a:r>
                    </a:p>
                    <a:p>
                      <a:pPr lvl="0">
                        <a:buNone/>
                      </a:pPr>
                      <a:endParaRPr lang="en-US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'The pursuit of happiness'.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906989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Big stick diplomacy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 more imperialistic policy of foreign policy under President Roosevelt.</a:t>
                      </a:r>
                      <a:endParaRPr lang="en-GB"/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266981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Dollar diplomacy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 of economic power to influence and control South and Central American countries to America's benefit.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6276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KKK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Plessy V Ferguson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Progressive Era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Wright Brothers'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Racist organisation that terrorised black Americans and immigrants.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Supreme Court judgement legalising racial segregation in the USA.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Period of social and political reform between 1890-1920, addressing issues like poverty, unsafe working conditions, political corruption.</a:t>
                      </a:r>
                    </a:p>
                    <a:p>
                      <a:pPr lvl="0">
                        <a:buNone/>
                      </a:pP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Pioneers of the first powered flight in 1903.</a:t>
                      </a:r>
                    </a:p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63119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US" sz="9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21246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564846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358455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409258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95570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41488"/>
                  </a:ext>
                </a:extLst>
              </a:tr>
              <a:tr h="293042"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074127"/>
                  </a:ext>
                </a:extLst>
              </a:tr>
            </a:tbl>
          </a:graphicData>
        </a:graphic>
      </p:graphicFrame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2C3F796D-0594-4F95-9C0F-5B936CEB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46914"/>
              </p:ext>
            </p:extLst>
          </p:nvPr>
        </p:nvGraphicFramePr>
        <p:xfrm>
          <a:off x="1016672" y="820554"/>
          <a:ext cx="2204913" cy="524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913">
                  <a:extLst>
                    <a:ext uri="{9D8B030D-6E8A-4147-A177-3AD203B41FA5}">
                      <a16:colId xmlns:a16="http://schemas.microsoft.com/office/drawing/2014/main" val="4122179779"/>
                    </a:ext>
                  </a:extLst>
                </a:gridCol>
              </a:tblGrid>
              <a:tr h="3193574">
                <a:tc>
                  <a:txBody>
                    <a:bodyPr/>
                    <a:lstStyle/>
                    <a:p>
                      <a:endParaRPr lang="en-US" sz="800" b="1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Wright Brothers' </a:t>
                      </a:r>
                      <a:r>
                        <a:rPr lang="en-US" sz="900" b="0"/>
                        <a:t>– Seventh President of the USA who signed the Indian Removal Act in 1830.</a:t>
                      </a:r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Henry Ford – </a:t>
                      </a:r>
                      <a:r>
                        <a:rPr lang="en-US" sz="900" b="0"/>
                        <a:t>Pioneer of the assembly line production method and </a:t>
                      </a:r>
                      <a:r>
                        <a:rPr lang="en-US" sz="900" b="0" err="1"/>
                        <a:t>popularised</a:t>
                      </a:r>
                      <a:r>
                        <a:rPr lang="en-US" sz="900" b="0"/>
                        <a:t> mass car ownership with the Model T.</a:t>
                      </a:r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Theodore Roosevelt </a:t>
                      </a:r>
                      <a:r>
                        <a:rPr lang="en-US" sz="900" b="0"/>
                        <a:t>– 26th US President who followed an aggressive foreign policy abroad and progressive domestic policy at home.</a:t>
                      </a:r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W.E.B. Du Bois -  </a:t>
                      </a:r>
                      <a:r>
                        <a:rPr lang="en-US" sz="900" b="0"/>
                        <a:t>Founder of the National Association of the Advancement of </a:t>
                      </a:r>
                      <a:r>
                        <a:rPr lang="en-US" sz="900" b="0" err="1"/>
                        <a:t>Coloured</a:t>
                      </a:r>
                      <a:r>
                        <a:rPr lang="en-US" sz="900" b="0"/>
                        <a:t> People (N.A.A.C.P.)</a:t>
                      </a:r>
                    </a:p>
                    <a:p>
                      <a:pPr lvl="0">
                        <a:buNone/>
                      </a:pPr>
                      <a:endParaRPr lang="en-US" sz="900" b="1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Howard Taft</a:t>
                      </a:r>
                      <a:r>
                        <a:rPr lang="en-US" sz="900" b="0"/>
                        <a:t> – 27th US President who followed a 'Dollar Diplomacy' in the Americas.</a:t>
                      </a:r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r>
                        <a:rPr lang="en-US" sz="900" b="1"/>
                        <a:t>Woodrow Wilson </a:t>
                      </a:r>
                      <a:r>
                        <a:rPr lang="en-US" sz="900" b="0"/>
                        <a:t>-  28th US President who followed a progressive domestic policy at home and tried to keep the USA out of World War One, which was ultimately unsuccessful.</a:t>
                      </a:r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endParaRPr lang="en-US" sz="900" b="1"/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pPr lvl="0">
                        <a:buNone/>
                      </a:pPr>
                      <a:endParaRPr lang="en-US" sz="900" b="0"/>
                    </a:p>
                    <a:p>
                      <a:endParaRPr lang="en-GB" sz="400" b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981254"/>
                  </a:ext>
                </a:extLst>
              </a:tr>
              <a:tr h="172743">
                <a:tc>
                  <a:txBody>
                    <a:bodyPr/>
                    <a:lstStyle/>
                    <a:p>
                      <a:endParaRPr lang="en-GB" sz="800" b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798857"/>
                  </a:ext>
                </a:extLst>
              </a:tr>
              <a:tr h="172743">
                <a:tc>
                  <a:txBody>
                    <a:bodyPr/>
                    <a:lstStyle/>
                    <a:p>
                      <a:endParaRPr lang="en-US" sz="800" b="1" baseline="0"/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18842"/>
                  </a:ext>
                </a:extLst>
              </a:tr>
              <a:tr h="176184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58608" marR="58608" marT="29304" marB="29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035296"/>
                  </a:ext>
                </a:extLst>
              </a:tr>
              <a:tr h="176184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58608" marR="58608" marT="29304" marB="293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427005"/>
                  </a:ext>
                </a:extLst>
              </a:tr>
            </a:tbl>
          </a:graphicData>
        </a:graphic>
      </p:graphicFrame>
      <p:graphicFrame>
        <p:nvGraphicFramePr>
          <p:cNvPr id="61" name="Table 198">
            <a:extLst>
              <a:ext uri="{FF2B5EF4-FFF2-40B4-BE49-F238E27FC236}">
                <a16:creationId xmlns:a16="http://schemas.microsoft.com/office/drawing/2014/main" id="{8077BFA4-D4AF-4E10-8E24-965E32BBC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43747"/>
              </p:ext>
            </p:extLst>
          </p:nvPr>
        </p:nvGraphicFramePr>
        <p:xfrm>
          <a:off x="6983956" y="633324"/>
          <a:ext cx="2726961" cy="598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6961">
                  <a:extLst>
                    <a:ext uri="{9D8B030D-6E8A-4147-A177-3AD203B41FA5}">
                      <a16:colId xmlns:a16="http://schemas.microsoft.com/office/drawing/2014/main" val="2887824292"/>
                    </a:ext>
                  </a:extLst>
                </a:gridCol>
              </a:tblGrid>
              <a:tr h="513408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900" b="0" i="0" u="none" strike="noStrike" noProof="0">
                        <a:latin typeface="Calibri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870582"/>
                  </a:ext>
                </a:extLst>
              </a:tr>
              <a:tr h="4039459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1896 –  Plessy V Fergusion Case legalises racial segregation in Southern states. It won't be overturned until 1954.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1898 -  Spanish-American War which ushers in 'Big stick' foreign policy of American expansion.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/>
                        <a:t>1903 – Wilbur and Orville Wright succeed in flying the  Wright Flyer at Kitty Hawk – the world's first aeroplane.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1903 – Ford Motor Company established in Detroit, Illinois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1906 – Federal Drug Administration established.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1908 – Ford Model T first built...over 15 million will be built by 1927.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1909 -  N.A.AC.P founded to fight for black civil rights.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1912 – Woodrow Wilson elected 28</a:t>
                      </a:r>
                      <a:r>
                        <a:rPr lang="en-GB" sz="900" b="0" i="0" u="none" strike="noStrike" baseline="30000" noProof="0">
                          <a:latin typeface="Calibri"/>
                        </a:rPr>
                        <a:t>th</a:t>
                      </a:r>
                      <a:r>
                        <a:rPr lang="en-GB" sz="900" b="0" i="0" u="none" strike="noStrike" noProof="0">
                          <a:latin typeface="Calibri"/>
                        </a:rPr>
                        <a:t> President of the USA.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1913 – Federal Income Tax introduced.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1914 Clayton Anti-trust Act ends monopolistic abuses by large corporations.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1915 Passenger Liner Lusitania is sunk by a German U boat. 128 Americans are killed.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1916 – Child Labour Act passed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Woodrow Wilson re-elected President of the USA.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1917 Zimmerman telegram leads to USA declaring war on Germany.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Nov 1918 – World War One ends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1919 –Treaty of Versailles signed.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1919 Volstead Act introduces Prohibition.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noProof="0">
                          <a:latin typeface="Calibri"/>
                        </a:rPr>
                        <a:t>1920 - 19</a:t>
                      </a:r>
                      <a:r>
                        <a:rPr lang="en-GB" sz="900" b="0" i="0" u="none" strike="noStrike" baseline="30000" noProof="0">
                          <a:latin typeface="Calibri"/>
                        </a:rPr>
                        <a:t>th</a:t>
                      </a:r>
                      <a:r>
                        <a:rPr lang="en-GB" sz="900" b="0" i="0" u="none" strike="noStrike" noProof="0">
                          <a:latin typeface="Calibri"/>
                        </a:rPr>
                        <a:t> amendment grants women the vote.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 noProof="0">
                        <a:latin typeface="Calibri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900" b="0" i="0" u="none" strike="noStrike" noProof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6210839"/>
                  </a:ext>
                </a:extLst>
              </a:tr>
              <a:tr h="397165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900" b="0" i="0" u="none" strike="noStrike" noProof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464839"/>
                  </a:ext>
                </a:extLst>
              </a:tr>
              <a:tr h="68777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900" b="0" i="0" u="none" strike="noStrike" noProof="0">
                        <a:latin typeface="Calibri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900" b="0" i="0" u="none" strike="noStrike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endParaRPr lang="en-US" sz="900" b="0" i="0" u="none" strike="noStrike" noProof="0">
                        <a:latin typeface="Calibri"/>
                      </a:endParaRPr>
                    </a:p>
                  </a:txBody>
                  <a:tcPr marL="58608" marR="58608" marT="29304" marB="2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9745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29539" y="598228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Key terms</a:t>
            </a:r>
            <a:endParaRPr lang="en-GB" sz="1100" b="1"/>
          </a:p>
        </p:txBody>
      </p:sp>
      <p:sp>
        <p:nvSpPr>
          <p:cNvPr id="79" name="TextBox 78"/>
          <p:cNvSpPr txBox="1"/>
          <p:nvPr/>
        </p:nvSpPr>
        <p:spPr>
          <a:xfrm>
            <a:off x="91444" y="580350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Key people</a:t>
            </a:r>
            <a:endParaRPr lang="en-GB" sz="1100" b="1"/>
          </a:p>
        </p:txBody>
      </p:sp>
      <p:sp>
        <p:nvSpPr>
          <p:cNvPr id="80" name="TextBox 79"/>
          <p:cNvSpPr txBox="1"/>
          <p:nvPr/>
        </p:nvSpPr>
        <p:spPr>
          <a:xfrm>
            <a:off x="6389868" y="502127"/>
            <a:ext cx="175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Key events</a:t>
            </a:r>
            <a:endParaRPr lang="en-GB" sz="1100" b="1"/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000082" y="859838"/>
            <a:ext cx="0" cy="37792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07583" y="887170"/>
            <a:ext cx="11830" cy="36918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874763" y="914495"/>
            <a:ext cx="66975" cy="4414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232383" y="19752"/>
            <a:ext cx="3306867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a typeface="Calibri"/>
                <a:cs typeface="Calibri"/>
              </a:rPr>
              <a:t>The USA before 1920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8174" y="6532639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/>
              <a:t>1896</a:t>
            </a:r>
            <a:endParaRPr lang="en-GB" sz="1100" b="1"/>
          </a:p>
        </p:txBody>
      </p:sp>
      <p:sp>
        <p:nvSpPr>
          <p:cNvPr id="53" name="TextBox 52"/>
          <p:cNvSpPr txBox="1"/>
          <p:nvPr/>
        </p:nvSpPr>
        <p:spPr>
          <a:xfrm>
            <a:off x="996696" y="5497059"/>
            <a:ext cx="63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/>
              <a:t>Plessy V Ferguson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54331" y="6560626"/>
            <a:ext cx="64227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>
                <a:ea typeface="Calibri"/>
                <a:cs typeface="Calibri"/>
              </a:rPr>
              <a:t>1898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04012" y="4895821"/>
            <a:ext cx="78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err="1"/>
              <a:t>spanish-American</a:t>
            </a:r>
            <a:r>
              <a:rPr lang="en-US" sz="600"/>
              <a:t> War</a:t>
            </a:r>
            <a:endParaRPr lang="en-GB" sz="600"/>
          </a:p>
        </p:txBody>
      </p:sp>
      <p:sp>
        <p:nvSpPr>
          <p:cNvPr id="87" name="TextBox 86"/>
          <p:cNvSpPr txBox="1"/>
          <p:nvPr/>
        </p:nvSpPr>
        <p:spPr>
          <a:xfrm>
            <a:off x="2371756" y="6554535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/>
              <a:t>1903</a:t>
            </a:r>
            <a:endParaRPr lang="en-GB" sz="1100" b="1"/>
          </a:p>
        </p:txBody>
      </p:sp>
      <p:sp>
        <p:nvSpPr>
          <p:cNvPr id="89" name="TextBox 88"/>
          <p:cNvSpPr txBox="1"/>
          <p:nvPr/>
        </p:nvSpPr>
        <p:spPr>
          <a:xfrm>
            <a:off x="2267846" y="5462353"/>
            <a:ext cx="66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First plane flight</a:t>
            </a:r>
            <a:endParaRPr lang="en-GB" sz="600"/>
          </a:p>
        </p:txBody>
      </p:sp>
      <p:sp>
        <p:nvSpPr>
          <p:cNvPr id="92" name="TextBox 91"/>
          <p:cNvSpPr txBox="1"/>
          <p:nvPr/>
        </p:nvSpPr>
        <p:spPr>
          <a:xfrm>
            <a:off x="2836139" y="4857720"/>
            <a:ext cx="781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F.D.A. established</a:t>
            </a:r>
            <a:endParaRPr lang="en-GB" sz="600"/>
          </a:p>
        </p:txBody>
      </p:sp>
      <p:sp>
        <p:nvSpPr>
          <p:cNvPr id="98" name="TextBox 97"/>
          <p:cNvSpPr txBox="1"/>
          <p:nvPr/>
        </p:nvSpPr>
        <p:spPr>
          <a:xfrm>
            <a:off x="3635196" y="6562707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>
                <a:ea typeface="Calibri"/>
                <a:cs typeface="Calibri"/>
              </a:rPr>
              <a:t>1908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37114" y="5478233"/>
            <a:ext cx="736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Model T Ford starts production</a:t>
            </a:r>
            <a:endParaRPr lang="en-GB" sz="600"/>
          </a:p>
        </p:txBody>
      </p:sp>
      <p:sp>
        <p:nvSpPr>
          <p:cNvPr id="102" name="TextBox 101"/>
          <p:cNvSpPr txBox="1"/>
          <p:nvPr/>
        </p:nvSpPr>
        <p:spPr>
          <a:xfrm>
            <a:off x="4243933" y="6546097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/>
              <a:t>1913</a:t>
            </a:r>
            <a:endParaRPr lang="en-GB" sz="1100" b="1"/>
          </a:p>
        </p:txBody>
      </p:sp>
      <p:sp>
        <p:nvSpPr>
          <p:cNvPr id="106" name="TextBox 105"/>
          <p:cNvSpPr txBox="1"/>
          <p:nvPr/>
        </p:nvSpPr>
        <p:spPr>
          <a:xfrm>
            <a:off x="4141306" y="4848183"/>
            <a:ext cx="655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Federal Income Tax</a:t>
            </a:r>
            <a:endParaRPr lang="en-GB" sz="600"/>
          </a:p>
        </p:txBody>
      </p:sp>
      <p:sp>
        <p:nvSpPr>
          <p:cNvPr id="107" name="TextBox 106"/>
          <p:cNvSpPr txBox="1"/>
          <p:nvPr/>
        </p:nvSpPr>
        <p:spPr>
          <a:xfrm>
            <a:off x="4835111" y="6542235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/>
              <a:t>1915</a:t>
            </a:r>
            <a:endParaRPr lang="en-GB" sz="1100" b="1"/>
          </a:p>
        </p:txBody>
      </p:sp>
      <p:sp>
        <p:nvSpPr>
          <p:cNvPr id="108" name="TextBox 107"/>
          <p:cNvSpPr txBox="1"/>
          <p:nvPr/>
        </p:nvSpPr>
        <p:spPr>
          <a:xfrm>
            <a:off x="4806038" y="5429131"/>
            <a:ext cx="61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Lusitania sunk</a:t>
            </a:r>
            <a:endParaRPr lang="en-GB" sz="600"/>
          </a:p>
        </p:txBody>
      </p:sp>
      <p:sp>
        <p:nvSpPr>
          <p:cNvPr id="109" name="TextBox 108"/>
          <p:cNvSpPr txBox="1"/>
          <p:nvPr/>
        </p:nvSpPr>
        <p:spPr>
          <a:xfrm>
            <a:off x="5489569" y="6537700"/>
            <a:ext cx="5096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/>
              <a:t>1917</a:t>
            </a:r>
            <a:endParaRPr lang="en-GB" sz="1100" b="1"/>
          </a:p>
        </p:txBody>
      </p:sp>
      <p:sp>
        <p:nvSpPr>
          <p:cNvPr id="110" name="TextBox 109"/>
          <p:cNvSpPr txBox="1"/>
          <p:nvPr/>
        </p:nvSpPr>
        <p:spPr>
          <a:xfrm>
            <a:off x="5433869" y="4880587"/>
            <a:ext cx="61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USA enters WW1 </a:t>
            </a:r>
            <a:endParaRPr lang="en-GB" sz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7D0B8-F1BB-36ED-0539-97286B587F13}"/>
              </a:ext>
            </a:extLst>
          </p:cNvPr>
          <p:cNvSpPr txBox="1"/>
          <p:nvPr/>
        </p:nvSpPr>
        <p:spPr>
          <a:xfrm>
            <a:off x="2973916" y="6529916"/>
            <a:ext cx="6561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>
                <a:ea typeface="Calibri"/>
                <a:cs typeface="Calibri"/>
              </a:rPr>
              <a:t>1906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4EC9-6218-A73B-43B9-3F9A4CCA838C}"/>
              </a:ext>
            </a:extLst>
          </p:cNvPr>
          <p:cNvSpPr txBox="1"/>
          <p:nvPr/>
        </p:nvSpPr>
        <p:spPr>
          <a:xfrm>
            <a:off x="6244167" y="6529916"/>
            <a:ext cx="72178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>
                <a:ea typeface="Calibri"/>
                <a:cs typeface="Calibri"/>
              </a:rPr>
              <a:t>1920</a:t>
            </a:r>
            <a:endParaRPr lang="en-US" sz="1100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F3C4E1-D12D-4AE0-33DA-A793B635425D}"/>
              </a:ext>
            </a:extLst>
          </p:cNvPr>
          <p:cNvSpPr/>
          <p:nvPr/>
        </p:nvSpPr>
        <p:spPr>
          <a:xfrm>
            <a:off x="6364914" y="6325408"/>
            <a:ext cx="244202" cy="2442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08" tIns="29304" rIns="58608" bIns="29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54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F120A6-FE0B-0983-154A-2DD7E8B12DDB}"/>
              </a:ext>
            </a:extLst>
          </p:cNvPr>
          <p:cNvCxnSpPr/>
          <p:nvPr/>
        </p:nvCxnSpPr>
        <p:spPr>
          <a:xfrm flipH="1" flipV="1">
            <a:off x="6480086" y="5797133"/>
            <a:ext cx="10583" cy="54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CB8E372-6BEB-4466-A7AF-F73E8D51E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96" y="5413051"/>
            <a:ext cx="762066" cy="7681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B3C90F-6E2C-4D3A-8566-87DB87F971BA}"/>
              </a:ext>
            </a:extLst>
          </p:cNvPr>
          <p:cNvSpPr txBox="1"/>
          <p:nvPr/>
        </p:nvSpPr>
        <p:spPr>
          <a:xfrm>
            <a:off x="6152939" y="5485240"/>
            <a:ext cx="72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/>
              <a:t>Women granted the vote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A27F86-D02F-C556-97AA-B28613EE2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7" y="5758158"/>
            <a:ext cx="364278" cy="445029"/>
          </a:xfrm>
          <a:prstGeom prst="rect">
            <a:avLst/>
          </a:prstGeom>
        </p:spPr>
      </p:pic>
      <p:pic>
        <p:nvPicPr>
          <p:cNvPr id="55" name="Picture 54" descr="A painting of a ship explosion&#10;&#10;AI-generated content may be incorrect.">
            <a:extLst>
              <a:ext uri="{FF2B5EF4-FFF2-40B4-BE49-F238E27FC236}">
                <a16:creationId xmlns:a16="http://schemas.microsoft.com/office/drawing/2014/main" id="{64CD1662-AF00-2590-F90E-533E570CA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937" y="5132390"/>
            <a:ext cx="626710" cy="3433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A5FA7C-E1A5-8C47-683A-8EA9F2CB0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317" y="5706894"/>
            <a:ext cx="407042" cy="407042"/>
          </a:xfrm>
          <a:prstGeom prst="rect">
            <a:avLst/>
          </a:prstGeom>
        </p:spPr>
      </p:pic>
      <p:pic>
        <p:nvPicPr>
          <p:cNvPr id="59" name="Picture 5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DED4CA6-FD78-F1C2-A4B0-B0B22AC92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319" y="5034320"/>
            <a:ext cx="437639" cy="437639"/>
          </a:xfrm>
          <a:prstGeom prst="rect">
            <a:avLst/>
          </a:prstGeom>
        </p:spPr>
      </p:pic>
      <p:pic>
        <p:nvPicPr>
          <p:cNvPr id="63" name="Picture 62" descr="A black car with its front bumper&#10;&#10;AI-generated content may be incorrect.">
            <a:extLst>
              <a:ext uri="{FF2B5EF4-FFF2-40B4-BE49-F238E27FC236}">
                <a16:creationId xmlns:a16="http://schemas.microsoft.com/office/drawing/2014/main" id="{8D21EA97-973F-7C58-B8F1-26012DC95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994" y="5722980"/>
            <a:ext cx="453583" cy="453583"/>
          </a:xfrm>
          <a:prstGeom prst="rect">
            <a:avLst/>
          </a:prstGeom>
        </p:spPr>
      </p:pic>
      <p:pic>
        <p:nvPicPr>
          <p:cNvPr id="68" name="Picture 67" descr="A black and white poster&#10;&#10;AI-generated content may be incorrect.">
            <a:extLst>
              <a:ext uri="{FF2B5EF4-FFF2-40B4-BE49-F238E27FC236}">
                <a16:creationId xmlns:a16="http://schemas.microsoft.com/office/drawing/2014/main" id="{28E6848C-07E4-FB54-533D-591B1C7A058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68431"/>
          <a:stretch>
            <a:fillRect/>
          </a:stretch>
        </p:blipFill>
        <p:spPr>
          <a:xfrm>
            <a:off x="4160114" y="5131457"/>
            <a:ext cx="599062" cy="318110"/>
          </a:xfrm>
          <a:prstGeom prst="rect">
            <a:avLst/>
          </a:prstGeom>
        </p:spPr>
      </p:pic>
      <p:pic>
        <p:nvPicPr>
          <p:cNvPr id="70" name="Picture 69" descr="A ship in the water&#10;&#10;AI-generated content may be incorrect.">
            <a:extLst>
              <a:ext uri="{FF2B5EF4-FFF2-40B4-BE49-F238E27FC236}">
                <a16:creationId xmlns:a16="http://schemas.microsoft.com/office/drawing/2014/main" id="{F56D214B-1BC6-9C99-AF73-B68276C7B2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799304" y="5706130"/>
            <a:ext cx="609839" cy="354702"/>
          </a:xfrm>
          <a:prstGeom prst="rect">
            <a:avLst/>
          </a:prstGeom>
        </p:spPr>
      </p:pic>
      <p:pic>
        <p:nvPicPr>
          <p:cNvPr id="73" name="Picture 72" descr="A newspaper with black letters&#10;&#10;AI-generated content may be incorrect.">
            <a:extLst>
              <a:ext uri="{FF2B5EF4-FFF2-40B4-BE49-F238E27FC236}">
                <a16:creationId xmlns:a16="http://schemas.microsoft.com/office/drawing/2014/main" id="{8461C6A5-ED24-E2DB-49E9-828CD1E8A0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5454" y="5113476"/>
            <a:ext cx="332326" cy="44538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DC39FF9-19B9-D8D7-EF4E-5D316C417A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95540" y="5712373"/>
            <a:ext cx="635261" cy="3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6e30d2baa0a76df0137424f690d7ccba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ed72b8b82b9fe786d57547c39915e5c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160ee8-7492-4248-9551-2850d8d14eb8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000E1C-72B0-46A4-B562-DFE7810BF756}">
  <ds:schemaRefs>
    <ds:schemaRef ds:uri="4276e521-d8f5-44a8-8722-75164a36e364"/>
    <ds:schemaRef ds:uri="b6daa2f3-06b5-47f8-a85d-067055f32c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52F42D-221C-4654-9731-286A9D6263EA}">
  <ds:schemaRefs>
    <ds:schemaRef ds:uri="4276e521-d8f5-44a8-8722-75164a36e364"/>
    <ds:schemaRef ds:uri="b6daa2f3-06b5-47f8-a85d-067055f32c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11FDB4-42E4-48D8-A510-F9D488D3F3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Dewsnip</dc:creator>
  <cp:revision>2</cp:revision>
  <dcterms:created xsi:type="dcterms:W3CDTF">2020-05-19T12:56:20Z</dcterms:created>
  <dcterms:modified xsi:type="dcterms:W3CDTF">2025-09-01T04:59:13Z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