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6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8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7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7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8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5037-AF04-4D8A-8BD7-CADA3CBEE794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19427" y="4845373"/>
            <a:ext cx="6645204" cy="1737157"/>
            <a:chOff x="-238354" y="7686135"/>
            <a:chExt cx="10233254" cy="271028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153160" y="9208895"/>
              <a:ext cx="9168" cy="916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213100" y="9208895"/>
              <a:ext cx="9168" cy="916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-238354" y="7686135"/>
              <a:ext cx="10233254" cy="2710287"/>
              <a:chOff x="-579236" y="7686135"/>
              <a:chExt cx="10233254" cy="271028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768102" y="9209825"/>
                <a:ext cx="9168" cy="9165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  <a:endCxn id="42" idx="4"/>
              </p:cNvCxnSpPr>
              <p:nvPr/>
            </p:nvCxnSpPr>
            <p:spPr>
              <a:xfrm flipV="1">
                <a:off x="7768618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endCxn id="38" idx="4"/>
              </p:cNvCxnSpPr>
              <p:nvPr/>
            </p:nvCxnSpPr>
            <p:spPr>
              <a:xfrm flipV="1">
                <a:off x="3883579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  <a:endCxn id="40" idx="4"/>
              </p:cNvCxnSpPr>
              <p:nvPr/>
            </p:nvCxnSpPr>
            <p:spPr>
              <a:xfrm flipV="1">
                <a:off x="5811358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/>
                <a:endCxn id="35" idx="4"/>
              </p:cNvCxnSpPr>
              <p:nvPr/>
            </p:nvCxnSpPr>
            <p:spPr>
              <a:xfrm flipV="1">
                <a:off x="1955800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-579236" y="7726897"/>
                <a:ext cx="10233254" cy="2669525"/>
                <a:chOff x="-543154" y="7663102"/>
                <a:chExt cx="10233254" cy="2669525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81530" y="9208895"/>
                  <a:ext cx="9168" cy="9165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/>
                <p:cNvGrpSpPr/>
                <p:nvPr/>
              </p:nvGrpSpPr>
              <p:grpSpPr>
                <a:xfrm>
                  <a:off x="-543154" y="7663102"/>
                  <a:ext cx="10233254" cy="2669525"/>
                  <a:chOff x="-543154" y="7663102"/>
                  <a:chExt cx="10233254" cy="2669525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-543154" y="7663102"/>
                    <a:ext cx="10233254" cy="2669525"/>
                    <a:chOff x="-543154" y="7663102"/>
                    <a:chExt cx="10233254" cy="2669525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-543154" y="7663102"/>
                      <a:ext cx="10233254" cy="2669525"/>
                      <a:chOff x="-543154" y="7663102"/>
                      <a:chExt cx="10233254" cy="2669525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-543154" y="7663102"/>
                        <a:ext cx="10233254" cy="2661177"/>
                        <a:chOff x="-543154" y="7967903"/>
                        <a:chExt cx="10233254" cy="2661177"/>
                      </a:xfrm>
                    </p:grpSpPr>
                    <p:cxnSp>
                      <p:nvCxnSpPr>
                        <p:cNvPr id="5" name="Straight Connector 4"/>
                        <p:cNvCxnSpPr/>
                        <p:nvPr/>
                      </p:nvCxnSpPr>
                      <p:spPr>
                        <a:xfrm flipV="1">
                          <a:off x="-470664" y="10455275"/>
                          <a:ext cx="10160764" cy="21843"/>
                        </a:xfrm>
                        <a:prstGeom prst="line">
                          <a:avLst/>
                        </a:prstGeom>
                        <a:ln w="762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" name="Rectangle 14"/>
                        <p:cNvSpPr/>
                        <p:nvPr/>
                      </p:nvSpPr>
                      <p:spPr>
                        <a:xfrm rot="16200000">
                          <a:off x="-1667077" y="9091826"/>
                          <a:ext cx="2565824" cy="31797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1154" b="1" dirty="0"/>
                            <a:t>Timeline</a:t>
                          </a:r>
                          <a:endParaRPr lang="en-GB" sz="1154" b="1" dirty="0"/>
                        </a:p>
                      </p:txBody>
                    </p: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777018" y="10248080"/>
                          <a:ext cx="381000" cy="381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GB" sz="1154"/>
                        </a:p>
                      </p:txBody>
                    </p:sp>
                  </p:grpSp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1765300" y="9951627"/>
                        <a:ext cx="381000" cy="381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GB" sz="1154"/>
                      </a:p>
                    </p:txBody>
                  </p:sp>
                </p:grp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3695502" y="9943279"/>
                      <a:ext cx="381000" cy="381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GB" sz="1154"/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2730401" y="9951627"/>
                      <a:ext cx="381000" cy="381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GB" sz="1154"/>
                    </a:p>
                  </p:txBody>
                </p:sp>
              </p:grpSp>
              <p:sp>
                <p:nvSpPr>
                  <p:cNvPr id="22" name="Oval 21"/>
                  <p:cNvSpPr/>
                  <p:nvPr/>
                </p:nvSpPr>
                <p:spPr>
                  <a:xfrm>
                    <a:off x="4660603" y="9943279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154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5625704" y="9934931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154"/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>
                <a:xfrm>
                  <a:off x="415320" y="8605823"/>
                  <a:ext cx="1150756" cy="118110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154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1380422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308201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35980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90805" y="998049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55906" y="997214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193240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332030" y="8605823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72090" y="8605823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201892" y="8606752"/>
                <a:ext cx="1150757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</p:grpSp>
      </p:grpSp>
      <p:sp>
        <p:nvSpPr>
          <p:cNvPr id="2" name="object 164">
            <a:extLst>
              <a:ext uri="{FF2B5EF4-FFF2-40B4-BE49-F238E27FC236}">
                <a16:creationId xmlns:a16="http://schemas.microsoft.com/office/drawing/2014/main" id="{3F50271A-8274-41D5-8DB7-DA80E3456313}"/>
              </a:ext>
            </a:extLst>
          </p:cNvPr>
          <p:cNvSpPr/>
          <p:nvPr/>
        </p:nvSpPr>
        <p:spPr>
          <a:xfrm>
            <a:off x="91442" y="43574"/>
            <a:ext cx="9664126" cy="4957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 dirty="0"/>
          </a:p>
        </p:txBody>
      </p:sp>
      <p:sp>
        <p:nvSpPr>
          <p:cNvPr id="45" name="object 179">
            <a:extLst>
              <a:ext uri="{FF2B5EF4-FFF2-40B4-BE49-F238E27FC236}">
                <a16:creationId xmlns:a16="http://schemas.microsoft.com/office/drawing/2014/main" id="{D7DB705F-55F1-4B20-943C-EE84E6492A6F}"/>
              </a:ext>
            </a:extLst>
          </p:cNvPr>
          <p:cNvSpPr/>
          <p:nvPr/>
        </p:nvSpPr>
        <p:spPr>
          <a:xfrm>
            <a:off x="449619" y="911038"/>
            <a:ext cx="590071" cy="17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graphicFrame>
        <p:nvGraphicFramePr>
          <p:cNvPr id="51" name="Table 196">
            <a:extLst>
              <a:ext uri="{FF2B5EF4-FFF2-40B4-BE49-F238E27FC236}">
                <a16:creationId xmlns:a16="http://schemas.microsoft.com/office/drawing/2014/main" id="{BF0FA93D-7D3A-49CB-ABF4-A87602FB6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84340"/>
              </p:ext>
            </p:extLst>
          </p:nvPr>
        </p:nvGraphicFramePr>
        <p:xfrm>
          <a:off x="3318757" y="887170"/>
          <a:ext cx="2976598" cy="48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598">
                  <a:extLst>
                    <a:ext uri="{9D8B030D-6E8A-4147-A177-3AD203B41FA5}">
                      <a16:colId xmlns:a16="http://schemas.microsoft.com/office/drawing/2014/main" val="2444464294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768860231"/>
                    </a:ext>
                  </a:extLst>
                </a:gridCol>
              </a:tblGrid>
              <a:tr h="293042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Declaration of independence</a:t>
                      </a:r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Constitution of the USA, promulgated in 1776.</a:t>
                      </a:r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906989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Great Plains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Area of central north America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266981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Buffalo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Main source of food and shelter of the native American Plains Nations.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62765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Manifest Destiny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Belief of white Americans that it was their ‘god given’ right to populate the entire continent of North America.</a:t>
                      </a:r>
                    </a:p>
                    <a:p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63119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Westward migration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Period of time in the 19</a:t>
                      </a:r>
                      <a:r>
                        <a:rPr lang="en-US" sz="900" b="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</a:t>
                      </a:r>
                      <a:r>
                        <a:rPr 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century when white settlers moved across the Great Plains towards the Pacific coast of America.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212465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Reservations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Enforced resettlement areas for Indian nations of the Great Plains.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564846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Treaty of Fort Laramie</a:t>
                      </a:r>
                    </a:p>
                    <a:p>
                      <a:pPr algn="l"/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The Battle of the Little Bighorn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U.S. government recognised the black Hills as part of the Sioux Reservation (1868).</a:t>
                      </a:r>
                    </a:p>
                    <a:p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n-GB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Cheyenne and Lakota warriors  defeat the US Army forces in battle (1876).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358455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409258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95570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41488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074127"/>
                  </a:ext>
                </a:extLst>
              </a:tr>
            </a:tbl>
          </a:graphicData>
        </a:graphic>
      </p:graphicFrame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2C3F796D-0594-4F95-9C0F-5B936CEB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97141"/>
              </p:ext>
            </p:extLst>
          </p:nvPr>
        </p:nvGraphicFramePr>
        <p:xfrm>
          <a:off x="1016672" y="820554"/>
          <a:ext cx="2204913" cy="430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913">
                  <a:extLst>
                    <a:ext uri="{9D8B030D-6E8A-4147-A177-3AD203B41FA5}">
                      <a16:colId xmlns:a16="http://schemas.microsoft.com/office/drawing/2014/main" val="4122179779"/>
                    </a:ext>
                  </a:extLst>
                </a:gridCol>
              </a:tblGrid>
              <a:tr h="3193574">
                <a:tc>
                  <a:txBody>
                    <a:bodyPr/>
                    <a:lstStyle/>
                    <a:p>
                      <a:r>
                        <a:rPr lang="en-US" sz="800" b="1" dirty="0"/>
                        <a:t>President George Washington – </a:t>
                      </a:r>
                      <a:r>
                        <a:rPr lang="en-US" sz="900" b="0" dirty="0"/>
                        <a:t>First President of the USA and General of the Continental Army, which won the War of  independence against Britain.</a:t>
                      </a:r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pPr lvl="0">
                        <a:buNone/>
                      </a:pPr>
                      <a:r>
                        <a:rPr lang="en-US" sz="900" b="1" dirty="0"/>
                        <a:t>President Andrew Jackson </a:t>
                      </a:r>
                      <a:r>
                        <a:rPr lang="en-US" sz="900" b="0" dirty="0"/>
                        <a:t>– Seventh President of the USA who signed the Indian Removal Act in 1830.</a:t>
                      </a:r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pPr lvl="0">
                        <a:buNone/>
                      </a:pPr>
                      <a:r>
                        <a:rPr lang="en-US" sz="900" b="1" dirty="0"/>
                        <a:t>Lewis and Clark </a:t>
                      </a:r>
                      <a:r>
                        <a:rPr lang="en-US" sz="900" b="0" dirty="0"/>
                        <a:t>–explorers who mapped the Oregan trail, allowing westward migration across the Great Plains and Cascade mountains to the Pacific Ocean.</a:t>
                      </a:r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pPr lvl="0">
                        <a:buNone/>
                      </a:pPr>
                      <a:r>
                        <a:rPr lang="en-US" sz="900" b="1" dirty="0"/>
                        <a:t>Sitting Bull</a:t>
                      </a:r>
                      <a:r>
                        <a:rPr lang="en-US" sz="900" b="0" dirty="0"/>
                        <a:t> -  leader of the Lakota nation who resisted US government policies. Defeated General Custer at the Battle of the Little Bighorn in June 1876.</a:t>
                      </a:r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pPr lvl="0">
                        <a:buNone/>
                      </a:pPr>
                      <a:r>
                        <a:rPr lang="en-US" sz="900" b="1" dirty="0"/>
                        <a:t>Crazy Horse </a:t>
                      </a:r>
                      <a:r>
                        <a:rPr lang="en-US" sz="900" b="0" dirty="0"/>
                        <a:t>-  A Lakota war leader who fought the US army in the Black Hills War in 1866, and at the battle of the Little Bighorn.</a:t>
                      </a:r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pPr lvl="0">
                        <a:buNone/>
                      </a:pPr>
                      <a:endParaRPr lang="en-US" sz="900" b="0" dirty="0"/>
                    </a:p>
                    <a:p>
                      <a:endParaRPr lang="en-GB" sz="400" b="0" dirty="0"/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981254"/>
                  </a:ext>
                </a:extLst>
              </a:tr>
              <a:tr h="172743">
                <a:tc>
                  <a:txBody>
                    <a:bodyPr/>
                    <a:lstStyle/>
                    <a:p>
                      <a:endParaRPr lang="en-GB" sz="800" b="0" dirty="0"/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798857"/>
                  </a:ext>
                </a:extLst>
              </a:tr>
              <a:tr h="172743">
                <a:tc>
                  <a:txBody>
                    <a:bodyPr/>
                    <a:lstStyle/>
                    <a:p>
                      <a:endParaRPr lang="en-US" sz="800" b="1" baseline="0" dirty="0"/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18842"/>
                  </a:ext>
                </a:extLst>
              </a:tr>
              <a:tr h="176184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8608" marR="58608" marT="29304" marB="29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035296"/>
                  </a:ext>
                </a:extLst>
              </a:tr>
              <a:tr h="176184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8608" marR="58608" marT="29304" marB="29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427005"/>
                  </a:ext>
                </a:extLst>
              </a:tr>
            </a:tbl>
          </a:graphicData>
        </a:graphic>
      </p:graphicFrame>
      <p:graphicFrame>
        <p:nvGraphicFramePr>
          <p:cNvPr id="61" name="Table 198">
            <a:extLst>
              <a:ext uri="{FF2B5EF4-FFF2-40B4-BE49-F238E27FC236}">
                <a16:creationId xmlns:a16="http://schemas.microsoft.com/office/drawing/2014/main" id="{8077BFA4-D4AF-4E10-8E24-965E32BBC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76603"/>
              </p:ext>
            </p:extLst>
          </p:nvPr>
        </p:nvGraphicFramePr>
        <p:xfrm>
          <a:off x="6985407" y="848016"/>
          <a:ext cx="2726961" cy="5447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6961">
                  <a:extLst>
                    <a:ext uri="{9D8B030D-6E8A-4147-A177-3AD203B41FA5}">
                      <a16:colId xmlns:a16="http://schemas.microsoft.com/office/drawing/2014/main" val="2887824292"/>
                    </a:ext>
                  </a:extLst>
                </a:gridCol>
              </a:tblGrid>
              <a:tr h="125549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 dirty="0">
                          <a:latin typeface="Calibri"/>
                        </a:rPr>
                        <a:t>1830 – Indian Removal Act. 46,000 Indians are forced to leave the Easter states by the US government to re‐locate to the Great Plains.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 dirty="0"/>
                        <a:t>1834 – Indian Trade Act. Sets out the Permanent Frontier which divided Indian territory from the eastern States, running from the Appalachian mountains.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 dirty="0">
                          <a:latin typeface="Calibri"/>
                        </a:rPr>
                        <a:t>1836 – Oregon Trail opened for migrants to travel to the Oregon territory and the Pacific coast.</a:t>
                      </a:r>
                      <a:endParaRPr lang="en-GB" sz="900" b="0" i="0" u="none" strike="noStrike" noProof="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6210839"/>
                  </a:ext>
                </a:extLst>
              </a:tr>
              <a:tr h="978546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900" b="0" i="0" u="none" strike="noStrike" noProof="0" dirty="0">
                          <a:latin typeface="Calibri"/>
                        </a:rPr>
                        <a:t> 1846 –7 – The Mormon Migration. Migration led by Brigham Young from the eastern states to Salt Lake City, Utah.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900" b="0" i="0" u="none" strike="noStrike" noProof="0" dirty="0"/>
                        <a:t>1848 – America wins the war against Mexico. Gave the Americans new territory to the south and west of Indian Territory; included California.</a:t>
                      </a:r>
                      <a:endParaRPr lang="en-GB" sz="900" b="0" i="0" u="none" strike="noStrike" noProof="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464839"/>
                  </a:ext>
                </a:extLst>
              </a:tr>
              <a:tr h="168014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>
                          <a:latin typeface="Calibri"/>
                        </a:rPr>
                        <a:t>1848 – America wins the war against Mexico. Gave the Americans new territory to the south and west of Indian Territory; included California.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/>
                        <a:t>1851 – Indian Appropriations Act. Government created reservations so whites could take Indian lands and farm. Indians paid to move to smaller areas n reservations where they could be ‘</a:t>
                      </a:r>
                      <a:r>
                        <a:rPr lang="en-US" sz="900" b="0" i="0" u="none" strike="noStrike" noProof="0" dirty="0" err="1"/>
                        <a:t>civilised</a:t>
                      </a:r>
                      <a:r>
                        <a:rPr lang="en-US" sz="900" b="0" i="0" u="none" strike="noStrike" noProof="0" dirty="0"/>
                        <a:t>’ and farm the land.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>
                          <a:latin typeface="Calibri"/>
                        </a:rPr>
                        <a:t>1851 – First Fort Laramie Treaty. Agreement between Indians and the white government that Indians would not attack those travelling on the Oregan Trail in return for land.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>
                          <a:latin typeface="Calibri"/>
                        </a:rPr>
                        <a:t>1862 -- </a:t>
                      </a:r>
                      <a:r>
                        <a:rPr lang="en-US" sz="900" b="0" i="0" u="none" strike="noStrike" noProof="0" dirty="0"/>
                        <a:t>The Homestead Act - 160 acres for farming the land.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/>
                        <a:t>1869 -- </a:t>
                      </a:r>
                      <a:r>
                        <a:rPr lang="en-US" sz="900" b="0" i="0" u="none" strike="noStrike" noProof="0" dirty="0">
                          <a:latin typeface="Calibri"/>
                        </a:rPr>
                        <a:t>Transcontinental Railroad completed – connecting East-West.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>
                          <a:latin typeface="Calibri"/>
                        </a:rPr>
                        <a:t>1876 -- </a:t>
                      </a:r>
                      <a:r>
                        <a:rPr lang="en-US" sz="900" b="0" i="0" u="none" strike="noStrike" noProof="0" dirty="0"/>
                        <a:t>Battle of Little Bighorn</a:t>
                      </a:r>
                      <a:endParaRPr lang="en-US" sz="900" b="0" i="0" u="none" strike="noStrike" noProof="0" dirty="0">
                        <a:latin typeface="Calibri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>
                          <a:latin typeface="Calibri"/>
                        </a:rPr>
                        <a:t>1890 -- Massacre at Wounded Knee - Chief Big Foot &amp; followers killed.</a:t>
                      </a:r>
                      <a:endParaRPr lang="en-US" sz="900" b="0" i="0" u="none" strike="noStrike" noProof="0" dirty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noProof="0" dirty="0">
                          <a:latin typeface="Calibri"/>
                        </a:rPr>
                        <a:t>1890 -- </a:t>
                      </a:r>
                      <a:r>
                        <a:rPr lang="en-US" sz="900" b="0" i="0" u="none" strike="noStrike" noProof="0" dirty="0"/>
                        <a:t>Closure of the Indian Frontier by the government.</a:t>
                      </a:r>
                      <a:endParaRPr lang="en-US" sz="900" b="0" i="0" u="none" strike="noStrike" noProof="0" dirty="0">
                        <a:latin typeface="Calibri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900" b="0" i="0" u="none" strike="noStrike" noProof="0" dirty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endParaRPr lang="en-US" sz="900" b="0" i="0" u="none" strike="noStrike" noProof="0" dirty="0">
                        <a:latin typeface="Calibri"/>
                      </a:endParaRPr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59745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29539" y="598228"/>
            <a:ext cx="175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Key terms</a:t>
            </a:r>
            <a:endParaRPr lang="en-GB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91444" y="580350"/>
            <a:ext cx="175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Key people</a:t>
            </a:r>
            <a:endParaRPr lang="en-GB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389868" y="502127"/>
            <a:ext cx="175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Key events</a:t>
            </a:r>
            <a:endParaRPr lang="en-GB" sz="1100" b="1" dirty="0"/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000082" y="859838"/>
            <a:ext cx="0" cy="37792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207583" y="887170"/>
            <a:ext cx="11830" cy="3691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974276" y="842117"/>
            <a:ext cx="12695" cy="14016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978111" y="4454436"/>
            <a:ext cx="2020" cy="17374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960845" y="2579666"/>
            <a:ext cx="8386" cy="1766541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232383" y="19752"/>
            <a:ext cx="3083152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a typeface="Calibri"/>
                <a:cs typeface="Calibri"/>
              </a:rPr>
              <a:t>The American West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8174" y="6532639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/>
              <a:t>1830</a:t>
            </a:r>
            <a:endParaRPr lang="en-GB" sz="11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96696" y="5497059"/>
            <a:ext cx="63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Indian Removal Act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91661" y="6568248"/>
            <a:ext cx="64227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ea typeface="Calibri"/>
                <a:cs typeface="Calibri"/>
              </a:rPr>
              <a:t>1834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04012" y="4895821"/>
            <a:ext cx="781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Indian Trade Act</a:t>
            </a:r>
            <a:endParaRPr lang="en-GB" sz="600" dirty="0"/>
          </a:p>
        </p:txBody>
      </p:sp>
      <p:sp>
        <p:nvSpPr>
          <p:cNvPr id="87" name="TextBox 86"/>
          <p:cNvSpPr txBox="1"/>
          <p:nvPr/>
        </p:nvSpPr>
        <p:spPr>
          <a:xfrm>
            <a:off x="2371756" y="6554535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/>
              <a:t>1836</a:t>
            </a:r>
            <a:endParaRPr lang="en-GB" sz="11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267846" y="5462353"/>
            <a:ext cx="66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Oregon Trail opened</a:t>
            </a:r>
            <a:endParaRPr lang="en-GB" sz="600" dirty="0"/>
          </a:p>
        </p:txBody>
      </p:sp>
      <p:sp>
        <p:nvSpPr>
          <p:cNvPr id="92" name="TextBox 91"/>
          <p:cNvSpPr txBox="1"/>
          <p:nvPr/>
        </p:nvSpPr>
        <p:spPr>
          <a:xfrm>
            <a:off x="2836139" y="4857720"/>
            <a:ext cx="78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Mormon Trail  Utah</a:t>
            </a:r>
            <a:endParaRPr lang="en-GB" sz="600" dirty="0"/>
          </a:p>
        </p:txBody>
      </p:sp>
      <p:sp>
        <p:nvSpPr>
          <p:cNvPr id="98" name="TextBox 97"/>
          <p:cNvSpPr txBox="1"/>
          <p:nvPr/>
        </p:nvSpPr>
        <p:spPr>
          <a:xfrm>
            <a:off x="3635196" y="6562707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ea typeface="Calibri"/>
                <a:cs typeface="Calibri"/>
              </a:rPr>
              <a:t>1848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85104" y="5478233"/>
            <a:ext cx="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Mexican – American War</a:t>
            </a:r>
            <a:endParaRPr lang="en-GB" sz="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243933" y="6546097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/>
              <a:t>1851</a:t>
            </a:r>
            <a:endParaRPr lang="en-GB" sz="11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141306" y="4848183"/>
            <a:ext cx="65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Indian Appropriations Act</a:t>
            </a:r>
            <a:endParaRPr lang="en-GB" sz="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835111" y="6542235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/>
              <a:t>1862</a:t>
            </a:r>
            <a:endParaRPr lang="en-GB" sz="11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806038" y="5429131"/>
            <a:ext cx="616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Homestead Act</a:t>
            </a:r>
            <a:endParaRPr lang="en-GB" sz="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489569" y="6537700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/>
              <a:t>1876</a:t>
            </a:r>
            <a:endParaRPr lang="en-GB" sz="11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5433869" y="4880587"/>
            <a:ext cx="616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Battle of the Little Bighorn </a:t>
            </a:r>
            <a:endParaRPr lang="en-GB" sz="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7D0B8-F1BB-36ED-0539-97286B587F13}"/>
              </a:ext>
            </a:extLst>
          </p:cNvPr>
          <p:cNvSpPr txBox="1"/>
          <p:nvPr/>
        </p:nvSpPr>
        <p:spPr>
          <a:xfrm>
            <a:off x="2973916" y="6529916"/>
            <a:ext cx="6561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 dirty="0">
                <a:ea typeface="Calibri"/>
                <a:cs typeface="Calibri"/>
              </a:rPr>
              <a:t>1846-7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4EC9-6218-A73B-43B9-3F9A4CCA838C}"/>
              </a:ext>
            </a:extLst>
          </p:cNvPr>
          <p:cNvSpPr txBox="1"/>
          <p:nvPr/>
        </p:nvSpPr>
        <p:spPr>
          <a:xfrm>
            <a:off x="6244167" y="6529916"/>
            <a:ext cx="72178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 dirty="0">
                <a:ea typeface="Calibri"/>
                <a:cs typeface="Calibri"/>
              </a:rPr>
              <a:t>1890</a:t>
            </a:r>
            <a:endParaRPr lang="en-US" sz="11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F3C4E1-D12D-4AE0-33DA-A793B635425D}"/>
              </a:ext>
            </a:extLst>
          </p:cNvPr>
          <p:cNvSpPr/>
          <p:nvPr/>
        </p:nvSpPr>
        <p:spPr>
          <a:xfrm>
            <a:off x="6364914" y="6325408"/>
            <a:ext cx="244202" cy="2442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54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F120A6-FE0B-0983-154A-2DD7E8B12DDB}"/>
              </a:ext>
            </a:extLst>
          </p:cNvPr>
          <p:cNvCxnSpPr/>
          <p:nvPr/>
        </p:nvCxnSpPr>
        <p:spPr>
          <a:xfrm flipH="1" flipV="1">
            <a:off x="6480086" y="5797133"/>
            <a:ext cx="10583" cy="54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C39B52C6-6DD8-427C-9B76-4B2D17DA0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27" y="5755232"/>
            <a:ext cx="273333" cy="4142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B8E372-6BEB-4466-A7AF-F73E8D51E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096" y="5413051"/>
            <a:ext cx="762066" cy="7681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B3C90F-6E2C-4D3A-8566-87DB87F971BA}"/>
              </a:ext>
            </a:extLst>
          </p:cNvPr>
          <p:cNvSpPr txBox="1"/>
          <p:nvPr/>
        </p:nvSpPr>
        <p:spPr>
          <a:xfrm>
            <a:off x="6152939" y="5485240"/>
            <a:ext cx="72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Indian Frontier closed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A3B9E2F-0F8A-467B-987B-57A7C9172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157" y="5728011"/>
            <a:ext cx="393213" cy="3914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466C1D0-DB40-4494-B04D-46372688E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952326" y="5126637"/>
            <a:ext cx="537364" cy="3635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10A85E-E0C8-49F3-ADDB-E83055D1B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54686" y="5728011"/>
            <a:ext cx="363381" cy="3633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60BF732-F1B5-4C05-8C98-9589E9357D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9782" y="5184173"/>
            <a:ext cx="276329" cy="38194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9441B69-8534-4E1B-B455-89B11B0E4C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056" y="5685072"/>
            <a:ext cx="518611" cy="34430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5B9EC70-4834-4A1A-B4DF-B26C98358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490278" y="5192135"/>
            <a:ext cx="500048" cy="30106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F6883D3-264B-4F4E-AADF-816CD7A99C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1043" y="5762239"/>
            <a:ext cx="276478" cy="35467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E8B9F29-1C15-4F0A-BB3D-0750705462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760013" y="5071272"/>
            <a:ext cx="421930" cy="4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6e30d2baa0a76df0137424f690d7ccba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ed72b8b82b9fe786d57547c39915e5c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160ee8-7492-4248-9551-2850d8d14eb8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00E1C-72B0-46A4-B562-DFE7810BF756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6daa2f3-06b5-47f8-a85d-067055f32ca7"/>
    <ds:schemaRef ds:uri="4276e521-d8f5-44a8-8722-75164a36e364"/>
  </ds:schemaRefs>
</ds:datastoreItem>
</file>

<file path=customXml/itemProps2.xml><?xml version="1.0" encoding="utf-8"?>
<ds:datastoreItem xmlns:ds="http://schemas.openxmlformats.org/officeDocument/2006/customXml" ds:itemID="{BC11FDB4-42E4-48D8-A510-F9D488D3F3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2F42D-221C-4654-9731-286A9D626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583</Words>
  <Application>Microsoft Office PowerPoint</Application>
  <PresentationFormat>A4 Paper (210x297 mm)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Dewsnip</dc:creator>
  <cp:lastModifiedBy>Baljinder Dhaliwal</cp:lastModifiedBy>
  <cp:revision>206</cp:revision>
  <dcterms:created xsi:type="dcterms:W3CDTF">2020-05-19T12:56:20Z</dcterms:created>
  <dcterms:modified xsi:type="dcterms:W3CDTF">2025-07-24T15:31:53Z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