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5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52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72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79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97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93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9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74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37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01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2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183E-B239-423F-A5C3-9916424935BB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B3EC6-F6D6-4125-A741-9C9D0A2C96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6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50038" y="4810080"/>
            <a:ext cx="6559001" cy="1737157"/>
            <a:chOff x="-238354" y="7686135"/>
            <a:chExt cx="10233254" cy="2710287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5153160" y="9208895"/>
              <a:ext cx="9168" cy="9165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213100" y="9208895"/>
              <a:ext cx="9168" cy="9165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-238354" y="7686135"/>
              <a:ext cx="10233254" cy="2710287"/>
              <a:chOff x="-579236" y="7686135"/>
              <a:chExt cx="10233254" cy="2710287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6768102" y="9209825"/>
                <a:ext cx="9168" cy="9165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endCxn id="42" idx="4"/>
              </p:cNvCxnSpPr>
              <p:nvPr/>
            </p:nvCxnSpPr>
            <p:spPr>
              <a:xfrm flipV="1">
                <a:off x="7768618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cxnSpLocks/>
                <a:endCxn id="38" idx="4"/>
              </p:cNvCxnSpPr>
              <p:nvPr/>
            </p:nvCxnSpPr>
            <p:spPr>
              <a:xfrm flipV="1">
                <a:off x="3883579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endCxn id="40" idx="4"/>
              </p:cNvCxnSpPr>
              <p:nvPr/>
            </p:nvCxnSpPr>
            <p:spPr>
              <a:xfrm flipV="1">
                <a:off x="5811358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35" idx="4"/>
              </p:cNvCxnSpPr>
              <p:nvPr/>
            </p:nvCxnSpPr>
            <p:spPr>
              <a:xfrm flipV="1">
                <a:off x="1955800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13"/>
              <p:cNvGrpSpPr/>
              <p:nvPr/>
            </p:nvGrpSpPr>
            <p:grpSpPr>
              <a:xfrm>
                <a:off x="-579236" y="7726897"/>
                <a:ext cx="10233254" cy="2669525"/>
                <a:chOff x="-543154" y="7663102"/>
                <a:chExt cx="10233254" cy="2669525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>
                  <a:off x="981530" y="9208895"/>
                  <a:ext cx="9168" cy="9165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" name="Group 9"/>
                <p:cNvGrpSpPr/>
                <p:nvPr/>
              </p:nvGrpSpPr>
              <p:grpSpPr>
                <a:xfrm>
                  <a:off x="-543154" y="7663102"/>
                  <a:ext cx="10233254" cy="2669525"/>
                  <a:chOff x="-543154" y="7663102"/>
                  <a:chExt cx="10233254" cy="2669525"/>
                </a:xfrm>
              </p:grpSpPr>
              <p:grpSp>
                <p:nvGrpSpPr>
                  <p:cNvPr id="9" name="Group 8"/>
                  <p:cNvGrpSpPr/>
                  <p:nvPr/>
                </p:nvGrpSpPr>
                <p:grpSpPr>
                  <a:xfrm>
                    <a:off x="-543154" y="7663102"/>
                    <a:ext cx="10233254" cy="2669525"/>
                    <a:chOff x="-543154" y="7663102"/>
                    <a:chExt cx="10233254" cy="2669525"/>
                  </a:xfrm>
                </p:grpSpPr>
                <p:grpSp>
                  <p:nvGrpSpPr>
                    <p:cNvPr id="8" name="Group 7"/>
                    <p:cNvGrpSpPr/>
                    <p:nvPr/>
                  </p:nvGrpSpPr>
                  <p:grpSpPr>
                    <a:xfrm>
                      <a:off x="-543154" y="7663102"/>
                      <a:ext cx="10233254" cy="2669525"/>
                      <a:chOff x="-543154" y="7663102"/>
                      <a:chExt cx="10233254" cy="2669525"/>
                    </a:xfrm>
                  </p:grpSpPr>
                  <p:grpSp>
                    <p:nvGrpSpPr>
                      <p:cNvPr id="7" name="Group 6"/>
                      <p:cNvGrpSpPr/>
                      <p:nvPr/>
                    </p:nvGrpSpPr>
                    <p:grpSpPr>
                      <a:xfrm>
                        <a:off x="-543154" y="7663102"/>
                        <a:ext cx="10233254" cy="2565824"/>
                        <a:chOff x="-543154" y="7967903"/>
                        <a:chExt cx="10233254" cy="2565824"/>
                      </a:xfrm>
                    </p:grpSpPr>
                    <p:cxnSp>
                      <p:nvCxnSpPr>
                        <p:cNvPr id="5" name="Straight Connector 4"/>
                        <p:cNvCxnSpPr/>
                        <p:nvPr/>
                      </p:nvCxnSpPr>
                      <p:spPr>
                        <a:xfrm flipV="1">
                          <a:off x="-470664" y="10455275"/>
                          <a:ext cx="10160764" cy="21843"/>
                        </a:xfrm>
                        <a:prstGeom prst="line">
                          <a:avLst/>
                        </a:prstGeom>
                        <a:ln w="762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5" name="Rectangle 14"/>
                        <p:cNvSpPr/>
                        <p:nvPr/>
                      </p:nvSpPr>
                      <p:spPr>
                        <a:xfrm rot="16200000">
                          <a:off x="-1667077" y="9091826"/>
                          <a:ext cx="2565824" cy="317978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r>
                            <a:rPr lang="en-US" sz="1154" b="1" dirty="0"/>
                            <a:t>Timeline</a:t>
                          </a:r>
                          <a:endParaRPr lang="en-GB" sz="1154" b="1" dirty="0"/>
                        </a:p>
                      </p:txBody>
                    </p:sp>
                    <p:sp>
                      <p:nvSpPr>
                        <p:cNvPr id="16" name="Oval 15"/>
                        <p:cNvSpPr/>
                        <p:nvPr/>
                      </p:nvSpPr>
                      <p:spPr>
                        <a:xfrm>
                          <a:off x="808945" y="10096118"/>
                          <a:ext cx="381000" cy="381000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r>
                            <a:rPr lang="en-GB" sz="1154" dirty="0"/>
                            <a:t>11</a:t>
                          </a:r>
                        </a:p>
                      </p:txBody>
                    </p:sp>
                  </p:grpSp>
                  <p:sp>
                    <p:nvSpPr>
                      <p:cNvPr id="6" name="Oval 5"/>
                      <p:cNvSpPr/>
                      <p:nvPr/>
                    </p:nvSpPr>
                    <p:spPr>
                      <a:xfrm>
                        <a:off x="1765300" y="9951627"/>
                        <a:ext cx="381000" cy="381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GB" sz="1154"/>
                      </a:p>
                    </p:txBody>
                  </p:sp>
                </p:grpSp>
                <p:sp>
                  <p:nvSpPr>
                    <p:cNvPr id="20" name="Oval 19"/>
                    <p:cNvSpPr/>
                    <p:nvPr/>
                  </p:nvSpPr>
                  <p:spPr>
                    <a:xfrm>
                      <a:off x="3695502" y="9943279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154"/>
                    </a:p>
                  </p:txBody>
                </p:sp>
                <p:sp>
                  <p:nvSpPr>
                    <p:cNvPr id="19" name="Oval 18"/>
                    <p:cNvSpPr/>
                    <p:nvPr/>
                  </p:nvSpPr>
                  <p:spPr>
                    <a:xfrm>
                      <a:off x="2730401" y="9951627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154"/>
                    </a:p>
                  </p:txBody>
                </p:sp>
              </p:grpSp>
              <p:sp>
                <p:nvSpPr>
                  <p:cNvPr id="22" name="Oval 21"/>
                  <p:cNvSpPr/>
                  <p:nvPr/>
                </p:nvSpPr>
                <p:spPr>
                  <a:xfrm>
                    <a:off x="4660603" y="9943279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154"/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5625704" y="9934931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154"/>
                  </a:p>
                </p:txBody>
              </p:sp>
            </p:grpSp>
            <p:sp>
              <p:nvSpPr>
                <p:cNvPr id="11" name="Oval 10"/>
                <p:cNvSpPr/>
                <p:nvPr/>
              </p:nvSpPr>
              <p:spPr>
                <a:xfrm>
                  <a:off x="448490" y="8510041"/>
                  <a:ext cx="1150757" cy="11811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GB" sz="1154" dirty="0"/>
                    <a:t>h</a:t>
                  </a:r>
                </a:p>
              </p:txBody>
            </p:sp>
          </p:grpSp>
          <p:sp>
            <p:nvSpPr>
              <p:cNvPr id="35" name="Oval 34"/>
              <p:cNvSpPr/>
              <p:nvPr/>
            </p:nvSpPr>
            <p:spPr>
              <a:xfrm>
                <a:off x="1380422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308201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5235980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6590805" y="9980494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7555906" y="9972147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7193240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332030" y="8605823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4272090" y="8605823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6201892" y="8606752"/>
                <a:ext cx="1150757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154" dirty="0"/>
              </a:p>
            </p:txBody>
          </p:sp>
        </p:grpSp>
      </p:grpSp>
      <p:sp>
        <p:nvSpPr>
          <p:cNvPr id="2" name="object 164">
            <a:extLst>
              <a:ext uri="{FF2B5EF4-FFF2-40B4-BE49-F238E27FC236}">
                <a16:creationId xmlns:a16="http://schemas.microsoft.com/office/drawing/2014/main" id="{3F50271A-8274-41D5-8DB7-DA80E3456313}"/>
              </a:ext>
            </a:extLst>
          </p:cNvPr>
          <p:cNvSpPr/>
          <p:nvPr/>
        </p:nvSpPr>
        <p:spPr>
          <a:xfrm>
            <a:off x="91442" y="43574"/>
            <a:ext cx="9664126" cy="49574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45" name="object 179">
            <a:extLst>
              <a:ext uri="{FF2B5EF4-FFF2-40B4-BE49-F238E27FC236}">
                <a16:creationId xmlns:a16="http://schemas.microsoft.com/office/drawing/2014/main" id="{D7DB705F-55F1-4B20-943C-EE84E6492A6F}"/>
              </a:ext>
            </a:extLst>
          </p:cNvPr>
          <p:cNvSpPr/>
          <p:nvPr/>
        </p:nvSpPr>
        <p:spPr>
          <a:xfrm>
            <a:off x="449620" y="911038"/>
            <a:ext cx="590071" cy="175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22F20B-4225-4819-B59E-D863EA6387F2}"/>
              </a:ext>
            </a:extLst>
          </p:cNvPr>
          <p:cNvSpPr txBox="1"/>
          <p:nvPr/>
        </p:nvSpPr>
        <p:spPr>
          <a:xfrm>
            <a:off x="64817" y="164293"/>
            <a:ext cx="8342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History 									Black Death</a:t>
            </a:r>
            <a:r>
              <a:rPr lang="en-GB" sz="1100" b="1" u="sng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51" name="Table 196">
            <a:extLst>
              <a:ext uri="{FF2B5EF4-FFF2-40B4-BE49-F238E27FC236}">
                <a16:creationId xmlns:a16="http://schemas.microsoft.com/office/drawing/2014/main" id="{BF0FA93D-7D3A-49CB-ABF4-A87602FB6AD6}"/>
              </a:ext>
            </a:extLst>
          </p:cNvPr>
          <p:cNvGraphicFramePr>
            <a:graphicFrameLocks noGrp="1"/>
          </p:cNvGraphicFramePr>
          <p:nvPr/>
        </p:nvGraphicFramePr>
        <p:xfrm>
          <a:off x="3407522" y="884032"/>
          <a:ext cx="3201517" cy="3883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152">
                  <a:extLst>
                    <a:ext uri="{9D8B030D-6E8A-4147-A177-3AD203B41FA5}">
                      <a16:colId xmlns:a16="http://schemas.microsoft.com/office/drawing/2014/main" val="2444464294"/>
                    </a:ext>
                  </a:extLst>
                </a:gridCol>
                <a:gridCol w="2350365">
                  <a:extLst>
                    <a:ext uri="{9D8B030D-6E8A-4147-A177-3AD203B41FA5}">
                      <a16:colId xmlns:a16="http://schemas.microsoft.com/office/drawing/2014/main" val="3768860231"/>
                    </a:ext>
                  </a:extLst>
                </a:gridCol>
              </a:tblGrid>
              <a:tr h="39907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Lord of the Manor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Person, usually a Knight or Baron, who ruled a village.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8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348524"/>
                  </a:ext>
                </a:extLst>
              </a:tr>
              <a:tr h="50179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Villein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term referring to a farmer in the Feudal System. They are controlled by the Lord of the Manor and farm his land.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372147"/>
                  </a:ext>
                </a:extLst>
              </a:tr>
              <a:tr h="50179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Buboes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Lumps under the arm/groin that are indicators of someone who has Black Death. They are black and the size of apples.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814807"/>
                  </a:ext>
                </a:extLst>
              </a:tr>
              <a:tr h="38583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Miasma            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Bad smells caused by pollution in towns. Believed to be a cause of Black Death.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0767399"/>
                  </a:ext>
                </a:extLst>
              </a:tr>
              <a:tr h="501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 Dissection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Cutting into a human body to find out more about what’s inside of it. It was banned by the Catholic Church.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067889"/>
                  </a:ext>
                </a:extLst>
              </a:tr>
              <a:tr h="3109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Superstition          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Belief in things that not scientific.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523560"/>
                  </a:ext>
                </a:extLst>
              </a:tr>
              <a:tr h="33081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Black Death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disease which spread across England, starting in 1348. It killed over 1/3 of the population.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801327"/>
                  </a:ext>
                </a:extLst>
              </a:tr>
              <a:tr h="50179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London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 of England. It had grown rapidly by the mid 14</a:t>
                      </a:r>
                      <a:r>
                        <a:rPr lang="en-GB" sz="800" b="0" kern="140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Century. Very over-crowded and conditions to live in were appalling.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544710"/>
                  </a:ext>
                </a:extLst>
              </a:tr>
              <a:tr h="34657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Leeching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Leeches to remove blood from someone. This was believed to re-balance the 4 </a:t>
                      </a:r>
                      <a:r>
                        <a:rPr lang="en-US" sz="800" b="0" kern="14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Humours</a:t>
                      </a:r>
                      <a:r>
                        <a:rPr lang="en-US" sz="8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711105"/>
                  </a:ext>
                </a:extLst>
              </a:tr>
            </a:tbl>
          </a:graphicData>
        </a:graphic>
      </p:graphicFrame>
      <p:graphicFrame>
        <p:nvGraphicFramePr>
          <p:cNvPr id="54" name="Table 54">
            <a:extLst>
              <a:ext uri="{FF2B5EF4-FFF2-40B4-BE49-F238E27FC236}">
                <a16:creationId xmlns:a16="http://schemas.microsoft.com/office/drawing/2014/main" id="{2C3F796D-0594-4F95-9C0F-5B936CEBF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74569"/>
              </p:ext>
            </p:extLst>
          </p:nvPr>
        </p:nvGraphicFramePr>
        <p:xfrm>
          <a:off x="151983" y="517539"/>
          <a:ext cx="3369920" cy="4379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0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031">
                  <a:extLst>
                    <a:ext uri="{9D8B030D-6E8A-4147-A177-3AD203B41FA5}">
                      <a16:colId xmlns:a16="http://schemas.microsoft.com/office/drawing/2014/main" val="4122179779"/>
                    </a:ext>
                  </a:extLst>
                </a:gridCol>
              </a:tblGrid>
              <a:tr h="2081947">
                <a:tc>
                  <a:txBody>
                    <a:bodyPr/>
                    <a:lstStyle/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Monarchs</a:t>
                      </a: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GB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GB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GB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Edward III</a:t>
                      </a:r>
                      <a:endParaRPr lang="en-GB" sz="9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King of England in 1348 when the Black Death hits England.</a:t>
                      </a: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Although best known for his military success in the Hundred Years War against France, Richard also passes laws ordering towns to be cleaned up.</a:t>
                      </a: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 also passes the Statute of Labourers, forbidding villeins from moving villages or getting pay rises.</a:t>
                      </a:r>
                    </a:p>
                    <a:p>
                      <a:endParaRPr lang="en-GB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GB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Richard II</a:t>
                      </a: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Becomes king of England aged 12.</a:t>
                      </a:r>
                    </a:p>
                    <a:p>
                      <a:r>
                        <a:rPr lang="en-GB" sz="900" b="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Helped defeat the Peasant’s Revolt and kept the Feudal System.</a:t>
                      </a:r>
                      <a:endParaRPr lang="en-GB" sz="900" dirty="0"/>
                    </a:p>
                    <a:p>
                      <a:endParaRPr lang="en-GB" sz="9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1798857"/>
                  </a:ext>
                </a:extLst>
              </a:tr>
              <a:tr h="177394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 key people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400" dirty="0">
                          <a:ln>
                            <a:noFill/>
                          </a:ln>
                          <a:effectLst/>
                        </a:rPr>
                        <a:t>Flagellants</a:t>
                      </a:r>
                      <a:r>
                        <a:rPr lang="en-GB" sz="900" b="0" kern="140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400" dirty="0">
                          <a:ln>
                            <a:noFill/>
                          </a:ln>
                          <a:effectLst/>
                        </a:rPr>
                        <a:t>A group of people who believed that God was punishing people for the sins by sending Black Death. As a result, they went from town to town whipping themselves and singing hymns to show they were sorry for the sins that they had committed.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kern="1400" dirty="0">
                        <a:ln>
                          <a:noFill/>
                        </a:ln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26035296"/>
                  </a:ext>
                </a:extLst>
              </a:tr>
            </a:tbl>
          </a:graphicData>
        </a:graphic>
      </p:graphicFrame>
      <p:graphicFrame>
        <p:nvGraphicFramePr>
          <p:cNvPr id="61" name="Table 198">
            <a:extLst>
              <a:ext uri="{FF2B5EF4-FFF2-40B4-BE49-F238E27FC236}">
                <a16:creationId xmlns:a16="http://schemas.microsoft.com/office/drawing/2014/main" id="{8077BFA4-D4AF-4E10-8E24-965E32BBC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944622"/>
              </p:ext>
            </p:extLst>
          </p:nvPr>
        </p:nvGraphicFramePr>
        <p:xfrm>
          <a:off x="6639648" y="859274"/>
          <a:ext cx="3201539" cy="57838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0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1034">
                  <a:extLst>
                    <a:ext uri="{9D8B030D-6E8A-4147-A177-3AD203B41FA5}">
                      <a16:colId xmlns:a16="http://schemas.microsoft.com/office/drawing/2014/main" val="2887824292"/>
                    </a:ext>
                  </a:extLst>
                </a:gridCol>
              </a:tblGrid>
              <a:tr h="1892564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Medieval Medicine</a:t>
                      </a: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There was very little medical knowledge by our standards.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Most people believed in superstition and the power of prayer to heal people.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Hospitals were run by, and paid for, by the Church. They don’t have doctors but lots of religious images.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The 4 </a:t>
                      </a:r>
                      <a:r>
                        <a:rPr lang="en-US" sz="800" kern="1400" dirty="0" err="1">
                          <a:ln>
                            <a:noFill/>
                          </a:ln>
                          <a:effectLst/>
                        </a:rPr>
                        <a:t>Humours</a:t>
                      </a: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 are the basis of all medical thought and understanding.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Human dissection is banned by the Church.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6210839"/>
                  </a:ext>
                </a:extLst>
              </a:tr>
              <a:tr h="1733988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400" dirty="0">
                          <a:ln>
                            <a:noFill/>
                          </a:ln>
                          <a:effectLst/>
                        </a:rPr>
                        <a:t>Causes of Black Death and cures used</a:t>
                      </a: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People had no idea what caused Black Death and many theories abounded.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Some people believed it was a punishment from God for people’s sins; others that the planets were out of alignment.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Some people blamed the Jews for poisoning the wells. Others thought it was Miasma that caused it.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A variety of cures were tried. Some people became flagellants to beg God for forgiveness; others believed putting a dead toad on the buboes would help; still others drank Mercury to help cure it.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effectLst/>
                        </a:rPr>
                        <a:t>Lots of cats/dogs were killed as people believed it was caused by witchcraft.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1464839"/>
                  </a:ext>
                </a:extLst>
              </a:tr>
              <a:tr h="1943582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impact of Black Death</a:t>
                      </a: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800" u="sng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u="sng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Black Death </a:t>
                      </a: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arrives in 1348, and kills between 1/3 and ½ of the population of England.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impact was huge, whole villages were deserted, so villeins could ask for more rights and better pay. Laws were also passed to clean up towns.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government passed ‘The Statute of </a:t>
                      </a:r>
                      <a:r>
                        <a:rPr lang="en-US" sz="800" kern="14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Labourers’</a:t>
                      </a: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banning pay rises for Peasants.</a:t>
                      </a:r>
                    </a:p>
                    <a:p>
                      <a:pPr marL="171450" marR="0" lvl="0" indent="-17145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events of Black Death are a contributory factor to the events of The Peasants Revolt of 1381 – a massive rebellion against King Richard II.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5597456"/>
                  </a:ext>
                </a:extLst>
              </a:tr>
            </a:tbl>
          </a:graphicData>
        </a:graphic>
      </p:graphicFrame>
      <p:cxnSp>
        <p:nvCxnSpPr>
          <p:cNvPr id="65" name="Straight Connector 64"/>
          <p:cNvCxnSpPr/>
          <p:nvPr/>
        </p:nvCxnSpPr>
        <p:spPr>
          <a:xfrm>
            <a:off x="6275203" y="5821940"/>
            <a:ext cx="5876" cy="587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5912294" y="5435400"/>
            <a:ext cx="737577" cy="7570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54" dirty="0"/>
              <a:t>E</a:t>
            </a:r>
          </a:p>
        </p:txBody>
      </p:sp>
      <p:sp>
        <p:nvSpPr>
          <p:cNvPr id="67" name="Oval 66"/>
          <p:cNvSpPr/>
          <p:nvPr/>
        </p:nvSpPr>
        <p:spPr>
          <a:xfrm>
            <a:off x="6156040" y="6327625"/>
            <a:ext cx="244202" cy="2442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5" rIns="58608" bIns="293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154"/>
          </a:p>
        </p:txBody>
      </p:sp>
      <p:sp>
        <p:nvSpPr>
          <p:cNvPr id="34" name="TextBox 33"/>
          <p:cNvSpPr txBox="1"/>
          <p:nvPr/>
        </p:nvSpPr>
        <p:spPr>
          <a:xfrm>
            <a:off x="3329540" y="598228"/>
            <a:ext cx="17560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/>
              <a:t>Key terms</a:t>
            </a:r>
            <a:endParaRPr lang="en-GB" sz="1100" b="1" u="sng" dirty="0"/>
          </a:p>
        </p:txBody>
      </p:sp>
      <p:sp>
        <p:nvSpPr>
          <p:cNvPr id="79" name="TextBox 78"/>
          <p:cNvSpPr txBox="1"/>
          <p:nvPr/>
        </p:nvSpPr>
        <p:spPr>
          <a:xfrm>
            <a:off x="91445" y="580350"/>
            <a:ext cx="17560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/>
              <a:t>Key people</a:t>
            </a:r>
            <a:endParaRPr lang="en-GB" sz="1100" b="1" u="sng" dirty="0"/>
          </a:p>
        </p:txBody>
      </p:sp>
      <p:sp>
        <p:nvSpPr>
          <p:cNvPr id="80" name="TextBox 79"/>
          <p:cNvSpPr txBox="1"/>
          <p:nvPr/>
        </p:nvSpPr>
        <p:spPr>
          <a:xfrm>
            <a:off x="6389869" y="541316"/>
            <a:ext cx="17560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/>
              <a:t>Key events</a:t>
            </a:r>
            <a:endParaRPr lang="en-GB" sz="1100" b="1" u="sng" dirty="0"/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 flipH="1">
            <a:off x="1091283" y="930218"/>
            <a:ext cx="1" cy="227273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55895" y="865836"/>
            <a:ext cx="8574" cy="37795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7400271" y="884742"/>
            <a:ext cx="0" cy="15732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</p:cNvCxnSpPr>
          <p:nvPr/>
        </p:nvCxnSpPr>
        <p:spPr>
          <a:xfrm>
            <a:off x="1074064" y="3349526"/>
            <a:ext cx="0" cy="1095853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cxnSpLocks/>
          </p:cNvCxnSpPr>
          <p:nvPr/>
        </p:nvCxnSpPr>
        <p:spPr>
          <a:xfrm flipH="1">
            <a:off x="7424898" y="4928816"/>
            <a:ext cx="3804" cy="144472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cxnSpLocks/>
          </p:cNvCxnSpPr>
          <p:nvPr/>
        </p:nvCxnSpPr>
        <p:spPr>
          <a:xfrm>
            <a:off x="7400271" y="2721957"/>
            <a:ext cx="24627" cy="1923472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29303" y="6538646"/>
            <a:ext cx="28822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1348                     1348                            </a:t>
            </a:r>
            <a:r>
              <a:rPr lang="en-GB" sz="700" dirty="0"/>
              <a:t> 1351	                   1351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49559" y="4928816"/>
            <a:ext cx="8058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dirty="0"/>
          </a:p>
        </p:txBody>
      </p:sp>
      <p:sp>
        <p:nvSpPr>
          <p:cNvPr id="28" name="TextBox 27"/>
          <p:cNvSpPr txBox="1"/>
          <p:nvPr/>
        </p:nvSpPr>
        <p:spPr>
          <a:xfrm>
            <a:off x="1997126" y="5717519"/>
            <a:ext cx="6767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London grows massively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278E81-E6BB-7C43-A5F9-92D32AC04E7A}"/>
              </a:ext>
            </a:extLst>
          </p:cNvPr>
          <p:cNvSpPr txBox="1"/>
          <p:nvPr/>
        </p:nvSpPr>
        <p:spPr>
          <a:xfrm>
            <a:off x="5854069" y="5746926"/>
            <a:ext cx="85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/>
              <a:t>The Statute of Labourers is passed.</a:t>
            </a:r>
          </a:p>
          <a:p>
            <a:endParaRPr lang="en-US" sz="7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5DE47BA-14D1-3244-B23E-35C9BB3D83C9}"/>
              </a:ext>
            </a:extLst>
          </p:cNvPr>
          <p:cNvSpPr txBox="1"/>
          <p:nvPr/>
        </p:nvSpPr>
        <p:spPr>
          <a:xfrm>
            <a:off x="641727" y="5624161"/>
            <a:ext cx="8458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William becomes King and brings in Feudal system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97D00DE-EFE2-0B49-B22F-D0EFDE09FB18}"/>
              </a:ext>
            </a:extLst>
          </p:cNvPr>
          <p:cNvSpPr txBox="1"/>
          <p:nvPr/>
        </p:nvSpPr>
        <p:spPr>
          <a:xfrm>
            <a:off x="3738261" y="4944494"/>
            <a:ext cx="79643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As Black Death spread; people have different ideas about the cause of it.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3019B8-ADA3-A048-878D-036996AE575A}"/>
              </a:ext>
            </a:extLst>
          </p:cNvPr>
          <p:cNvSpPr txBox="1"/>
          <p:nvPr/>
        </p:nvSpPr>
        <p:spPr>
          <a:xfrm>
            <a:off x="1382834" y="5146829"/>
            <a:ext cx="6664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More towns granted charters.</a:t>
            </a:r>
          </a:p>
        </p:txBody>
      </p:sp>
      <p:pic>
        <p:nvPicPr>
          <p:cNvPr id="1026" name="Picture 2" descr="Town Icon 3270052">
            <a:extLst>
              <a:ext uri="{FF2B5EF4-FFF2-40B4-BE49-F238E27FC236}">
                <a16:creationId xmlns:a16="http://schemas.microsoft.com/office/drawing/2014/main" id="{3D0E6F11-4985-FB46-A5C7-25A1B28BE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872" y="4817134"/>
            <a:ext cx="390747" cy="39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0" descr="king crown Icon 3611168">
            <a:extLst>
              <a:ext uri="{FF2B5EF4-FFF2-40B4-BE49-F238E27FC236}">
                <a16:creationId xmlns:a16="http://schemas.microsoft.com/office/drawing/2014/main" id="{32D28CA7-87B6-9043-9CE9-FC241B73F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294" y="5354578"/>
            <a:ext cx="337367" cy="33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16" descr="city landscape Icon 3608212">
            <a:extLst>
              <a:ext uri="{FF2B5EF4-FFF2-40B4-BE49-F238E27FC236}">
                <a16:creationId xmlns:a16="http://schemas.microsoft.com/office/drawing/2014/main" id="{AA5C5750-4843-8247-B925-26967B913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711" y="5302153"/>
            <a:ext cx="644807" cy="47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8" descr="Law Icon 3469098">
            <a:extLst>
              <a:ext uri="{FF2B5EF4-FFF2-40B4-BE49-F238E27FC236}">
                <a16:creationId xmlns:a16="http://schemas.microsoft.com/office/drawing/2014/main" id="{E6E9F9AA-0953-E547-A5E2-D3709A1A3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155" y="5513590"/>
            <a:ext cx="425632" cy="291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8" descr="Disease Icon 27818">
            <a:extLst>
              <a:ext uri="{FF2B5EF4-FFF2-40B4-BE49-F238E27FC236}">
                <a16:creationId xmlns:a16="http://schemas.microsoft.com/office/drawing/2014/main" id="{0D8DF304-44DF-F247-9746-57EEF551F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784" y="4825005"/>
            <a:ext cx="511077" cy="39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2A2D4279-ADA2-6848-B96D-C0D275496196}"/>
              </a:ext>
            </a:extLst>
          </p:cNvPr>
          <p:cNvSpPr/>
          <p:nvPr/>
        </p:nvSpPr>
        <p:spPr>
          <a:xfrm>
            <a:off x="2609534" y="5150454"/>
            <a:ext cx="61516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/>
              <a:t>Black Death arrives in England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EA23E76-4710-9744-BDDC-5F9E6F2415CC}"/>
              </a:ext>
            </a:extLst>
          </p:cNvPr>
          <p:cNvSpPr txBox="1"/>
          <p:nvPr/>
        </p:nvSpPr>
        <p:spPr>
          <a:xfrm>
            <a:off x="2610122" y="6519500"/>
            <a:ext cx="5627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1348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042C170-B6E9-F64F-9F46-D4F37386FAB5}"/>
              </a:ext>
            </a:extLst>
          </p:cNvPr>
          <p:cNvSpPr txBox="1"/>
          <p:nvPr/>
        </p:nvSpPr>
        <p:spPr>
          <a:xfrm>
            <a:off x="5086556" y="5150906"/>
            <a:ext cx="7467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Black Death finally begins to ease.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07FBD6A-2099-2244-A400-5529AEE5DB32}"/>
              </a:ext>
            </a:extLst>
          </p:cNvPr>
          <p:cNvSpPr txBox="1"/>
          <p:nvPr/>
        </p:nvSpPr>
        <p:spPr>
          <a:xfrm>
            <a:off x="3319078" y="6518747"/>
            <a:ext cx="4976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1348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0061C6-AD28-9041-93AA-67B8EA1996C8}"/>
              </a:ext>
            </a:extLst>
          </p:cNvPr>
          <p:cNvSpPr txBox="1"/>
          <p:nvPr/>
        </p:nvSpPr>
        <p:spPr>
          <a:xfrm>
            <a:off x="4413304" y="5758352"/>
            <a:ext cx="7375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People try a wide variety of cures.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CC18B90-9DFA-8147-B769-F323F8850D03}"/>
              </a:ext>
            </a:extLst>
          </p:cNvPr>
          <p:cNvSpPr txBox="1"/>
          <p:nvPr/>
        </p:nvSpPr>
        <p:spPr>
          <a:xfrm>
            <a:off x="3112670" y="5609761"/>
            <a:ext cx="7964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Black Death spreads North from Dorset</a:t>
            </a:r>
          </a:p>
        </p:txBody>
      </p:sp>
      <p:pic>
        <p:nvPicPr>
          <p:cNvPr id="1028" name="Picture 4" descr="Idea Icon 791021">
            <a:extLst>
              <a:ext uri="{FF2B5EF4-FFF2-40B4-BE49-F238E27FC236}">
                <a16:creationId xmlns:a16="http://schemas.microsoft.com/office/drawing/2014/main" id="{3BC1B201-DA2A-5C48-9902-C9DD7ECC9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751" y="4809896"/>
            <a:ext cx="253455" cy="25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ure Icon 1938898">
            <a:extLst>
              <a:ext uri="{FF2B5EF4-FFF2-40B4-BE49-F238E27FC236}">
                <a16:creationId xmlns:a16="http://schemas.microsoft.com/office/drawing/2014/main" id="{D7DB6522-184E-6840-9F81-81E447AA9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555" y="5399554"/>
            <a:ext cx="555067" cy="3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8" descr="Graph Icon 2155882">
            <a:extLst>
              <a:ext uri="{FF2B5EF4-FFF2-40B4-BE49-F238E27FC236}">
                <a16:creationId xmlns:a16="http://schemas.microsoft.com/office/drawing/2014/main" id="{E74DF840-4C9F-8B49-8CB6-020EE0081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903" y="4804418"/>
            <a:ext cx="421272" cy="42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B69F4B45-49F1-FB44-B874-59CA195DFD3C}"/>
              </a:ext>
            </a:extLst>
          </p:cNvPr>
          <p:cNvSpPr txBox="1"/>
          <p:nvPr/>
        </p:nvSpPr>
        <p:spPr>
          <a:xfrm>
            <a:off x="807819" y="6463797"/>
            <a:ext cx="5425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1066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B567A56-9114-C64A-ACDD-C9F6D8C09A18}"/>
              </a:ext>
            </a:extLst>
          </p:cNvPr>
          <p:cNvSpPr txBox="1"/>
          <p:nvPr/>
        </p:nvSpPr>
        <p:spPr>
          <a:xfrm>
            <a:off x="1982339" y="6540847"/>
            <a:ext cx="592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12</a:t>
            </a:r>
            <a:r>
              <a:rPr lang="en-US" sz="700" baseline="30000" dirty="0"/>
              <a:t>th</a:t>
            </a:r>
            <a:r>
              <a:rPr lang="en-US" sz="700" dirty="0"/>
              <a:t> – 15</a:t>
            </a:r>
            <a:r>
              <a:rPr lang="en-US" sz="700" baseline="30000" dirty="0"/>
              <a:t>th</a:t>
            </a:r>
            <a:r>
              <a:rPr lang="en-US" sz="700" dirty="0"/>
              <a:t> Centuries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E6049EA-31EB-A64C-883B-15BE129DDBAB}"/>
              </a:ext>
            </a:extLst>
          </p:cNvPr>
          <p:cNvSpPr txBox="1"/>
          <p:nvPr/>
        </p:nvSpPr>
        <p:spPr>
          <a:xfrm>
            <a:off x="1313383" y="6546193"/>
            <a:ext cx="635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1066 onwards</a:t>
            </a:r>
          </a:p>
        </p:txBody>
      </p:sp>
    </p:spTree>
    <p:extLst>
      <p:ext uri="{BB962C8B-B14F-4D97-AF65-F5344CB8AC3E}">
        <p14:creationId xmlns:p14="http://schemas.microsoft.com/office/powerpoint/2010/main" val="81494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6e30d2baa0a76df0137424f690d7ccba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ed72b8b82b9fe786d57547c39915e5c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8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f160ee8-7492-4248-9551-2850d8d14eb8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84D688-3CFA-4B18-BD78-7D9D03D0DF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1C8CF3-CDE1-49DD-AB31-41E214E6BC32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4276e521-d8f5-44a8-8722-75164a36e364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b6daa2f3-06b5-47f8-a85d-067055f32c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27EC249-F03E-44CA-974D-1779498C17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696</Words>
  <Application>Microsoft Office PowerPoint</Application>
  <PresentationFormat>A4 Paper (210x297 mm)</PresentationFormat>
  <Paragraphs>103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Dewsnip</dc:creator>
  <cp:lastModifiedBy>Cheryl Aston-Ottey</cp:lastModifiedBy>
  <cp:revision>3</cp:revision>
  <dcterms:created xsi:type="dcterms:W3CDTF">2022-03-14T12:58:59Z</dcterms:created>
  <dcterms:modified xsi:type="dcterms:W3CDTF">2025-09-01T05:20:41Z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