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801600" cy="9601200" type="A3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1410" y="72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10" Type="http://schemas.openxmlformats.org/officeDocument/2006/relationships/customXml" Target="../customXml/item3.xml"/><Relationship Id="rId4" Type="http://schemas.openxmlformats.org/officeDocument/2006/relationships/viewProps" Target="viewProps.xml"/><Relationship Id="rId9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 Blowman" userId="dabdb92a-f43d-4c35-917d-3275f45f038d" providerId="ADAL" clId="{11FBDC32-E38F-4D98-8D50-88E2025C092C}"/>
    <pc:docChg chg="custSel modSld">
      <pc:chgData name="C Blowman" userId="dabdb92a-f43d-4c35-917d-3275f45f038d" providerId="ADAL" clId="{11FBDC32-E38F-4D98-8D50-88E2025C092C}" dt="2024-06-11T13:11:43.283" v="11" actId="403"/>
      <pc:docMkLst>
        <pc:docMk/>
      </pc:docMkLst>
      <pc:sldChg chg="addSp delSp modSp">
        <pc:chgData name="C Blowman" userId="dabdb92a-f43d-4c35-917d-3275f45f038d" providerId="ADAL" clId="{11FBDC32-E38F-4D98-8D50-88E2025C092C}" dt="2024-06-11T13:11:43.283" v="11" actId="403"/>
        <pc:sldMkLst>
          <pc:docMk/>
          <pc:sldMk cId="2846588280" sldId="256"/>
        </pc:sldMkLst>
        <pc:spChg chg="mod">
          <ac:chgData name="C Blowman" userId="dabdb92a-f43d-4c35-917d-3275f45f038d" providerId="ADAL" clId="{11FBDC32-E38F-4D98-8D50-88E2025C092C}" dt="2024-06-11T13:11:43.283" v="11" actId="403"/>
          <ac:spMkLst>
            <pc:docMk/>
            <pc:sldMk cId="2846588280" sldId="256"/>
            <ac:spMk id="4" creationId="{00000000-0000-0000-0000-000000000000}"/>
          </ac:spMkLst>
        </pc:spChg>
        <pc:picChg chg="del">
          <ac:chgData name="C Blowman" userId="dabdb92a-f43d-4c35-917d-3275f45f038d" providerId="ADAL" clId="{11FBDC32-E38F-4D98-8D50-88E2025C092C}" dt="2024-06-11T13:11:24.565" v="0" actId="478"/>
          <ac:picMkLst>
            <pc:docMk/>
            <pc:sldMk cId="2846588280" sldId="256"/>
            <ac:picMk id="10" creationId="{00000000-0000-0000-0000-000000000000}"/>
          </ac:picMkLst>
        </pc:picChg>
        <pc:picChg chg="add mod ord">
          <ac:chgData name="C Blowman" userId="dabdb92a-f43d-4c35-917d-3275f45f038d" providerId="ADAL" clId="{11FBDC32-E38F-4D98-8D50-88E2025C092C}" dt="2024-06-11T13:11:35.301" v="5" actId="167"/>
          <ac:picMkLst>
            <pc:docMk/>
            <pc:sldMk cId="2846588280" sldId="256"/>
            <ac:picMk id="17" creationId="{1AC41A06-66FE-4E1D-A3B4-1E22E54E503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41274-8FCE-49CA-8390-C11848E05DE4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B63D-2B1A-41B2-9F2A-1738CCFE74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407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41274-8FCE-49CA-8390-C11848E05DE4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B63D-2B1A-41B2-9F2A-1738CCFE74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666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41274-8FCE-49CA-8390-C11848E05DE4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B63D-2B1A-41B2-9F2A-1738CCFE74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882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41274-8FCE-49CA-8390-C11848E05DE4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B63D-2B1A-41B2-9F2A-1738CCFE74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464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41274-8FCE-49CA-8390-C11848E05DE4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B63D-2B1A-41B2-9F2A-1738CCFE74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659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41274-8FCE-49CA-8390-C11848E05DE4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B63D-2B1A-41B2-9F2A-1738CCFE74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588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41274-8FCE-49CA-8390-C11848E05DE4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B63D-2B1A-41B2-9F2A-1738CCFE74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734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41274-8FCE-49CA-8390-C11848E05DE4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B63D-2B1A-41B2-9F2A-1738CCFE74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541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41274-8FCE-49CA-8390-C11848E05DE4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B63D-2B1A-41B2-9F2A-1738CCFE74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273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41274-8FCE-49CA-8390-C11848E05DE4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B63D-2B1A-41B2-9F2A-1738CCFE74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177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41274-8FCE-49CA-8390-C11848E05DE4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B63D-2B1A-41B2-9F2A-1738CCFE74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470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41274-8FCE-49CA-8390-C11848E05DE4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4B63D-2B1A-41B2-9F2A-1738CCFE74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90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co.uk/url?sa=i&amp;rct=j&amp;q=&amp;esrc=s&amp;source=images&amp;cd=&amp;cad=rja&amp;uact=8&amp;ved=2ahUKEwjqsZiwzNbgAhXcSRUIHYhkDRQQjRx6BAgBEAU&amp;url=http://www.paintdrawpaint.com/2010/09/drawing-basics-two-point-perspective.html&amp;psig=AOvVaw1MxnoPzU_1Dz812Apdt2Ig&amp;ust=1551174210075760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gif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1AC41A06-66FE-4E1D-A3B4-1E22E54E50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27" t="17455" r="84625" b="68572"/>
          <a:stretch/>
        </p:blipFill>
        <p:spPr>
          <a:xfrm>
            <a:off x="11724968" y="-3574"/>
            <a:ext cx="1052768" cy="9710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72768" y="274320"/>
            <a:ext cx="965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C000"/>
                </a:solidFill>
                <a:latin typeface="Chalk Dash" panose="03000600000000000000" pitchFamily="66" charset="0"/>
              </a:rPr>
              <a:t>Briefs, Specifications, ideas and development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2E9EDDC-AAF3-EE4A-A703-475E6F1579B8}"/>
              </a:ext>
            </a:extLst>
          </p:cNvPr>
          <p:cNvSpPr txBox="1">
            <a:spLocks/>
          </p:cNvSpPr>
          <p:nvPr/>
        </p:nvSpPr>
        <p:spPr>
          <a:xfrm>
            <a:off x="256032" y="1472946"/>
            <a:ext cx="5833872" cy="2305049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Design Briefs</a:t>
            </a:r>
          </a:p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Design Brief is the statement of how you will solve the Design Problem</a:t>
            </a:r>
            <a:b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will often include: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Constraints/ limitations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the product 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Materials/processes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Any key information you know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2ECFB98-6E0A-494F-83FF-AA7C7B1F007B}"/>
              </a:ext>
            </a:extLst>
          </p:cNvPr>
          <p:cNvSpPr txBox="1">
            <a:spLocks/>
          </p:cNvSpPr>
          <p:nvPr/>
        </p:nvSpPr>
        <p:spPr>
          <a:xfrm>
            <a:off x="274320" y="4018082"/>
            <a:ext cx="5850636" cy="98368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Design Specifications</a:t>
            </a:r>
            <a:endParaRPr lang="en-US" sz="1300" b="1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Design Specification is a list of requirements your product has to meet in order to be successful</a:t>
            </a:r>
          </a:p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is also useful for evaluation. If your product hasn’t met the Spec then it gives you a starting point for improvements. </a:t>
            </a:r>
          </a:p>
          <a:p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636211E-9814-C84B-9827-B63FF82D8B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495839"/>
              </p:ext>
            </p:extLst>
          </p:nvPr>
        </p:nvGraphicFramePr>
        <p:xfrm>
          <a:off x="334377" y="5236298"/>
          <a:ext cx="5856873" cy="35966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227723">
                  <a:extLst>
                    <a:ext uri="{9D8B030D-6E8A-4147-A177-3AD203B41FA5}">
                      <a16:colId xmlns:a16="http://schemas.microsoft.com/office/drawing/2014/main" val="4028504120"/>
                    </a:ext>
                  </a:extLst>
                </a:gridCol>
                <a:gridCol w="4629150">
                  <a:extLst>
                    <a:ext uri="{9D8B030D-6E8A-4147-A177-3AD203B41FA5}">
                      <a16:colId xmlns:a16="http://schemas.microsoft.com/office/drawing/2014/main" val="7456556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Aesthetics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What the product looks like? Style? </a:t>
                      </a:r>
                      <a:r>
                        <a:rPr lang="en-US" sz="1200" b="0" i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Colour</a:t>
                      </a:r>
                      <a:r>
                        <a:rPr lang="en-US" sz="1200" b="0" i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Scheme? Design Movement?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386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Customer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Who would buy it? (Age, gender, socio-economic, personality) How does the design appeal to them?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4498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Cost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How much will it cost? (min-max) Why?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763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Environment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Where will it be used? Why? How will you make it suitable?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927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Safety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How is it safe? How will it be checked? Why must it be safe?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117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Size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What is th</a:t>
                      </a:r>
                      <a:r>
                        <a:rPr lang="en-US" sz="1200" b="0" i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 maximum or minimum size? Why?</a:t>
                      </a:r>
                      <a:endParaRPr lang="en-US" sz="1200" b="0" i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012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Function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What does the product do? What features make it do that function well? How is it unique from similar products?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884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Materials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What is it made from? Why?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275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Manufacture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How might it be made? Why? What scale of production? Why?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754392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96689"/>
              </p:ext>
            </p:extLst>
          </p:nvPr>
        </p:nvGraphicFramePr>
        <p:xfrm>
          <a:off x="6400800" y="914399"/>
          <a:ext cx="6232357" cy="67607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0042">
                  <a:extLst>
                    <a:ext uri="{9D8B030D-6E8A-4147-A177-3AD203B41FA5}">
                      <a16:colId xmlns:a16="http://schemas.microsoft.com/office/drawing/2014/main" val="737468479"/>
                    </a:ext>
                  </a:extLst>
                </a:gridCol>
                <a:gridCol w="2935705">
                  <a:extLst>
                    <a:ext uri="{9D8B030D-6E8A-4147-A177-3AD203B41FA5}">
                      <a16:colId xmlns:a16="http://schemas.microsoft.com/office/drawing/2014/main" val="2874664319"/>
                    </a:ext>
                  </a:extLst>
                </a:gridCol>
                <a:gridCol w="1756610">
                  <a:extLst>
                    <a:ext uri="{9D8B030D-6E8A-4147-A177-3AD203B41FA5}">
                      <a16:colId xmlns:a16="http://schemas.microsoft.com/office/drawing/2014/main" val="2693724648"/>
                    </a:ext>
                  </a:extLst>
                </a:gridCol>
              </a:tblGrid>
              <a:tr h="499545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Technique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Description/ notes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Diagram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955526"/>
                  </a:ext>
                </a:extLst>
              </a:tr>
              <a:tr h="968309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Orthographic</a:t>
                      </a:r>
                      <a:r>
                        <a:rPr lang="en-GB" sz="12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Projection/ Working Drawings</a:t>
                      </a:r>
                      <a:endParaRPr lang="en-GB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Includes “Front”, “Plan” and “End” 2D Views, and often an Isometric 3D View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Standardised method for scale, dimensions and line types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Great</a:t>
                      </a:r>
                      <a:r>
                        <a:rPr lang="en-GB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for manufacturing</a:t>
                      </a:r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8869082"/>
                  </a:ext>
                </a:extLst>
              </a:tr>
              <a:tr h="842211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Isometric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Common 3D sketching method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Can be drawn free-hand or using isometric paper and ruler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Angles are at 30 degrees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Great</a:t>
                      </a:r>
                      <a:r>
                        <a:rPr lang="en-GB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for seeing most of the products</a:t>
                      </a:r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9409449"/>
                  </a:ext>
                </a:extLst>
              </a:tr>
              <a:tr h="866273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1-Point</a:t>
                      </a:r>
                      <a:r>
                        <a:rPr lang="en-GB" sz="12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Perspective</a:t>
                      </a:r>
                      <a:endParaRPr lang="en-GB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 3D drawing method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Often used by interior designers and architects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Gives drawings depth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Only uses 1 vanishing point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7318446"/>
                  </a:ext>
                </a:extLst>
              </a:tr>
              <a:tr h="866273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2-Point Perspective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Used for 3D designs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Exaggerates the 3D effect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Objects can be drawn above of below the horizon line but must go to the 2 vanishing points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0735267"/>
                  </a:ext>
                </a:extLst>
              </a:tr>
              <a:tr h="866273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Annotated Drawings/ Free and Sketches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Quick and easy way of getting ideas down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Range of ideas can be seen 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Annotation helps explain designs</a:t>
                      </a:r>
                      <a:r>
                        <a:rPr lang="en-GB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further</a:t>
                      </a:r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1766323"/>
                  </a:ext>
                </a:extLst>
              </a:tr>
              <a:tr h="866273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Exploded View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Helps see a final</a:t>
                      </a:r>
                      <a:r>
                        <a:rPr lang="en-GB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design of a product and all it’s parts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Can see where all the parts fit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Great for manufacturers</a:t>
                      </a:r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5100488"/>
                  </a:ext>
                </a:extLst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39" b="18674"/>
          <a:stretch/>
        </p:blipFill>
        <p:spPr>
          <a:xfrm>
            <a:off x="11068415" y="1480163"/>
            <a:ext cx="1425989" cy="11908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3698" y="2863516"/>
            <a:ext cx="613334" cy="6978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5" b="13731"/>
          <a:stretch/>
        </p:blipFill>
        <p:spPr>
          <a:xfrm>
            <a:off x="11044989" y="3829209"/>
            <a:ext cx="1466338" cy="899202"/>
          </a:xfrm>
          <a:prstGeom prst="rect">
            <a:avLst/>
          </a:prstGeom>
        </p:spPr>
      </p:pic>
      <p:pic>
        <p:nvPicPr>
          <p:cNvPr id="15" name="Picture 2" descr="Image result for 2 point perspective cubes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99" b="23415"/>
          <a:stretch/>
        </p:blipFill>
        <p:spPr bwMode="auto">
          <a:xfrm>
            <a:off x="10948736" y="4896852"/>
            <a:ext cx="1512898" cy="68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free hand sketching product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5622" y="5904681"/>
            <a:ext cx="1015958" cy="78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exploded view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1" t="5754" r="10861" b="7521"/>
          <a:stretch/>
        </p:blipFill>
        <p:spPr bwMode="auto">
          <a:xfrm>
            <a:off x="11141242" y="6882063"/>
            <a:ext cx="1179095" cy="71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400800" y="7808976"/>
            <a:ext cx="6181344" cy="156966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Modelling and Development</a:t>
            </a:r>
          </a:p>
          <a:p>
            <a:pPr algn="ctr"/>
            <a:endParaRPr lang="en-GB" sz="1200" b="1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Modelling and development are key to testing and improving products</a:t>
            </a:r>
          </a:p>
          <a:p>
            <a:pPr algn="ctr"/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can be done physically using materials like; card, foam, clay, man-made boards or virtually in </a:t>
            </a:r>
            <a:r>
              <a:rPr lang="en-GB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CAD 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Modelling helps the designer get feedback from the customer, check aesthetics, function, sizes and even materials and production methods and change them if needed</a:t>
            </a:r>
          </a:p>
          <a:p>
            <a:pPr algn="ctr"/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58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A85D441D5968479B2FFF3A7C88333F" ma:contentTypeVersion="16" ma:contentTypeDescription="Create a new document." ma:contentTypeScope="" ma:versionID="be66c1aad8eb9f988ae5574c05fe6bc3">
  <xsd:schema xmlns:xsd="http://www.w3.org/2001/XMLSchema" xmlns:xs="http://www.w3.org/2001/XMLSchema" xmlns:p="http://schemas.microsoft.com/office/2006/metadata/properties" xmlns:ns2="b6daa2f3-06b5-47f8-a85d-067055f32ca7" xmlns:ns3="4276e521-d8f5-44a8-8722-75164a36e364" targetNamespace="http://schemas.microsoft.com/office/2006/metadata/properties" ma:root="true" ma:fieldsID="b5a91c2b404a9d51996ceae58009a9ec" ns2:_="" ns3:_="">
    <xsd:import namespace="b6daa2f3-06b5-47f8-a85d-067055f32ca7"/>
    <xsd:import namespace="4276e521-d8f5-44a8-8722-75164a36e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aa2f3-06b5-47f8-a85d-067055f32c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76e521-d8f5-44a8-8722-75164a36e36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53140eff-5672-4042-a3e4-d3f7522364a3}" ma:internalName="TaxCatchAll" ma:showField="CatchAllData" ma:web="4276e521-d8f5-44a8-8722-75164a36e3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276e521-d8f5-44a8-8722-75164a36e364" xsi:nil="true"/>
    <lcf76f155ced4ddcb4097134ff3c332f xmlns="b6daa2f3-06b5-47f8-a85d-067055f32ca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5D9B729-E7ED-441C-BFBF-2CDB0C5902FD}"/>
</file>

<file path=customXml/itemProps2.xml><?xml version="1.0" encoding="utf-8"?>
<ds:datastoreItem xmlns:ds="http://schemas.openxmlformats.org/officeDocument/2006/customXml" ds:itemID="{1806CECB-7AD5-406C-8639-9FC6D0F67DED}"/>
</file>

<file path=customXml/itemProps3.xml><?xml version="1.0" encoding="utf-8"?>
<ds:datastoreItem xmlns:ds="http://schemas.openxmlformats.org/officeDocument/2006/customXml" ds:itemID="{BD3E4FD6-A136-47D0-A85B-846C0222938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</TotalTime>
  <Words>460</Words>
  <Application>Microsoft Office PowerPoint</Application>
  <PresentationFormat>A3 Paper (297x420 mm)</PresentationFormat>
  <Paragraphs>64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Chalk Dash</vt:lpstr>
      <vt:lpstr>Tahoma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N. Hill</dc:creator>
  <cp:lastModifiedBy>C Blowman</cp:lastModifiedBy>
  <cp:revision>6</cp:revision>
  <cp:lastPrinted>2024-06-11T13:11:55Z</cp:lastPrinted>
  <dcterms:created xsi:type="dcterms:W3CDTF">2019-06-27T12:58:19Z</dcterms:created>
  <dcterms:modified xsi:type="dcterms:W3CDTF">2024-06-11T13:11:58Z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0x01010064A85D441D5968479B2FFF3A7C88333F</vt:lpwstr>
  </property>
</Properties>
</file>