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801600" cy="9601200" type="A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410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Blowman" userId="dabdb92a-f43d-4c35-917d-3275f45f038d" providerId="ADAL" clId="{499AE1B6-0B92-4E0C-A5DA-2C0C1263926E}"/>
    <pc:docChg chg="custSel modSld">
      <pc:chgData name="C Blowman" userId="dabdb92a-f43d-4c35-917d-3275f45f038d" providerId="ADAL" clId="{499AE1B6-0B92-4E0C-A5DA-2C0C1263926E}" dt="2024-06-11T13:15:41.086" v="12" actId="403"/>
      <pc:docMkLst>
        <pc:docMk/>
      </pc:docMkLst>
      <pc:sldChg chg="addSp delSp modSp">
        <pc:chgData name="C Blowman" userId="dabdb92a-f43d-4c35-917d-3275f45f038d" providerId="ADAL" clId="{499AE1B6-0B92-4E0C-A5DA-2C0C1263926E}" dt="2024-06-11T13:15:41.086" v="12" actId="403"/>
        <pc:sldMkLst>
          <pc:docMk/>
          <pc:sldMk cId="2128951804" sldId="256"/>
        </pc:sldMkLst>
        <pc:spChg chg="mod">
          <ac:chgData name="C Blowman" userId="dabdb92a-f43d-4c35-917d-3275f45f038d" providerId="ADAL" clId="{499AE1B6-0B92-4E0C-A5DA-2C0C1263926E}" dt="2024-06-11T13:15:35.326" v="8" actId="403"/>
          <ac:spMkLst>
            <pc:docMk/>
            <pc:sldMk cId="2128951804" sldId="256"/>
            <ac:spMk id="4" creationId="{00000000-0000-0000-0000-000000000000}"/>
          </ac:spMkLst>
        </pc:spChg>
        <pc:spChg chg="mod">
          <ac:chgData name="C Blowman" userId="dabdb92a-f43d-4c35-917d-3275f45f038d" providerId="ADAL" clId="{499AE1B6-0B92-4E0C-A5DA-2C0C1263926E}" dt="2024-06-11T13:15:41.086" v="12" actId="403"/>
          <ac:spMkLst>
            <pc:docMk/>
            <pc:sldMk cId="2128951804" sldId="256"/>
            <ac:spMk id="7" creationId="{00000000-0000-0000-0000-000000000000}"/>
          </ac:spMkLst>
        </pc:spChg>
        <pc:picChg chg="del">
          <ac:chgData name="C Blowman" userId="dabdb92a-f43d-4c35-917d-3275f45f038d" providerId="ADAL" clId="{499AE1B6-0B92-4E0C-A5DA-2C0C1263926E}" dt="2024-06-11T13:15:25.214" v="0" actId="478"/>
          <ac:picMkLst>
            <pc:docMk/>
            <pc:sldMk cId="2128951804" sldId="256"/>
            <ac:picMk id="11" creationId="{00000000-0000-0000-0000-000000000000}"/>
          </ac:picMkLst>
        </pc:picChg>
        <pc:picChg chg="add mod ord">
          <ac:chgData name="C Blowman" userId="dabdb92a-f43d-4c35-917d-3275f45f038d" providerId="ADAL" clId="{499AE1B6-0B92-4E0C-A5DA-2C0C1263926E}" dt="2024-06-11T13:15:30.048" v="3" actId="167"/>
          <ac:picMkLst>
            <pc:docMk/>
            <pc:sldMk cId="2128951804" sldId="256"/>
            <ac:picMk id="13" creationId="{1AC41A06-66FE-4E1D-A3B4-1E22E54E50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463-28C4-4094-9683-A0C685B4B46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0E2D-3E98-4475-8CF9-FE86916C6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52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463-28C4-4094-9683-A0C685B4B46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0E2D-3E98-4475-8CF9-FE86916C6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7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463-28C4-4094-9683-A0C685B4B46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0E2D-3E98-4475-8CF9-FE86916C6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8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463-28C4-4094-9683-A0C685B4B46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0E2D-3E98-4475-8CF9-FE86916C6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76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463-28C4-4094-9683-A0C685B4B46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0E2D-3E98-4475-8CF9-FE86916C6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16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463-28C4-4094-9683-A0C685B4B46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0E2D-3E98-4475-8CF9-FE86916C6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83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463-28C4-4094-9683-A0C685B4B46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0E2D-3E98-4475-8CF9-FE86916C6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58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463-28C4-4094-9683-A0C685B4B46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0E2D-3E98-4475-8CF9-FE86916C6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9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463-28C4-4094-9683-A0C685B4B46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0E2D-3E98-4475-8CF9-FE86916C6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24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463-28C4-4094-9683-A0C685B4B46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0E2D-3E98-4475-8CF9-FE86916C6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58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A463-28C4-4094-9683-A0C685B4B46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0E2D-3E98-4475-8CF9-FE86916C6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2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0A463-28C4-4094-9683-A0C685B4B463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20E2D-3E98-4475-8CF9-FE86916C63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35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AC41A06-66FE-4E1D-A3B4-1E22E54E5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7" t="17455" r="84625" b="68572"/>
          <a:stretch/>
        </p:blipFill>
        <p:spPr>
          <a:xfrm>
            <a:off x="11748832" y="0"/>
            <a:ext cx="1052768" cy="971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340" y="120316"/>
            <a:ext cx="11911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  <a:latin typeface="Chalk Dash" panose="03000600000000000000" pitchFamily="66" charset="0"/>
              </a:rPr>
              <a:t>Modern and Smart Materials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306163"/>
              </p:ext>
            </p:extLst>
          </p:nvPr>
        </p:nvGraphicFramePr>
        <p:xfrm>
          <a:off x="245285" y="876807"/>
          <a:ext cx="5313307" cy="4354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146">
                  <a:extLst>
                    <a:ext uri="{9D8B030D-6E8A-4147-A177-3AD203B41FA5}">
                      <a16:colId xmlns:a16="http://schemas.microsoft.com/office/drawing/2014/main" val="2868898196"/>
                    </a:ext>
                  </a:extLst>
                </a:gridCol>
                <a:gridCol w="2896642">
                  <a:extLst>
                    <a:ext uri="{9D8B030D-6E8A-4147-A177-3AD203B41FA5}">
                      <a16:colId xmlns:a16="http://schemas.microsoft.com/office/drawing/2014/main" val="3187111543"/>
                    </a:ext>
                  </a:extLst>
                </a:gridCol>
                <a:gridCol w="1362519">
                  <a:extLst>
                    <a:ext uri="{9D8B030D-6E8A-4147-A177-3AD203B41FA5}">
                      <a16:colId xmlns:a16="http://schemas.microsoft.com/office/drawing/2014/main" val="3776042511"/>
                    </a:ext>
                  </a:extLst>
                </a:gridCol>
              </a:tblGrid>
              <a:tr h="45821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Modern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Materials are 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materials that have been developed recently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08560"/>
                  </a:ext>
                </a:extLst>
              </a:tr>
              <a:tr h="45821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 info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22152"/>
                  </a:ext>
                </a:extLst>
              </a:tr>
              <a:tr h="65735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Corn-starch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Polymers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These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are plant-based polymers that are a</a:t>
                      </a:r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replacement for plastics that are </a:t>
                      </a:r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biodegradable </a:t>
                      </a:r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but cannot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be recycled.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Plastic bottles, tubs, food containers, </a:t>
                      </a:r>
                      <a:r>
                        <a:rPr lang="en-GB" sz="12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739736390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Flexible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MDF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Made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 the same way as normal MDF but with grooves cut into the surface so it is flexible. </a:t>
                      </a:r>
                      <a:r>
                        <a:rPr lang="en-GB" sz="12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Flexiply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 the same but for Plywood. These can easily be shaped into curves 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Modern furniture, interior walls and room dividers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3781206839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Titanium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High strength to weight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ratio. Doesn’t corrode or rust. Suitable for medical use as its hypo-</a:t>
                      </a:r>
                      <a:r>
                        <a:rPr lang="en-GB" sz="12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allergneic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Prosthetics,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medical applications, sports cars, </a:t>
                      </a:r>
                      <a:r>
                        <a:rPr lang="en-GB" sz="12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19358696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Kevlar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woven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polymer with a high strength to weight ratio. 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Bullet-proof vests, tyres, helmets, </a:t>
                      </a:r>
                      <a:r>
                        <a:rPr lang="en-GB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335554057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957635"/>
              </p:ext>
            </p:extLst>
          </p:nvPr>
        </p:nvGraphicFramePr>
        <p:xfrm>
          <a:off x="197158" y="5426242"/>
          <a:ext cx="5289242" cy="3995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6438">
                  <a:extLst>
                    <a:ext uri="{9D8B030D-6E8A-4147-A177-3AD203B41FA5}">
                      <a16:colId xmlns:a16="http://schemas.microsoft.com/office/drawing/2014/main" val="2868898196"/>
                    </a:ext>
                  </a:extLst>
                </a:gridCol>
                <a:gridCol w="2435260">
                  <a:extLst>
                    <a:ext uri="{9D8B030D-6E8A-4147-A177-3AD203B41FA5}">
                      <a16:colId xmlns:a16="http://schemas.microsoft.com/office/drawing/2014/main" val="3187111543"/>
                    </a:ext>
                  </a:extLst>
                </a:gridCol>
                <a:gridCol w="1587544">
                  <a:extLst>
                    <a:ext uri="{9D8B030D-6E8A-4147-A177-3AD203B41FA5}">
                      <a16:colId xmlns:a16="http://schemas.microsoft.com/office/drawing/2014/main" val="3776042511"/>
                    </a:ext>
                  </a:extLst>
                </a:gridCol>
              </a:tblGrid>
              <a:tr h="45821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Smart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Materials are 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materials that change and react to the stimuli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08560"/>
                  </a:ext>
                </a:extLst>
              </a:tr>
              <a:tr h="45821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 info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22152"/>
                  </a:ext>
                </a:extLst>
              </a:tr>
              <a:tr h="73863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Thermochromic</a:t>
                      </a:r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Pigments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Change colour in reaction to heat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Kettles, baby bottles, </a:t>
                      </a:r>
                      <a:r>
                        <a:rPr lang="en-GB" sz="12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73973639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Photochromic Pigments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Change colour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 reaction to light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Colour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changing glasses, windows, </a:t>
                      </a:r>
                      <a:r>
                        <a:rPr lang="en-GB" sz="12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3781206839"/>
                  </a:ext>
                </a:extLst>
              </a:tr>
              <a:tr h="74980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Shape Memory Alloy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Returns to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its original shape, in reaction to heat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Braces and glasses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1935869641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Polymorph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Granules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that once exposed to hot water, become a modelling material (like a dough or clay)</a:t>
                      </a: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Modelling and repairs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27791720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99004" y="480310"/>
            <a:ext cx="740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Chalk Dash" panose="03000600000000000000" pitchFamily="66" charset="0"/>
              </a:rPr>
              <a:t>Papers and Boards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606861"/>
              </p:ext>
            </p:extLst>
          </p:nvPr>
        </p:nvGraphicFramePr>
        <p:xfrm>
          <a:off x="5766495" y="882904"/>
          <a:ext cx="6866663" cy="42800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2327">
                  <a:extLst>
                    <a:ext uri="{9D8B030D-6E8A-4147-A177-3AD203B41FA5}">
                      <a16:colId xmlns:a16="http://schemas.microsoft.com/office/drawing/2014/main" val="2868898196"/>
                    </a:ext>
                  </a:extLst>
                </a:gridCol>
                <a:gridCol w="3456506">
                  <a:extLst>
                    <a:ext uri="{9D8B030D-6E8A-4147-A177-3AD203B41FA5}">
                      <a16:colId xmlns:a16="http://schemas.microsoft.com/office/drawing/2014/main" val="3187111543"/>
                    </a:ext>
                  </a:extLst>
                </a:gridCol>
                <a:gridCol w="2047830">
                  <a:extLst>
                    <a:ext uri="{9D8B030D-6E8A-4147-A177-3AD203B41FA5}">
                      <a16:colId xmlns:a16="http://schemas.microsoft.com/office/drawing/2014/main" val="3776042511"/>
                    </a:ext>
                  </a:extLst>
                </a:gridCol>
              </a:tblGrid>
              <a:tr h="464788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Papers and Boards </a:t>
                      </a:r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come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from trees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b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Stock forms 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 papers are: rolls, sheets, A4, A3, </a:t>
                      </a:r>
                      <a:r>
                        <a:rPr lang="en-GB" sz="1200" b="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08560"/>
                  </a:ext>
                </a:extLst>
              </a:tr>
              <a:tr h="38782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 info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Uses/ Examples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22152"/>
                  </a:ext>
                </a:extLst>
              </a:tr>
              <a:tr h="55636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Cartridge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Paper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Thick white paper,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completely opaque and more expensive than photocopy paper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Sketching, ink drawings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739736390"/>
                  </a:ext>
                </a:extLst>
              </a:tr>
              <a:tr h="58818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Layout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Paper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Light, semi-translucent,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good for blending inks and artist markers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Sketching, drawing and some tracing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3781206839"/>
                  </a:ext>
                </a:extLst>
              </a:tr>
              <a:tr h="46478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Corrugated Cardboard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Strong but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light. Rigid triangles of card sandwiched between a top and bottom layer.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Outer packaging,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food packaging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1935869641"/>
                  </a:ext>
                </a:extLst>
              </a:tr>
              <a:tr h="63693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Duplex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Board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Light card with white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outside layers. Waxy coating can be added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Cheap packaging. If waxy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coating is applied, can be used for food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3355540579"/>
                  </a:ext>
                </a:extLst>
              </a:tr>
              <a:tr h="54175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Foil-lined Board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White card coated with a thin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aluminium layer. Foil is great for insulation and water resistance 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Takeaway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containers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1835968907"/>
                  </a:ext>
                </a:extLst>
              </a:tr>
              <a:tr h="54175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Solid White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Board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High-quality white card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with a smooth finish. Stiff and holds colours well 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Greetings cards, packaging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advertising 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1108330058"/>
                  </a:ext>
                </a:extLst>
              </a:tr>
            </a:tbl>
          </a:graphicData>
        </a:graphic>
      </p:graphicFrame>
      <p:pic>
        <p:nvPicPr>
          <p:cNvPr id="10" name="Picture 2" descr="C:\Users\Rob\AppData\Roaming\PixelMetrics\CaptureWiz\Temp\1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1644" y="6136104"/>
            <a:ext cx="6035514" cy="204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0484" y="8470231"/>
            <a:ext cx="5895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is made by first making pulp. Pulp is a mix of tree fibres and water. This is cooked and bleached white, and adding any other additives.</a:t>
            </a:r>
          </a:p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pulp is then drained and goes through </a:t>
            </a:r>
            <a:r>
              <a:rPr lang="en-GB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Calendering</a:t>
            </a: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the pulp is drained and goes through rollers to convert it to its stock forms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5300" y="5654842"/>
            <a:ext cx="361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 Processing of Papers and Boards</a:t>
            </a:r>
          </a:p>
        </p:txBody>
      </p:sp>
    </p:spTree>
    <p:extLst>
      <p:ext uri="{BB962C8B-B14F-4D97-AF65-F5344CB8AC3E}">
        <p14:creationId xmlns:p14="http://schemas.microsoft.com/office/powerpoint/2010/main" val="2128951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6" ma:contentTypeDescription="Create a new document." ma:contentTypeScope="" ma:versionID="be66c1aad8eb9f988ae5574c05fe6bc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b5a91c2b404a9d51996ceae58009a9ec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EB4B41-A0C3-4928-9A0E-48290DEC758C}"/>
</file>

<file path=customXml/itemProps2.xml><?xml version="1.0" encoding="utf-8"?>
<ds:datastoreItem xmlns:ds="http://schemas.openxmlformats.org/officeDocument/2006/customXml" ds:itemID="{42F93471-36D0-45BE-9357-6CEEC9FB26F3}"/>
</file>

<file path=customXml/itemProps3.xml><?xml version="1.0" encoding="utf-8"?>
<ds:datastoreItem xmlns:ds="http://schemas.openxmlformats.org/officeDocument/2006/customXml" ds:itemID="{5CF010F5-530A-4D46-83C1-F8312BEF8B8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448</Words>
  <Application>Microsoft Office PowerPoint</Application>
  <PresentationFormat>A3 Paper (297x420 mm)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Chalk Dash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 Hill</dc:creator>
  <cp:lastModifiedBy>C Blowman</cp:lastModifiedBy>
  <cp:revision>11</cp:revision>
  <cp:lastPrinted>2024-06-11T13:15:54Z</cp:lastPrinted>
  <dcterms:created xsi:type="dcterms:W3CDTF">2019-06-26T11:34:00Z</dcterms:created>
  <dcterms:modified xsi:type="dcterms:W3CDTF">2024-06-11T13:15:56Z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