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6"/>
  </p:notesMasterIdLst>
  <p:sldIdLst>
    <p:sldId id="258" r:id="rId5"/>
  </p:sldIdLst>
  <p:sldSz cx="15113000" cy="10699750"/>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7DA115-3106-CCAF-1ECA-4523F889F9D2}" v="18" dt="2024-12-02T09:11:58.614"/>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64" d="100"/>
          <a:sy n="64" d="100"/>
        </p:scale>
        <p:origin x="372" y="-57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68011" cy="356178"/>
          </a:xfrm>
          <a:prstGeom prst="rect">
            <a:avLst/>
          </a:prstGeom>
        </p:spPr>
        <p:txBody>
          <a:bodyPr vert="horz" lIns="58412" tIns="29206" rIns="58412" bIns="29206" rtlCol="0"/>
          <a:lstStyle>
            <a:lvl1pPr algn="l">
              <a:defRPr sz="800"/>
            </a:lvl1pPr>
          </a:lstStyle>
          <a:p>
            <a:endParaRPr lang="en-GB"/>
          </a:p>
        </p:txBody>
      </p:sp>
      <p:sp>
        <p:nvSpPr>
          <p:cNvPr id="3" name="Date Placeholder 2"/>
          <p:cNvSpPr>
            <a:spLocks noGrp="1"/>
          </p:cNvSpPr>
          <p:nvPr>
            <p:ph type="dt" idx="1"/>
          </p:nvPr>
        </p:nvSpPr>
        <p:spPr>
          <a:xfrm>
            <a:off x="5317506" y="0"/>
            <a:ext cx="4068997" cy="356178"/>
          </a:xfrm>
          <a:prstGeom prst="rect">
            <a:avLst/>
          </a:prstGeom>
        </p:spPr>
        <p:txBody>
          <a:bodyPr vert="horz" lIns="58412" tIns="29206" rIns="58412" bIns="29206" rtlCol="0"/>
          <a:lstStyle>
            <a:lvl1pPr algn="r">
              <a:defRPr sz="800"/>
            </a:lvl1pPr>
          </a:lstStyle>
          <a:p>
            <a:fld id="{D22DDDC6-1F08-49D0-8B2A-9E1D3DFEECC9}" type="datetimeFigureOut">
              <a:rPr lang="en-GB" smtClean="0"/>
              <a:t>31/08/2025</a:t>
            </a:fld>
            <a:endParaRPr lang="en-GB"/>
          </a:p>
        </p:txBody>
      </p:sp>
      <p:sp>
        <p:nvSpPr>
          <p:cNvPr id="4" name="Slide Image Placeholder 3"/>
          <p:cNvSpPr>
            <a:spLocks noGrp="1" noRot="1" noChangeAspect="1"/>
          </p:cNvSpPr>
          <p:nvPr>
            <p:ph type="sldImg" idx="2"/>
          </p:nvPr>
        </p:nvSpPr>
        <p:spPr>
          <a:xfrm>
            <a:off x="3003550" y="889000"/>
            <a:ext cx="3381375" cy="2395538"/>
          </a:xfrm>
          <a:prstGeom prst="rect">
            <a:avLst/>
          </a:prstGeom>
          <a:noFill/>
          <a:ln w="12700">
            <a:solidFill>
              <a:prstClr val="black"/>
            </a:solidFill>
          </a:ln>
        </p:spPr>
        <p:txBody>
          <a:bodyPr vert="horz" lIns="58412" tIns="29206" rIns="58412" bIns="29206" rtlCol="0" anchor="ctr"/>
          <a:lstStyle/>
          <a:p>
            <a:endParaRPr lang="en-GB"/>
          </a:p>
        </p:txBody>
      </p:sp>
      <p:sp>
        <p:nvSpPr>
          <p:cNvPr id="5" name="Notes Placeholder 4"/>
          <p:cNvSpPr>
            <a:spLocks noGrp="1"/>
          </p:cNvSpPr>
          <p:nvPr>
            <p:ph type="body" sz="quarter" idx="3"/>
          </p:nvPr>
        </p:nvSpPr>
        <p:spPr>
          <a:xfrm>
            <a:off x="938848" y="3418462"/>
            <a:ext cx="7510780" cy="2796731"/>
          </a:xfrm>
          <a:prstGeom prst="rect">
            <a:avLst/>
          </a:prstGeom>
        </p:spPr>
        <p:txBody>
          <a:bodyPr vert="horz" lIns="58412" tIns="29206" rIns="58412" bIns="2920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746298"/>
            <a:ext cx="4068011" cy="356178"/>
          </a:xfrm>
          <a:prstGeom prst="rect">
            <a:avLst/>
          </a:prstGeom>
        </p:spPr>
        <p:txBody>
          <a:bodyPr vert="horz" lIns="58412" tIns="29206" rIns="58412" bIns="29206" rtlCol="0" anchor="b"/>
          <a:lstStyle>
            <a:lvl1pPr algn="l">
              <a:defRPr sz="800"/>
            </a:lvl1pPr>
          </a:lstStyle>
          <a:p>
            <a:endParaRPr lang="en-GB"/>
          </a:p>
        </p:txBody>
      </p:sp>
      <p:sp>
        <p:nvSpPr>
          <p:cNvPr id="7" name="Slide Number Placeholder 6"/>
          <p:cNvSpPr>
            <a:spLocks noGrp="1"/>
          </p:cNvSpPr>
          <p:nvPr>
            <p:ph type="sldNum" sz="quarter" idx="5"/>
          </p:nvPr>
        </p:nvSpPr>
        <p:spPr>
          <a:xfrm>
            <a:off x="5317506" y="6746298"/>
            <a:ext cx="4068997" cy="356178"/>
          </a:xfrm>
          <a:prstGeom prst="rect">
            <a:avLst/>
          </a:prstGeom>
        </p:spPr>
        <p:txBody>
          <a:bodyPr vert="horz" lIns="58412" tIns="29206" rIns="58412" bIns="29206" rtlCol="0" anchor="b"/>
          <a:lstStyle>
            <a:lvl1pPr algn="r">
              <a:defRPr sz="800"/>
            </a:lvl1pPr>
          </a:lstStyle>
          <a:p>
            <a:fld id="{26DB91CF-CCD9-4A65-8745-A20E85BE7A5C}" type="slidenum">
              <a:rPr lang="en-GB" smtClean="0"/>
              <a:t>‹#›</a:t>
            </a:fld>
            <a:endParaRPr lang="en-GB"/>
          </a:p>
        </p:txBody>
      </p:sp>
    </p:spTree>
    <p:extLst>
      <p:ext uri="{BB962C8B-B14F-4D97-AF65-F5344CB8AC3E}">
        <p14:creationId xmlns:p14="http://schemas.microsoft.com/office/powerpoint/2010/main" val="3541284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DB91CF-CCD9-4A65-8745-A20E85BE7A5C}" type="slidenum">
              <a:rPr lang="en-GB" smtClean="0"/>
              <a:t>1</a:t>
            </a:fld>
            <a:endParaRPr lang="en-GB"/>
          </a:p>
        </p:txBody>
      </p:sp>
    </p:spTree>
    <p:extLst>
      <p:ext uri="{BB962C8B-B14F-4D97-AF65-F5344CB8AC3E}">
        <p14:creationId xmlns:p14="http://schemas.microsoft.com/office/powerpoint/2010/main" val="3057035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33951" y="3316922"/>
            <a:ext cx="12851448" cy="2246947"/>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267902" y="5991860"/>
            <a:ext cx="10583545" cy="267493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755967" y="2460942"/>
            <a:ext cx="6576917" cy="706183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7786465" y="2460942"/>
            <a:ext cx="6576917" cy="706183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8/31/2025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8/31/2025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8/31/2025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png"/><Relationship Id="rId18" Type="http://schemas.openxmlformats.org/officeDocument/2006/relationships/image" Target="../media/image12.png"/><Relationship Id="rId26" Type="http://schemas.openxmlformats.org/officeDocument/2006/relationships/image" Target="../media/image20.png"/><Relationship Id="rId3" Type="http://schemas.openxmlformats.org/officeDocument/2006/relationships/slideLayout" Target="../slideLayouts/slideLayout3.xml"/><Relationship Id="rId21" Type="http://schemas.openxmlformats.org/officeDocument/2006/relationships/image" Target="../media/image15.png"/><Relationship Id="rId7" Type="http://schemas.openxmlformats.org/officeDocument/2006/relationships/image" Target="../media/image1.png"/><Relationship Id="rId12" Type="http://schemas.openxmlformats.org/officeDocument/2006/relationships/image" Target="../media/image6.png"/><Relationship Id="rId17" Type="http://schemas.openxmlformats.org/officeDocument/2006/relationships/image" Target="../media/image11.png"/><Relationship Id="rId25" Type="http://schemas.openxmlformats.org/officeDocument/2006/relationships/image" Target="../media/image19.png"/><Relationship Id="rId2" Type="http://schemas.openxmlformats.org/officeDocument/2006/relationships/slideLayout" Target="../slideLayouts/slideLayout2.xml"/><Relationship Id="rId16" Type="http://schemas.openxmlformats.org/officeDocument/2006/relationships/image" Target="../media/image10.png"/><Relationship Id="rId20"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24" Type="http://schemas.openxmlformats.org/officeDocument/2006/relationships/image" Target="../media/image18.png"/><Relationship Id="rId5" Type="http://schemas.openxmlformats.org/officeDocument/2006/relationships/slideLayout" Target="../slideLayouts/slideLayout5.xml"/><Relationship Id="rId15" Type="http://schemas.openxmlformats.org/officeDocument/2006/relationships/image" Target="../media/image9.png"/><Relationship Id="rId23" Type="http://schemas.openxmlformats.org/officeDocument/2006/relationships/image" Target="../media/image17.png"/><Relationship Id="rId28" Type="http://schemas.openxmlformats.org/officeDocument/2006/relationships/image" Target="../media/image22.png"/><Relationship Id="rId10" Type="http://schemas.openxmlformats.org/officeDocument/2006/relationships/image" Target="../media/image4.png"/><Relationship Id="rId19" Type="http://schemas.openxmlformats.org/officeDocument/2006/relationships/image" Target="../media/image13.png"/><Relationship Id="rId4" Type="http://schemas.openxmlformats.org/officeDocument/2006/relationships/slideLayout" Target="../slideLayouts/slideLayout4.xml"/><Relationship Id="rId9" Type="http://schemas.openxmlformats.org/officeDocument/2006/relationships/image" Target="../media/image3.png"/><Relationship Id="rId14" Type="http://schemas.openxmlformats.org/officeDocument/2006/relationships/image" Target="../media/image8.png"/><Relationship Id="rId22" Type="http://schemas.openxmlformats.org/officeDocument/2006/relationships/image" Target="../media/image16.png"/><Relationship Id="rId27" Type="http://schemas.openxmlformats.org/officeDocument/2006/relationships/image" Target="../media/image2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56436" y="1278378"/>
            <a:ext cx="4557395" cy="5080"/>
          </a:xfrm>
          <a:custGeom>
            <a:avLst/>
            <a:gdLst/>
            <a:ahLst/>
            <a:cxnLst/>
            <a:rect l="l" t="t" r="r" b="b"/>
            <a:pathLst>
              <a:path w="4557395" h="5080">
                <a:moveTo>
                  <a:pt x="0" y="4698"/>
                </a:moveTo>
                <a:lnTo>
                  <a:pt x="4557002" y="4698"/>
                </a:lnTo>
                <a:lnTo>
                  <a:pt x="4557002" y="0"/>
                </a:lnTo>
                <a:lnTo>
                  <a:pt x="0" y="0"/>
                </a:lnTo>
                <a:lnTo>
                  <a:pt x="0" y="4698"/>
                </a:lnTo>
                <a:close/>
              </a:path>
            </a:pathLst>
          </a:custGeom>
          <a:solidFill>
            <a:srgbClr val="CACACD"/>
          </a:solidFill>
        </p:spPr>
        <p:txBody>
          <a:bodyPr wrap="square" lIns="0" tIns="0" rIns="0" bIns="0" rtlCol="0"/>
          <a:lstStyle/>
          <a:p>
            <a:endParaRPr/>
          </a:p>
        </p:txBody>
      </p:sp>
      <p:sp>
        <p:nvSpPr>
          <p:cNvPr id="17" name="bk object 17"/>
          <p:cNvSpPr/>
          <p:nvPr/>
        </p:nvSpPr>
        <p:spPr>
          <a:xfrm>
            <a:off x="456436" y="1647313"/>
            <a:ext cx="4557395" cy="3658870"/>
          </a:xfrm>
          <a:custGeom>
            <a:avLst/>
            <a:gdLst/>
            <a:ahLst/>
            <a:cxnLst/>
            <a:rect l="l" t="t" r="r" b="b"/>
            <a:pathLst>
              <a:path w="4557395" h="3658870">
                <a:moveTo>
                  <a:pt x="0" y="3658479"/>
                </a:moveTo>
                <a:lnTo>
                  <a:pt x="4557002" y="3658479"/>
                </a:lnTo>
                <a:lnTo>
                  <a:pt x="4557002" y="0"/>
                </a:lnTo>
                <a:lnTo>
                  <a:pt x="0" y="0"/>
                </a:lnTo>
                <a:lnTo>
                  <a:pt x="0" y="3658479"/>
                </a:lnTo>
                <a:close/>
              </a:path>
            </a:pathLst>
          </a:custGeom>
          <a:solidFill>
            <a:srgbClr val="CACACD"/>
          </a:solidFill>
        </p:spPr>
        <p:txBody>
          <a:bodyPr wrap="square" lIns="0" tIns="0" rIns="0" bIns="0" rtlCol="0"/>
          <a:lstStyle/>
          <a:p>
            <a:endParaRPr/>
          </a:p>
        </p:txBody>
      </p:sp>
      <p:sp>
        <p:nvSpPr>
          <p:cNvPr id="18" name="bk object 18"/>
          <p:cNvSpPr/>
          <p:nvPr/>
        </p:nvSpPr>
        <p:spPr>
          <a:xfrm>
            <a:off x="485761" y="1676776"/>
            <a:ext cx="1265555" cy="430530"/>
          </a:xfrm>
          <a:custGeom>
            <a:avLst/>
            <a:gdLst/>
            <a:ahLst/>
            <a:cxnLst/>
            <a:rect l="l" t="t" r="r" b="b"/>
            <a:pathLst>
              <a:path w="1265555" h="430530">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19" name="bk object 19"/>
          <p:cNvSpPr/>
          <p:nvPr/>
        </p:nvSpPr>
        <p:spPr>
          <a:xfrm>
            <a:off x="682750" y="1807713"/>
            <a:ext cx="932685" cy="169163"/>
          </a:xfrm>
          <a:prstGeom prst="rect">
            <a:avLst/>
          </a:prstGeom>
          <a:blipFill>
            <a:blip r:embed="rId7" cstate="print"/>
            <a:stretch>
              <a:fillRect/>
            </a:stretch>
          </a:blipFill>
        </p:spPr>
        <p:txBody>
          <a:bodyPr wrap="square" lIns="0" tIns="0" rIns="0" bIns="0" rtlCol="0"/>
          <a:lstStyle/>
          <a:p>
            <a:endParaRPr/>
          </a:p>
        </p:txBody>
      </p:sp>
      <p:sp>
        <p:nvSpPr>
          <p:cNvPr id="20" name="bk object 20"/>
          <p:cNvSpPr/>
          <p:nvPr/>
        </p:nvSpPr>
        <p:spPr>
          <a:xfrm>
            <a:off x="1822953" y="1707129"/>
            <a:ext cx="3183882" cy="169163"/>
          </a:xfrm>
          <a:prstGeom prst="rect">
            <a:avLst/>
          </a:prstGeom>
          <a:blipFill>
            <a:blip r:embed="rId8" cstate="print"/>
            <a:stretch>
              <a:fillRect/>
            </a:stretch>
          </a:blipFill>
        </p:spPr>
        <p:txBody>
          <a:bodyPr wrap="square" lIns="0" tIns="0" rIns="0" bIns="0" rtlCol="0"/>
          <a:lstStyle/>
          <a:p>
            <a:endParaRPr/>
          </a:p>
        </p:txBody>
      </p:sp>
      <p:sp>
        <p:nvSpPr>
          <p:cNvPr id="21" name="bk object 21"/>
          <p:cNvSpPr/>
          <p:nvPr/>
        </p:nvSpPr>
        <p:spPr>
          <a:xfrm>
            <a:off x="1822953" y="1906773"/>
            <a:ext cx="1127172" cy="169163"/>
          </a:xfrm>
          <a:prstGeom prst="rect">
            <a:avLst/>
          </a:prstGeom>
          <a:blipFill>
            <a:blip r:embed="rId9" cstate="print"/>
            <a:stretch>
              <a:fillRect/>
            </a:stretch>
          </a:blipFill>
        </p:spPr>
        <p:txBody>
          <a:bodyPr wrap="square" lIns="0" tIns="0" rIns="0" bIns="0" rtlCol="0"/>
          <a:lstStyle/>
          <a:p>
            <a:endParaRPr/>
          </a:p>
        </p:txBody>
      </p:sp>
      <p:sp>
        <p:nvSpPr>
          <p:cNvPr id="22" name="bk object 22"/>
          <p:cNvSpPr/>
          <p:nvPr/>
        </p:nvSpPr>
        <p:spPr>
          <a:xfrm>
            <a:off x="485761" y="2106797"/>
            <a:ext cx="1265555" cy="430530"/>
          </a:xfrm>
          <a:custGeom>
            <a:avLst/>
            <a:gdLst/>
            <a:ahLst/>
            <a:cxnLst/>
            <a:rect l="l" t="t" r="r" b="b"/>
            <a:pathLst>
              <a:path w="1265555" h="430530">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23" name="bk object 23"/>
          <p:cNvSpPr/>
          <p:nvPr/>
        </p:nvSpPr>
        <p:spPr>
          <a:xfrm>
            <a:off x="682750" y="2235956"/>
            <a:ext cx="932685" cy="169163"/>
          </a:xfrm>
          <a:prstGeom prst="rect">
            <a:avLst/>
          </a:prstGeom>
          <a:blipFill>
            <a:blip r:embed="rId10" cstate="print"/>
            <a:stretch>
              <a:fillRect/>
            </a:stretch>
          </a:blipFill>
        </p:spPr>
        <p:txBody>
          <a:bodyPr wrap="square" lIns="0" tIns="0" rIns="0" bIns="0" rtlCol="0"/>
          <a:lstStyle/>
          <a:p>
            <a:endParaRPr/>
          </a:p>
        </p:txBody>
      </p:sp>
      <p:sp>
        <p:nvSpPr>
          <p:cNvPr id="24" name="bk object 24"/>
          <p:cNvSpPr/>
          <p:nvPr/>
        </p:nvSpPr>
        <p:spPr>
          <a:xfrm>
            <a:off x="1822953" y="2235956"/>
            <a:ext cx="2691504" cy="169163"/>
          </a:xfrm>
          <a:prstGeom prst="rect">
            <a:avLst/>
          </a:prstGeom>
          <a:blipFill>
            <a:blip r:embed="rId11" cstate="print"/>
            <a:stretch>
              <a:fillRect/>
            </a:stretch>
          </a:blipFill>
        </p:spPr>
        <p:txBody>
          <a:bodyPr wrap="square" lIns="0" tIns="0" rIns="0" bIns="0" rtlCol="0"/>
          <a:lstStyle/>
          <a:p>
            <a:endParaRPr/>
          </a:p>
        </p:txBody>
      </p:sp>
      <p:sp>
        <p:nvSpPr>
          <p:cNvPr id="25" name="bk object 25"/>
          <p:cNvSpPr/>
          <p:nvPr/>
        </p:nvSpPr>
        <p:spPr>
          <a:xfrm>
            <a:off x="485761" y="2536818"/>
            <a:ext cx="1265555" cy="430530"/>
          </a:xfrm>
          <a:custGeom>
            <a:avLst/>
            <a:gdLst/>
            <a:ahLst/>
            <a:cxnLst/>
            <a:rect l="l" t="t" r="r" b="b"/>
            <a:pathLst>
              <a:path w="1265555" h="430530">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26" name="bk object 26"/>
          <p:cNvSpPr/>
          <p:nvPr/>
        </p:nvSpPr>
        <p:spPr>
          <a:xfrm>
            <a:off x="708658" y="2566663"/>
            <a:ext cx="914486" cy="169163"/>
          </a:xfrm>
          <a:prstGeom prst="rect">
            <a:avLst/>
          </a:prstGeom>
          <a:blipFill>
            <a:blip r:embed="rId12" cstate="print"/>
            <a:stretch>
              <a:fillRect/>
            </a:stretch>
          </a:blipFill>
        </p:spPr>
        <p:txBody>
          <a:bodyPr wrap="square" lIns="0" tIns="0" rIns="0" bIns="0" rtlCol="0"/>
          <a:lstStyle/>
          <a:p>
            <a:endParaRPr/>
          </a:p>
        </p:txBody>
      </p:sp>
      <p:sp>
        <p:nvSpPr>
          <p:cNvPr id="27" name="bk object 27"/>
          <p:cNvSpPr/>
          <p:nvPr/>
        </p:nvSpPr>
        <p:spPr>
          <a:xfrm>
            <a:off x="975357" y="2764782"/>
            <a:ext cx="358139" cy="169163"/>
          </a:xfrm>
          <a:prstGeom prst="rect">
            <a:avLst/>
          </a:prstGeom>
          <a:blipFill>
            <a:blip r:embed="rId13" cstate="print"/>
            <a:stretch>
              <a:fillRect/>
            </a:stretch>
          </a:blipFill>
        </p:spPr>
        <p:txBody>
          <a:bodyPr wrap="square" lIns="0" tIns="0" rIns="0" bIns="0" rtlCol="0"/>
          <a:lstStyle/>
          <a:p>
            <a:endParaRPr/>
          </a:p>
        </p:txBody>
      </p:sp>
      <p:sp>
        <p:nvSpPr>
          <p:cNvPr id="28" name="bk object 28"/>
          <p:cNvSpPr/>
          <p:nvPr/>
        </p:nvSpPr>
        <p:spPr>
          <a:xfrm>
            <a:off x="1822953" y="2566663"/>
            <a:ext cx="3193534" cy="169163"/>
          </a:xfrm>
          <a:prstGeom prst="rect">
            <a:avLst/>
          </a:prstGeom>
          <a:blipFill>
            <a:blip r:embed="rId14" cstate="print"/>
            <a:stretch>
              <a:fillRect/>
            </a:stretch>
          </a:blipFill>
        </p:spPr>
        <p:txBody>
          <a:bodyPr wrap="square" lIns="0" tIns="0" rIns="0" bIns="0" rtlCol="0"/>
          <a:lstStyle/>
          <a:p>
            <a:endParaRPr/>
          </a:p>
        </p:txBody>
      </p:sp>
      <p:sp>
        <p:nvSpPr>
          <p:cNvPr id="29" name="bk object 29"/>
          <p:cNvSpPr/>
          <p:nvPr/>
        </p:nvSpPr>
        <p:spPr>
          <a:xfrm>
            <a:off x="1822953" y="2764782"/>
            <a:ext cx="387704" cy="169163"/>
          </a:xfrm>
          <a:prstGeom prst="rect">
            <a:avLst/>
          </a:prstGeom>
          <a:blipFill>
            <a:blip r:embed="rId15" cstate="print"/>
            <a:stretch>
              <a:fillRect/>
            </a:stretch>
          </a:blipFill>
        </p:spPr>
        <p:txBody>
          <a:bodyPr wrap="square" lIns="0" tIns="0" rIns="0" bIns="0" rtlCol="0"/>
          <a:lstStyle/>
          <a:p>
            <a:endParaRPr/>
          </a:p>
        </p:txBody>
      </p:sp>
      <p:sp>
        <p:nvSpPr>
          <p:cNvPr id="30" name="bk object 30"/>
          <p:cNvSpPr/>
          <p:nvPr/>
        </p:nvSpPr>
        <p:spPr>
          <a:xfrm>
            <a:off x="485761" y="2966839"/>
            <a:ext cx="1265555" cy="430530"/>
          </a:xfrm>
          <a:custGeom>
            <a:avLst/>
            <a:gdLst/>
            <a:ahLst/>
            <a:cxnLst/>
            <a:rect l="l" t="t" r="r" b="b"/>
            <a:pathLst>
              <a:path w="1265555" h="430529">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31" name="bk object 31"/>
          <p:cNvSpPr/>
          <p:nvPr/>
        </p:nvSpPr>
        <p:spPr>
          <a:xfrm>
            <a:off x="708658" y="2996430"/>
            <a:ext cx="914486" cy="169163"/>
          </a:xfrm>
          <a:prstGeom prst="rect">
            <a:avLst/>
          </a:prstGeom>
          <a:blipFill>
            <a:blip r:embed="rId16" cstate="print"/>
            <a:stretch>
              <a:fillRect/>
            </a:stretch>
          </a:blipFill>
        </p:spPr>
        <p:txBody>
          <a:bodyPr wrap="square" lIns="0" tIns="0" rIns="0" bIns="0" rtlCol="0"/>
          <a:lstStyle/>
          <a:p>
            <a:endParaRPr/>
          </a:p>
        </p:txBody>
      </p:sp>
      <p:sp>
        <p:nvSpPr>
          <p:cNvPr id="32" name="bk object 32"/>
          <p:cNvSpPr/>
          <p:nvPr/>
        </p:nvSpPr>
        <p:spPr>
          <a:xfrm>
            <a:off x="975357" y="3194931"/>
            <a:ext cx="358139" cy="169163"/>
          </a:xfrm>
          <a:prstGeom prst="rect">
            <a:avLst/>
          </a:prstGeom>
          <a:blipFill>
            <a:blip r:embed="rId13" cstate="print"/>
            <a:stretch>
              <a:fillRect/>
            </a:stretch>
          </a:blipFill>
        </p:spPr>
        <p:txBody>
          <a:bodyPr wrap="square" lIns="0" tIns="0" rIns="0" bIns="0" rtlCol="0"/>
          <a:lstStyle/>
          <a:p>
            <a:endParaRPr/>
          </a:p>
        </p:txBody>
      </p:sp>
      <p:sp>
        <p:nvSpPr>
          <p:cNvPr id="33" name="bk object 33"/>
          <p:cNvSpPr/>
          <p:nvPr/>
        </p:nvSpPr>
        <p:spPr>
          <a:xfrm>
            <a:off x="1822953" y="3095236"/>
            <a:ext cx="2343144" cy="169417"/>
          </a:xfrm>
          <a:prstGeom prst="rect">
            <a:avLst/>
          </a:prstGeom>
          <a:blipFill>
            <a:blip r:embed="rId17" cstate="print"/>
            <a:stretch>
              <a:fillRect/>
            </a:stretch>
          </a:blipFill>
        </p:spPr>
        <p:txBody>
          <a:bodyPr wrap="square" lIns="0" tIns="0" rIns="0" bIns="0" rtlCol="0"/>
          <a:lstStyle/>
          <a:p>
            <a:endParaRPr/>
          </a:p>
        </p:txBody>
      </p:sp>
      <p:sp>
        <p:nvSpPr>
          <p:cNvPr id="34" name="bk object 34"/>
          <p:cNvSpPr/>
          <p:nvPr/>
        </p:nvSpPr>
        <p:spPr>
          <a:xfrm>
            <a:off x="485761" y="3396860"/>
            <a:ext cx="1265555" cy="619125"/>
          </a:xfrm>
          <a:custGeom>
            <a:avLst/>
            <a:gdLst/>
            <a:ahLst/>
            <a:cxnLst/>
            <a:rect l="l" t="t" r="r" b="b"/>
            <a:pathLst>
              <a:path w="1265555" h="619125">
                <a:moveTo>
                  <a:pt x="0" y="0"/>
                </a:moveTo>
                <a:lnTo>
                  <a:pt x="1265437" y="0"/>
                </a:lnTo>
                <a:lnTo>
                  <a:pt x="1265437" y="618869"/>
                </a:lnTo>
                <a:lnTo>
                  <a:pt x="0" y="618869"/>
                </a:lnTo>
                <a:lnTo>
                  <a:pt x="0" y="0"/>
                </a:lnTo>
                <a:close/>
              </a:path>
            </a:pathLst>
          </a:custGeom>
          <a:solidFill>
            <a:srgbClr val="79797B"/>
          </a:solidFill>
        </p:spPr>
        <p:txBody>
          <a:bodyPr wrap="square" lIns="0" tIns="0" rIns="0" bIns="0" rtlCol="0"/>
          <a:lstStyle/>
          <a:p>
            <a:endParaRPr/>
          </a:p>
        </p:txBody>
      </p:sp>
      <p:sp>
        <p:nvSpPr>
          <p:cNvPr id="35" name="bk object 35"/>
          <p:cNvSpPr/>
          <p:nvPr/>
        </p:nvSpPr>
        <p:spPr>
          <a:xfrm>
            <a:off x="708658" y="3522590"/>
            <a:ext cx="914486" cy="169163"/>
          </a:xfrm>
          <a:prstGeom prst="rect">
            <a:avLst/>
          </a:prstGeom>
          <a:blipFill>
            <a:blip r:embed="rId18" cstate="print"/>
            <a:stretch>
              <a:fillRect/>
            </a:stretch>
          </a:blipFill>
        </p:spPr>
        <p:txBody>
          <a:bodyPr wrap="square" lIns="0" tIns="0" rIns="0" bIns="0" rtlCol="0"/>
          <a:lstStyle/>
          <a:p>
            <a:endParaRPr/>
          </a:p>
        </p:txBody>
      </p:sp>
      <p:sp>
        <p:nvSpPr>
          <p:cNvPr id="36" name="bk object 36"/>
          <p:cNvSpPr/>
          <p:nvPr/>
        </p:nvSpPr>
        <p:spPr>
          <a:xfrm>
            <a:off x="975357" y="3720709"/>
            <a:ext cx="358139" cy="169163"/>
          </a:xfrm>
          <a:prstGeom prst="rect">
            <a:avLst/>
          </a:prstGeom>
          <a:blipFill>
            <a:blip r:embed="rId13" cstate="print"/>
            <a:stretch>
              <a:fillRect/>
            </a:stretch>
          </a:blipFill>
        </p:spPr>
        <p:txBody>
          <a:bodyPr wrap="square" lIns="0" tIns="0" rIns="0" bIns="0" rtlCol="0"/>
          <a:lstStyle/>
          <a:p>
            <a:endParaRPr/>
          </a:p>
        </p:txBody>
      </p:sp>
      <p:sp>
        <p:nvSpPr>
          <p:cNvPr id="37" name="bk object 37"/>
          <p:cNvSpPr/>
          <p:nvPr/>
        </p:nvSpPr>
        <p:spPr>
          <a:xfrm>
            <a:off x="1822953" y="3422006"/>
            <a:ext cx="3188834" cy="169163"/>
          </a:xfrm>
          <a:prstGeom prst="rect">
            <a:avLst/>
          </a:prstGeom>
          <a:blipFill>
            <a:blip r:embed="rId19" cstate="print"/>
            <a:stretch>
              <a:fillRect/>
            </a:stretch>
          </a:blipFill>
        </p:spPr>
        <p:txBody>
          <a:bodyPr wrap="square" lIns="0" tIns="0" rIns="0" bIns="0" rtlCol="0"/>
          <a:lstStyle/>
          <a:p>
            <a:endParaRPr/>
          </a:p>
        </p:txBody>
      </p:sp>
      <p:sp>
        <p:nvSpPr>
          <p:cNvPr id="38" name="bk object 38"/>
          <p:cNvSpPr/>
          <p:nvPr/>
        </p:nvSpPr>
        <p:spPr>
          <a:xfrm>
            <a:off x="1822953" y="3621650"/>
            <a:ext cx="2773927" cy="169163"/>
          </a:xfrm>
          <a:prstGeom prst="rect">
            <a:avLst/>
          </a:prstGeom>
          <a:blipFill>
            <a:blip r:embed="rId20" cstate="print"/>
            <a:stretch>
              <a:fillRect/>
            </a:stretch>
          </a:blipFill>
        </p:spPr>
        <p:txBody>
          <a:bodyPr wrap="square" lIns="0" tIns="0" rIns="0" bIns="0" rtlCol="0"/>
          <a:lstStyle/>
          <a:p>
            <a:endParaRPr/>
          </a:p>
        </p:txBody>
      </p:sp>
      <p:sp>
        <p:nvSpPr>
          <p:cNvPr id="39" name="bk object 39"/>
          <p:cNvSpPr/>
          <p:nvPr/>
        </p:nvSpPr>
        <p:spPr>
          <a:xfrm>
            <a:off x="1822953" y="3821293"/>
            <a:ext cx="501229" cy="169163"/>
          </a:xfrm>
          <a:prstGeom prst="rect">
            <a:avLst/>
          </a:prstGeom>
          <a:blipFill>
            <a:blip r:embed="rId21" cstate="print"/>
            <a:stretch>
              <a:fillRect/>
            </a:stretch>
          </a:blipFill>
        </p:spPr>
        <p:txBody>
          <a:bodyPr wrap="square" lIns="0" tIns="0" rIns="0" bIns="0" rtlCol="0"/>
          <a:lstStyle/>
          <a:p>
            <a:endParaRPr/>
          </a:p>
        </p:txBody>
      </p:sp>
      <p:sp>
        <p:nvSpPr>
          <p:cNvPr id="40" name="bk object 40"/>
          <p:cNvSpPr/>
          <p:nvPr/>
        </p:nvSpPr>
        <p:spPr>
          <a:xfrm>
            <a:off x="485761" y="4015730"/>
            <a:ext cx="1265555" cy="430530"/>
          </a:xfrm>
          <a:custGeom>
            <a:avLst/>
            <a:gdLst/>
            <a:ahLst/>
            <a:cxnLst/>
            <a:rect l="l" t="t" r="r" b="b"/>
            <a:pathLst>
              <a:path w="1265555" h="430529">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41" name="bk object 41"/>
          <p:cNvSpPr/>
          <p:nvPr/>
        </p:nvSpPr>
        <p:spPr>
          <a:xfrm>
            <a:off x="635506" y="4145904"/>
            <a:ext cx="1030958" cy="169163"/>
          </a:xfrm>
          <a:prstGeom prst="rect">
            <a:avLst/>
          </a:prstGeom>
          <a:blipFill>
            <a:blip r:embed="rId22" cstate="print"/>
            <a:stretch>
              <a:fillRect/>
            </a:stretch>
          </a:blipFill>
        </p:spPr>
        <p:txBody>
          <a:bodyPr wrap="square" lIns="0" tIns="0" rIns="0" bIns="0" rtlCol="0"/>
          <a:lstStyle/>
          <a:p>
            <a:endParaRPr/>
          </a:p>
        </p:txBody>
      </p:sp>
      <p:sp>
        <p:nvSpPr>
          <p:cNvPr id="42" name="bk object 42"/>
          <p:cNvSpPr/>
          <p:nvPr/>
        </p:nvSpPr>
        <p:spPr>
          <a:xfrm>
            <a:off x="1822953" y="4145904"/>
            <a:ext cx="1921759" cy="169163"/>
          </a:xfrm>
          <a:prstGeom prst="rect">
            <a:avLst/>
          </a:prstGeom>
          <a:blipFill>
            <a:blip r:embed="rId23" cstate="print"/>
            <a:stretch>
              <a:fillRect/>
            </a:stretch>
          </a:blipFill>
        </p:spPr>
        <p:txBody>
          <a:bodyPr wrap="square" lIns="0" tIns="0" rIns="0" bIns="0" rtlCol="0"/>
          <a:lstStyle/>
          <a:p>
            <a:endParaRPr/>
          </a:p>
        </p:txBody>
      </p:sp>
      <p:sp>
        <p:nvSpPr>
          <p:cNvPr id="43" name="bk object 43"/>
          <p:cNvSpPr/>
          <p:nvPr/>
        </p:nvSpPr>
        <p:spPr>
          <a:xfrm>
            <a:off x="485761" y="4445750"/>
            <a:ext cx="1265555" cy="430530"/>
          </a:xfrm>
          <a:custGeom>
            <a:avLst/>
            <a:gdLst/>
            <a:ahLst/>
            <a:cxnLst/>
            <a:rect l="l" t="t" r="r" b="b"/>
            <a:pathLst>
              <a:path w="1265555" h="430529">
                <a:moveTo>
                  <a:pt x="0" y="0"/>
                </a:moveTo>
                <a:lnTo>
                  <a:pt x="1265437" y="0"/>
                </a:lnTo>
                <a:lnTo>
                  <a:pt x="1265437" y="430021"/>
                </a:lnTo>
                <a:lnTo>
                  <a:pt x="0" y="430021"/>
                </a:lnTo>
                <a:lnTo>
                  <a:pt x="0" y="0"/>
                </a:lnTo>
                <a:close/>
              </a:path>
            </a:pathLst>
          </a:custGeom>
          <a:solidFill>
            <a:srgbClr val="79797B"/>
          </a:solidFill>
        </p:spPr>
        <p:txBody>
          <a:bodyPr wrap="square" lIns="0" tIns="0" rIns="0" bIns="0" rtlCol="0"/>
          <a:lstStyle/>
          <a:p>
            <a:endParaRPr/>
          </a:p>
        </p:txBody>
      </p:sp>
      <p:sp>
        <p:nvSpPr>
          <p:cNvPr id="44" name="bk object 44"/>
          <p:cNvSpPr/>
          <p:nvPr/>
        </p:nvSpPr>
        <p:spPr>
          <a:xfrm>
            <a:off x="975357" y="4575671"/>
            <a:ext cx="358139" cy="169163"/>
          </a:xfrm>
          <a:prstGeom prst="rect">
            <a:avLst/>
          </a:prstGeom>
          <a:blipFill>
            <a:blip r:embed="rId24" cstate="print"/>
            <a:stretch>
              <a:fillRect/>
            </a:stretch>
          </a:blipFill>
        </p:spPr>
        <p:txBody>
          <a:bodyPr wrap="square" lIns="0" tIns="0" rIns="0" bIns="0" rtlCol="0"/>
          <a:lstStyle/>
          <a:p>
            <a:endParaRPr/>
          </a:p>
        </p:txBody>
      </p:sp>
      <p:sp>
        <p:nvSpPr>
          <p:cNvPr id="45" name="bk object 45"/>
          <p:cNvSpPr/>
          <p:nvPr/>
        </p:nvSpPr>
        <p:spPr>
          <a:xfrm>
            <a:off x="1822953" y="4476611"/>
            <a:ext cx="3069582" cy="169163"/>
          </a:xfrm>
          <a:prstGeom prst="rect">
            <a:avLst/>
          </a:prstGeom>
          <a:blipFill>
            <a:blip r:embed="rId25" cstate="print"/>
            <a:stretch>
              <a:fillRect/>
            </a:stretch>
          </a:blipFill>
        </p:spPr>
        <p:txBody>
          <a:bodyPr wrap="square" lIns="0" tIns="0" rIns="0" bIns="0" rtlCol="0"/>
          <a:lstStyle/>
          <a:p>
            <a:endParaRPr/>
          </a:p>
        </p:txBody>
      </p:sp>
      <p:sp>
        <p:nvSpPr>
          <p:cNvPr id="46" name="bk object 46"/>
          <p:cNvSpPr/>
          <p:nvPr/>
        </p:nvSpPr>
        <p:spPr>
          <a:xfrm>
            <a:off x="1822953" y="4674731"/>
            <a:ext cx="1363849" cy="169163"/>
          </a:xfrm>
          <a:prstGeom prst="rect">
            <a:avLst/>
          </a:prstGeom>
          <a:blipFill>
            <a:blip r:embed="rId26" cstate="print"/>
            <a:stretch>
              <a:fillRect/>
            </a:stretch>
          </a:blipFill>
        </p:spPr>
        <p:txBody>
          <a:bodyPr wrap="square" lIns="0" tIns="0" rIns="0" bIns="0" rtlCol="0"/>
          <a:lstStyle/>
          <a:p>
            <a:endParaRPr/>
          </a:p>
        </p:txBody>
      </p:sp>
      <p:sp>
        <p:nvSpPr>
          <p:cNvPr id="47" name="bk object 47"/>
          <p:cNvSpPr/>
          <p:nvPr/>
        </p:nvSpPr>
        <p:spPr>
          <a:xfrm>
            <a:off x="485761" y="4875771"/>
            <a:ext cx="1265555" cy="430530"/>
          </a:xfrm>
          <a:custGeom>
            <a:avLst/>
            <a:gdLst/>
            <a:ahLst/>
            <a:cxnLst/>
            <a:rect l="l" t="t" r="r" b="b"/>
            <a:pathLst>
              <a:path w="1265555" h="430529">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48" name="bk object 48"/>
          <p:cNvSpPr/>
          <p:nvPr/>
        </p:nvSpPr>
        <p:spPr>
          <a:xfrm>
            <a:off x="975357" y="5003914"/>
            <a:ext cx="358139" cy="169163"/>
          </a:xfrm>
          <a:prstGeom prst="rect">
            <a:avLst/>
          </a:prstGeom>
          <a:blipFill>
            <a:blip r:embed="rId27" cstate="print"/>
            <a:stretch>
              <a:fillRect/>
            </a:stretch>
          </a:blipFill>
        </p:spPr>
        <p:txBody>
          <a:bodyPr wrap="square" lIns="0" tIns="0" rIns="0" bIns="0" rtlCol="0"/>
          <a:lstStyle/>
          <a:p>
            <a:endParaRPr/>
          </a:p>
        </p:txBody>
      </p:sp>
      <p:sp>
        <p:nvSpPr>
          <p:cNvPr id="49" name="bk object 49"/>
          <p:cNvSpPr/>
          <p:nvPr/>
        </p:nvSpPr>
        <p:spPr>
          <a:xfrm>
            <a:off x="1822953" y="5003914"/>
            <a:ext cx="2071872" cy="169163"/>
          </a:xfrm>
          <a:prstGeom prst="rect">
            <a:avLst/>
          </a:prstGeom>
          <a:blipFill>
            <a:blip r:embed="rId28" cstate="print"/>
            <a:stretch>
              <a:fillRect/>
            </a:stretch>
          </a:blipFill>
        </p:spPr>
        <p:txBody>
          <a:bodyPr wrap="square" lIns="0" tIns="0" rIns="0" bIns="0" rtlCol="0"/>
          <a:lstStyle/>
          <a:p>
            <a:endParaRPr/>
          </a:p>
        </p:txBody>
      </p:sp>
      <p:sp>
        <p:nvSpPr>
          <p:cNvPr id="50" name="bk object 50"/>
          <p:cNvSpPr/>
          <p:nvPr/>
        </p:nvSpPr>
        <p:spPr>
          <a:xfrm>
            <a:off x="489558" y="1676903"/>
            <a:ext cx="0" cy="3622675"/>
          </a:xfrm>
          <a:custGeom>
            <a:avLst/>
            <a:gdLst/>
            <a:ahLst/>
            <a:cxnLst/>
            <a:rect l="l" t="t" r="r" b="b"/>
            <a:pathLst>
              <a:path h="3622675">
                <a:moveTo>
                  <a:pt x="0" y="0"/>
                </a:moveTo>
                <a:lnTo>
                  <a:pt x="0" y="3622539"/>
                </a:lnTo>
              </a:path>
            </a:pathLst>
          </a:custGeom>
          <a:ln w="7619">
            <a:solidFill>
              <a:srgbClr val="575759"/>
            </a:solidFill>
          </a:ln>
        </p:spPr>
        <p:txBody>
          <a:bodyPr wrap="square" lIns="0" tIns="0" rIns="0" bIns="0" rtlCol="0"/>
          <a:lstStyle/>
          <a:p>
            <a:endParaRPr/>
          </a:p>
        </p:txBody>
      </p:sp>
      <p:sp>
        <p:nvSpPr>
          <p:cNvPr id="51" name="bk object 51"/>
          <p:cNvSpPr/>
          <p:nvPr/>
        </p:nvSpPr>
        <p:spPr>
          <a:xfrm>
            <a:off x="1751833" y="1683253"/>
            <a:ext cx="0" cy="3616325"/>
          </a:xfrm>
          <a:custGeom>
            <a:avLst/>
            <a:gdLst/>
            <a:ahLst/>
            <a:cxnLst/>
            <a:rect l="l" t="t" r="r" b="b"/>
            <a:pathLst>
              <a:path h="3616325">
                <a:moveTo>
                  <a:pt x="0" y="0"/>
                </a:moveTo>
                <a:lnTo>
                  <a:pt x="0" y="3616189"/>
                </a:lnTo>
              </a:path>
            </a:pathLst>
          </a:custGeom>
          <a:ln w="7620">
            <a:solidFill>
              <a:srgbClr val="575759"/>
            </a:solidFill>
          </a:ln>
        </p:spPr>
        <p:txBody>
          <a:bodyPr wrap="square" lIns="0" tIns="0" rIns="0" bIns="0" rtlCol="0"/>
          <a:lstStyle/>
          <a:p>
            <a:endParaRPr/>
          </a:p>
        </p:txBody>
      </p:sp>
      <p:sp>
        <p:nvSpPr>
          <p:cNvPr id="52" name="bk object 52"/>
          <p:cNvSpPr/>
          <p:nvPr/>
        </p:nvSpPr>
        <p:spPr>
          <a:xfrm>
            <a:off x="5009756" y="1676903"/>
            <a:ext cx="0" cy="3622675"/>
          </a:xfrm>
          <a:custGeom>
            <a:avLst/>
            <a:gdLst/>
            <a:ahLst/>
            <a:cxnLst/>
            <a:rect l="l" t="t" r="r" b="b"/>
            <a:pathLst>
              <a:path h="3622675">
                <a:moveTo>
                  <a:pt x="0" y="0"/>
                </a:moveTo>
                <a:lnTo>
                  <a:pt x="0" y="3622539"/>
                </a:lnTo>
              </a:path>
            </a:pathLst>
          </a:custGeom>
          <a:ln w="7619">
            <a:solidFill>
              <a:srgbClr val="575759"/>
            </a:solidFill>
          </a:ln>
        </p:spPr>
        <p:txBody>
          <a:bodyPr wrap="square" lIns="0" tIns="0" rIns="0" bIns="0" rtlCol="0"/>
          <a:lstStyle/>
          <a:p>
            <a:endParaRPr/>
          </a:p>
        </p:txBody>
      </p:sp>
      <p:sp>
        <p:nvSpPr>
          <p:cNvPr id="53" name="bk object 53"/>
          <p:cNvSpPr/>
          <p:nvPr/>
        </p:nvSpPr>
        <p:spPr>
          <a:xfrm>
            <a:off x="485761" y="1680586"/>
            <a:ext cx="4528185" cy="0"/>
          </a:xfrm>
          <a:custGeom>
            <a:avLst/>
            <a:gdLst/>
            <a:ahLst/>
            <a:cxnLst/>
            <a:rect l="l" t="t" r="r" b="b"/>
            <a:pathLst>
              <a:path w="4528185">
                <a:moveTo>
                  <a:pt x="0" y="0"/>
                </a:moveTo>
                <a:lnTo>
                  <a:pt x="4527805" y="0"/>
                </a:lnTo>
              </a:path>
            </a:pathLst>
          </a:custGeom>
          <a:ln w="7620">
            <a:solidFill>
              <a:srgbClr val="575759"/>
            </a:solidFill>
          </a:ln>
        </p:spPr>
        <p:txBody>
          <a:bodyPr wrap="square" lIns="0" tIns="0" rIns="0" bIns="0" rtlCol="0"/>
          <a:lstStyle/>
          <a:p>
            <a:endParaRPr/>
          </a:p>
        </p:txBody>
      </p:sp>
      <p:sp>
        <p:nvSpPr>
          <p:cNvPr id="54" name="bk object 54"/>
          <p:cNvSpPr/>
          <p:nvPr/>
        </p:nvSpPr>
        <p:spPr>
          <a:xfrm>
            <a:off x="492111" y="2107432"/>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55" name="bk object 55"/>
          <p:cNvSpPr/>
          <p:nvPr/>
        </p:nvSpPr>
        <p:spPr>
          <a:xfrm>
            <a:off x="492111" y="2537453"/>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56" name="bk object 56"/>
          <p:cNvSpPr/>
          <p:nvPr/>
        </p:nvSpPr>
        <p:spPr>
          <a:xfrm>
            <a:off x="492111" y="2967474"/>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57" name="bk object 57"/>
          <p:cNvSpPr/>
          <p:nvPr/>
        </p:nvSpPr>
        <p:spPr>
          <a:xfrm>
            <a:off x="492111" y="3397495"/>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58" name="bk object 58"/>
          <p:cNvSpPr/>
          <p:nvPr/>
        </p:nvSpPr>
        <p:spPr>
          <a:xfrm>
            <a:off x="492111" y="4016364"/>
            <a:ext cx="4515485" cy="0"/>
          </a:xfrm>
          <a:custGeom>
            <a:avLst/>
            <a:gdLst/>
            <a:ahLst/>
            <a:cxnLst/>
            <a:rect l="l" t="t" r="r" b="b"/>
            <a:pathLst>
              <a:path w="4515485">
                <a:moveTo>
                  <a:pt x="0" y="0"/>
                </a:moveTo>
                <a:lnTo>
                  <a:pt x="4515105" y="0"/>
                </a:lnTo>
              </a:path>
            </a:pathLst>
          </a:custGeom>
          <a:ln w="7619">
            <a:solidFill>
              <a:srgbClr val="575759"/>
            </a:solidFill>
          </a:ln>
        </p:spPr>
        <p:txBody>
          <a:bodyPr wrap="square" lIns="0" tIns="0" rIns="0" bIns="0" rtlCol="0"/>
          <a:lstStyle/>
          <a:p>
            <a:endParaRPr/>
          </a:p>
        </p:txBody>
      </p:sp>
      <p:sp>
        <p:nvSpPr>
          <p:cNvPr id="59" name="bk object 59"/>
          <p:cNvSpPr/>
          <p:nvPr/>
        </p:nvSpPr>
        <p:spPr>
          <a:xfrm>
            <a:off x="492111" y="4446385"/>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60" name="bk object 60"/>
          <p:cNvSpPr/>
          <p:nvPr/>
        </p:nvSpPr>
        <p:spPr>
          <a:xfrm>
            <a:off x="492111" y="4876406"/>
            <a:ext cx="4515485" cy="0"/>
          </a:xfrm>
          <a:custGeom>
            <a:avLst/>
            <a:gdLst/>
            <a:ahLst/>
            <a:cxnLst/>
            <a:rect l="l" t="t" r="r" b="b"/>
            <a:pathLst>
              <a:path w="4515485">
                <a:moveTo>
                  <a:pt x="0" y="0"/>
                </a:moveTo>
                <a:lnTo>
                  <a:pt x="4515105" y="0"/>
                </a:lnTo>
              </a:path>
            </a:pathLst>
          </a:custGeom>
          <a:ln w="7619">
            <a:solidFill>
              <a:srgbClr val="575759"/>
            </a:solidFill>
          </a:ln>
        </p:spPr>
        <p:txBody>
          <a:bodyPr wrap="square" lIns="0" tIns="0" rIns="0" bIns="0" rtlCol="0"/>
          <a:lstStyle/>
          <a:p>
            <a:endParaRPr/>
          </a:p>
        </p:txBody>
      </p:sp>
      <p:sp>
        <p:nvSpPr>
          <p:cNvPr id="61" name="bk object 61"/>
          <p:cNvSpPr/>
          <p:nvPr/>
        </p:nvSpPr>
        <p:spPr>
          <a:xfrm>
            <a:off x="485761" y="5301982"/>
            <a:ext cx="4528185" cy="0"/>
          </a:xfrm>
          <a:custGeom>
            <a:avLst/>
            <a:gdLst/>
            <a:ahLst/>
            <a:cxnLst/>
            <a:rect l="l" t="t" r="r" b="b"/>
            <a:pathLst>
              <a:path w="4528185">
                <a:moveTo>
                  <a:pt x="0" y="0"/>
                </a:moveTo>
                <a:lnTo>
                  <a:pt x="4527805" y="0"/>
                </a:lnTo>
              </a:path>
            </a:pathLst>
          </a:custGeom>
          <a:ln w="7620">
            <a:solidFill>
              <a:srgbClr val="575759"/>
            </a:solidFill>
          </a:ln>
        </p:spPr>
        <p:txBody>
          <a:bodyPr wrap="square" lIns="0" tIns="0" rIns="0" bIns="0" rtlCol="0"/>
          <a:lstStyle/>
          <a:p>
            <a:endParaRPr/>
          </a:p>
        </p:txBody>
      </p:sp>
      <p:sp>
        <p:nvSpPr>
          <p:cNvPr id="62" name="bk object 62"/>
          <p:cNvSpPr/>
          <p:nvPr/>
        </p:nvSpPr>
        <p:spPr>
          <a:xfrm>
            <a:off x="5088242" y="1278378"/>
            <a:ext cx="4810760" cy="5715"/>
          </a:xfrm>
          <a:custGeom>
            <a:avLst/>
            <a:gdLst/>
            <a:ahLst/>
            <a:cxnLst/>
            <a:rect l="l" t="t" r="r" b="b"/>
            <a:pathLst>
              <a:path w="4810759" h="5715">
                <a:moveTo>
                  <a:pt x="0" y="5206"/>
                </a:moveTo>
                <a:lnTo>
                  <a:pt x="4810366" y="5206"/>
                </a:lnTo>
                <a:lnTo>
                  <a:pt x="4810366" y="0"/>
                </a:lnTo>
                <a:lnTo>
                  <a:pt x="0" y="0"/>
                </a:lnTo>
                <a:lnTo>
                  <a:pt x="0" y="5206"/>
                </a:lnTo>
                <a:close/>
              </a:path>
            </a:pathLst>
          </a:custGeom>
          <a:solidFill>
            <a:srgbClr val="D6E9C1"/>
          </a:solidFill>
        </p:spPr>
        <p:txBody>
          <a:bodyPr wrap="square" lIns="0" tIns="0" rIns="0" bIns="0" rtlCol="0"/>
          <a:lstStyle/>
          <a:p>
            <a:endParaRPr/>
          </a:p>
        </p:txBody>
      </p:sp>
      <p:sp>
        <p:nvSpPr>
          <p:cNvPr id="63" name="bk object 63"/>
          <p:cNvSpPr/>
          <p:nvPr/>
        </p:nvSpPr>
        <p:spPr>
          <a:xfrm>
            <a:off x="5088242" y="1667251"/>
            <a:ext cx="4810760" cy="6333490"/>
          </a:xfrm>
          <a:custGeom>
            <a:avLst/>
            <a:gdLst/>
            <a:ahLst/>
            <a:cxnLst/>
            <a:rect l="l" t="t" r="r" b="b"/>
            <a:pathLst>
              <a:path w="4810759" h="6333490">
                <a:moveTo>
                  <a:pt x="0" y="6333346"/>
                </a:moveTo>
                <a:lnTo>
                  <a:pt x="4810366" y="6333346"/>
                </a:lnTo>
                <a:lnTo>
                  <a:pt x="4810366" y="0"/>
                </a:lnTo>
                <a:lnTo>
                  <a:pt x="0" y="0"/>
                </a:lnTo>
                <a:lnTo>
                  <a:pt x="0" y="6333346"/>
                </a:lnTo>
                <a:close/>
              </a:path>
            </a:pathLst>
          </a:custGeom>
          <a:solidFill>
            <a:srgbClr val="D6E9C1"/>
          </a:solidFill>
        </p:spPr>
        <p:txBody>
          <a:bodyPr wrap="square" lIns="0" tIns="0" rIns="0" bIns="0" rtlCol="0"/>
          <a:lstStyle/>
          <a:p>
            <a:endParaRPr/>
          </a:p>
        </p:txBody>
      </p:sp>
      <p:sp>
        <p:nvSpPr>
          <p:cNvPr id="64" name="bk object 64"/>
          <p:cNvSpPr/>
          <p:nvPr/>
        </p:nvSpPr>
        <p:spPr>
          <a:xfrm>
            <a:off x="5154917" y="1713987"/>
            <a:ext cx="1428115" cy="614680"/>
          </a:xfrm>
          <a:custGeom>
            <a:avLst/>
            <a:gdLst/>
            <a:ahLst/>
            <a:cxnLst/>
            <a:rect l="l" t="t" r="r" b="b"/>
            <a:pathLst>
              <a:path w="1428115" h="614680">
                <a:moveTo>
                  <a:pt x="0" y="0"/>
                </a:moveTo>
                <a:lnTo>
                  <a:pt x="1427857" y="0"/>
                </a:lnTo>
                <a:lnTo>
                  <a:pt x="1427857" y="614678"/>
                </a:lnTo>
                <a:lnTo>
                  <a:pt x="0" y="614678"/>
                </a:lnTo>
                <a:lnTo>
                  <a:pt x="0" y="0"/>
                </a:lnTo>
                <a:close/>
              </a:path>
            </a:pathLst>
          </a:custGeom>
          <a:solidFill>
            <a:srgbClr val="8ECA54"/>
          </a:solidFill>
        </p:spPr>
        <p:txBody>
          <a:bodyPr wrap="square" lIns="0" tIns="0" rIns="0" bIns="0" rtlCol="0"/>
          <a:lstStyle/>
          <a:p>
            <a:endParaRPr/>
          </a:p>
        </p:txBody>
      </p:sp>
      <p:sp>
        <p:nvSpPr>
          <p:cNvPr id="2" name="Holder 2"/>
          <p:cNvSpPr>
            <a:spLocks noGrp="1"/>
          </p:cNvSpPr>
          <p:nvPr>
            <p:ph type="title"/>
          </p:nvPr>
        </p:nvSpPr>
        <p:spPr>
          <a:xfrm>
            <a:off x="755967" y="427990"/>
            <a:ext cx="13607415" cy="171196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755967" y="2460942"/>
            <a:ext cx="13607415" cy="706183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140579" y="9950768"/>
            <a:ext cx="4838192" cy="53498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55967" y="9950768"/>
            <a:ext cx="3477450" cy="53498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8/31/2025</a:t>
            </a:fld>
            <a:endParaRPr lang="en-US"/>
          </a:p>
        </p:txBody>
      </p:sp>
      <p:sp>
        <p:nvSpPr>
          <p:cNvPr id="6" name="Holder 6"/>
          <p:cNvSpPr>
            <a:spLocks noGrp="1"/>
          </p:cNvSpPr>
          <p:nvPr>
            <p:ph type="sldNum" sz="quarter" idx="7"/>
          </p:nvPr>
        </p:nvSpPr>
        <p:spPr>
          <a:xfrm>
            <a:off x="10885932" y="9950768"/>
            <a:ext cx="3477450" cy="53498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3.png"/><Relationship Id="rId7" Type="http://schemas.openxmlformats.org/officeDocument/2006/relationships/image" Target="../media/image27.jpe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26.jpeg"/><Relationship Id="rId5" Type="http://schemas.openxmlformats.org/officeDocument/2006/relationships/image" Target="../media/image25.png"/><Relationship Id="rId4"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164">
            <a:extLst>
              <a:ext uri="{FF2B5EF4-FFF2-40B4-BE49-F238E27FC236}">
                <a16:creationId xmlns:a16="http://schemas.microsoft.com/office/drawing/2014/main" id="{3F50271A-8274-41D5-8DB7-DA80E3456313}"/>
              </a:ext>
            </a:extLst>
          </p:cNvPr>
          <p:cNvSpPr/>
          <p:nvPr/>
        </p:nvSpPr>
        <p:spPr>
          <a:xfrm>
            <a:off x="88900" y="113221"/>
            <a:ext cx="14935200" cy="773455"/>
          </a:xfrm>
          <a:prstGeom prst="rect">
            <a:avLst/>
          </a:prstGeom>
          <a:blipFill dpi="0" rotWithShape="1">
            <a:blip r:embed="rId3"/>
            <a:srcRect/>
            <a:stretch>
              <a:fillRect/>
            </a:stretch>
          </a:blipFill>
        </p:spPr>
        <p:txBody>
          <a:bodyPr wrap="square" lIns="0" tIns="0" rIns="0" bIns="0" rtlCol="0"/>
          <a:lstStyle/>
          <a:p>
            <a:endParaRPr dirty="0"/>
          </a:p>
        </p:txBody>
      </p:sp>
      <p:sp>
        <p:nvSpPr>
          <p:cNvPr id="45" name="object 179">
            <a:extLst>
              <a:ext uri="{FF2B5EF4-FFF2-40B4-BE49-F238E27FC236}">
                <a16:creationId xmlns:a16="http://schemas.microsoft.com/office/drawing/2014/main" id="{D7DB705F-55F1-4B20-943C-EE84E6492A6F}"/>
              </a:ext>
            </a:extLst>
          </p:cNvPr>
          <p:cNvSpPr/>
          <p:nvPr/>
        </p:nvSpPr>
        <p:spPr>
          <a:xfrm>
            <a:off x="543138" y="1332222"/>
            <a:ext cx="920620" cy="274319"/>
          </a:xfrm>
          <a:prstGeom prst="rect">
            <a:avLst/>
          </a:prstGeom>
          <a:blipFill>
            <a:blip r:embed="rId4" cstate="print"/>
            <a:stretch>
              <a:fillRect/>
            </a:stretch>
          </a:blipFill>
        </p:spPr>
        <p:txBody>
          <a:bodyPr wrap="square" lIns="0" tIns="0" rIns="0" bIns="0" rtlCol="0"/>
          <a:lstStyle/>
          <a:p>
            <a:endParaRPr/>
          </a:p>
        </p:txBody>
      </p:sp>
      <p:sp>
        <p:nvSpPr>
          <p:cNvPr id="48" name="TextBox 47">
            <a:extLst>
              <a:ext uri="{FF2B5EF4-FFF2-40B4-BE49-F238E27FC236}">
                <a16:creationId xmlns:a16="http://schemas.microsoft.com/office/drawing/2014/main" id="{AE22F20B-4225-4819-B59E-D863EA6387F2}"/>
              </a:ext>
            </a:extLst>
          </p:cNvPr>
          <p:cNvSpPr txBox="1"/>
          <p:nvPr/>
        </p:nvSpPr>
        <p:spPr>
          <a:xfrm>
            <a:off x="456436" y="240933"/>
            <a:ext cx="9389017" cy="461665"/>
          </a:xfrm>
          <a:prstGeom prst="rect">
            <a:avLst/>
          </a:prstGeom>
          <a:noFill/>
        </p:spPr>
        <p:txBody>
          <a:bodyPr wrap="square" rtlCol="0">
            <a:spAutoFit/>
          </a:bodyPr>
          <a:lstStyle/>
          <a:p>
            <a:r>
              <a:rPr lang="en-GB" sz="2400" b="1" dirty="0">
                <a:solidFill>
                  <a:schemeClr val="bg1"/>
                </a:solidFill>
              </a:rPr>
              <a:t>Year 7 History: </a:t>
            </a:r>
            <a:r>
              <a:rPr lang="en-US" sz="2400" b="1" spc="-5" dirty="0">
                <a:solidFill>
                  <a:schemeClr val="bg1"/>
                </a:solidFill>
                <a:cs typeface="Arial"/>
              </a:rPr>
              <a:t>Medieval Mali and England comparison</a:t>
            </a:r>
            <a:endParaRPr lang="en-GB" sz="2400" b="1" dirty="0">
              <a:solidFill>
                <a:schemeClr val="bg1"/>
              </a:solidFill>
            </a:endParaRPr>
          </a:p>
        </p:txBody>
      </p:sp>
      <p:graphicFrame>
        <p:nvGraphicFramePr>
          <p:cNvPr id="61" name="Table 198">
            <a:extLst>
              <a:ext uri="{FF2B5EF4-FFF2-40B4-BE49-F238E27FC236}">
                <a16:creationId xmlns:a16="http://schemas.microsoft.com/office/drawing/2014/main" id="{8077BFA4-D4AF-4E10-8E24-965E32BBCC74}"/>
              </a:ext>
            </a:extLst>
          </p:cNvPr>
          <p:cNvGraphicFramePr>
            <a:graphicFrameLocks noGrp="1"/>
          </p:cNvGraphicFramePr>
          <p:nvPr>
            <p:extLst>
              <p:ext uri="{D42A27DB-BD31-4B8C-83A1-F6EECF244321}">
                <p14:modId xmlns:p14="http://schemas.microsoft.com/office/powerpoint/2010/main" val="552901086"/>
              </p:ext>
            </p:extLst>
          </p:nvPr>
        </p:nvGraphicFramePr>
        <p:xfrm>
          <a:off x="9339143" y="1068517"/>
          <a:ext cx="5504777" cy="8552361"/>
        </p:xfrm>
        <a:graphic>
          <a:graphicData uri="http://schemas.openxmlformats.org/drawingml/2006/table">
            <a:tbl>
              <a:tblPr firstRow="1" bandRow="1">
                <a:tableStyleId>{5C22544A-7EE6-4342-B048-85BDC9FD1C3A}</a:tableStyleId>
              </a:tblPr>
              <a:tblGrid>
                <a:gridCol w="1086720">
                  <a:extLst>
                    <a:ext uri="{9D8B030D-6E8A-4147-A177-3AD203B41FA5}">
                      <a16:colId xmlns:a16="http://schemas.microsoft.com/office/drawing/2014/main" val="3038741688"/>
                    </a:ext>
                  </a:extLst>
                </a:gridCol>
                <a:gridCol w="4418057">
                  <a:extLst>
                    <a:ext uri="{9D8B030D-6E8A-4147-A177-3AD203B41FA5}">
                      <a16:colId xmlns:a16="http://schemas.microsoft.com/office/drawing/2014/main" val="2887824292"/>
                    </a:ext>
                  </a:extLst>
                </a:gridCol>
              </a:tblGrid>
              <a:tr h="2227761">
                <a:tc>
                  <a:txBody>
                    <a:bodyPr/>
                    <a:lstStyle/>
                    <a:p>
                      <a:pPr marL="0" marR="0" lvl="0" indent="0" eaLnBrk="1" fontAlgn="auto" latinLnBrk="0" hangingPunct="1">
                        <a:lnSpc>
                          <a:spcPct val="100000"/>
                        </a:lnSpc>
                        <a:spcBef>
                          <a:spcPts val="0"/>
                        </a:spcBef>
                        <a:spcAft>
                          <a:spcPts val="0"/>
                        </a:spcAft>
                        <a:buClrTx/>
                        <a:buSzTx/>
                        <a:buFont typeface="Arial" panose="020B0604020202020204" pitchFamily="34" charset="0"/>
                        <a:buNone/>
                      </a:pPr>
                      <a:endParaRPr lang="en-GB" sz="1200" b="1" dirty="0">
                        <a:solidFill>
                          <a:schemeClr val="tx1"/>
                        </a:solidFill>
                      </a:endParaRPr>
                    </a:p>
                    <a:p>
                      <a:pPr marL="0" marR="0" lvl="0" indent="0" defTabSz="914400">
                        <a:lnSpc>
                          <a:spcPct val="100000"/>
                        </a:lnSpc>
                        <a:spcBef>
                          <a:spcPts val="0"/>
                        </a:spcBef>
                        <a:spcAft>
                          <a:spcPts val="0"/>
                        </a:spcAft>
                        <a:buClrTx/>
                        <a:buSzTx/>
                        <a:buFont typeface="Arial" panose="020B0604020202020204" pitchFamily="34" charset="0"/>
                        <a:buNone/>
                        <a:tabLst/>
                        <a:defRPr/>
                      </a:pPr>
                      <a:r>
                        <a:rPr lang="en-GB" sz="1200" b="1" dirty="0">
                          <a:solidFill>
                            <a:schemeClr val="tx1"/>
                          </a:solidFill>
                        </a:rPr>
                        <a:t>The Medieval Church</a:t>
                      </a:r>
                      <a:endParaRPr lang="en-GB" sz="120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US" sz="1200" b="0" dirty="0">
                          <a:solidFill>
                            <a:schemeClr val="tx1"/>
                          </a:solidFill>
                        </a:rPr>
                        <a:t>Churches were important as meeting places – most  people went to Church at least once a week. </a:t>
                      </a:r>
                    </a:p>
                    <a:p>
                      <a:pPr marL="171450" indent="-171450">
                        <a:buFont typeface="Arial" panose="020B0604020202020204" pitchFamily="34" charset="0"/>
                        <a:buChar char="•"/>
                      </a:pPr>
                      <a:r>
                        <a:rPr lang="en-US" sz="1200" b="0" dirty="0">
                          <a:solidFill>
                            <a:schemeClr val="tx1"/>
                          </a:solidFill>
                        </a:rPr>
                        <a:t>In 1066, there were around 1000 monks. By 1300,  there</a:t>
                      </a:r>
                    </a:p>
                    <a:p>
                      <a:pPr marL="0" indent="0">
                        <a:buFont typeface="Arial" panose="020B0604020202020204" pitchFamily="34" charset="0"/>
                        <a:buNone/>
                      </a:pPr>
                      <a:r>
                        <a:rPr lang="en-US" sz="1200" b="0" dirty="0">
                          <a:solidFill>
                            <a:schemeClr val="tx1"/>
                          </a:solidFill>
                        </a:rPr>
                        <a:t>     were over 12,000 monks in England.</a:t>
                      </a:r>
                    </a:p>
                    <a:p>
                      <a:pPr marL="171450" indent="-171450">
                        <a:buFont typeface="Arial" panose="020B0604020202020204" pitchFamily="34" charset="0"/>
                        <a:buChar char="•"/>
                      </a:pPr>
                      <a:r>
                        <a:rPr lang="en-US" sz="1200" b="0" dirty="0">
                          <a:solidFill>
                            <a:schemeClr val="tx1"/>
                          </a:solidFill>
                        </a:rPr>
                        <a:t>Ideas about Heaven/Hell were very important to  people. </a:t>
                      </a:r>
                    </a:p>
                    <a:p>
                      <a:pPr marL="0" indent="0">
                        <a:buFont typeface="Arial" panose="020B0604020202020204" pitchFamily="34" charset="0"/>
                        <a:buNone/>
                      </a:pPr>
                      <a:r>
                        <a:rPr lang="en-US" sz="1200" b="0" dirty="0">
                          <a:solidFill>
                            <a:schemeClr val="tx1"/>
                          </a:solidFill>
                        </a:rPr>
                        <a:t>     People lived their lives following the Church’s  rules so</a:t>
                      </a:r>
                    </a:p>
                    <a:p>
                      <a:pPr marL="0" indent="0">
                        <a:buFont typeface="Arial" panose="020B0604020202020204" pitchFamily="34" charset="0"/>
                        <a:buNone/>
                      </a:pPr>
                      <a:r>
                        <a:rPr lang="en-US" sz="1200" b="0" dirty="0">
                          <a:solidFill>
                            <a:schemeClr val="tx1"/>
                          </a:solidFill>
                        </a:rPr>
                        <a:t>     they’d go to heaven when they died.</a:t>
                      </a:r>
                    </a:p>
                    <a:p>
                      <a:pPr marL="171450" indent="-171450">
                        <a:buFont typeface="Arial" panose="020B0604020202020204" pitchFamily="34" charset="0"/>
                        <a:buChar char="•"/>
                      </a:pPr>
                      <a:r>
                        <a:rPr lang="en-US" sz="1200" b="0" dirty="0">
                          <a:solidFill>
                            <a:schemeClr val="tx1"/>
                          </a:solidFill>
                        </a:rPr>
                        <a:t> Hospitals were run by priests not doctors -</a:t>
                      </a:r>
                      <a:r>
                        <a:rPr lang="en-US" sz="1200" b="0" baseline="0" dirty="0">
                          <a:solidFill>
                            <a:schemeClr val="tx1"/>
                          </a:solidFill>
                        </a:rPr>
                        <a:t> p</a:t>
                      </a:r>
                      <a:r>
                        <a:rPr lang="en-US" sz="1200" b="0" dirty="0">
                          <a:solidFill>
                            <a:schemeClr val="tx1"/>
                          </a:solidFill>
                        </a:rPr>
                        <a:t>eople  used prayer to cure illness not medicine. This </a:t>
                      </a:r>
                    </a:p>
                    <a:p>
                      <a:pPr marL="0" indent="0">
                        <a:buFont typeface="Arial" panose="020B0604020202020204" pitchFamily="34" charset="0"/>
                        <a:buNone/>
                      </a:pPr>
                      <a:r>
                        <a:rPr lang="en-US" sz="1200" b="0" dirty="0">
                          <a:solidFill>
                            <a:schemeClr val="tx1"/>
                          </a:solidFill>
                        </a:rPr>
                        <a:t>     included Black Death, where people whipped  themselves</a:t>
                      </a:r>
                      <a:r>
                        <a:rPr lang="en-US" sz="1200" b="0" baseline="0" dirty="0">
                          <a:solidFill>
                            <a:schemeClr val="tx1"/>
                          </a:solidFill>
                        </a:rPr>
                        <a:t>          </a:t>
                      </a:r>
                      <a:r>
                        <a:rPr lang="en-US" sz="1200" b="0" dirty="0">
                          <a:solidFill>
                            <a:schemeClr val="tx1"/>
                          </a:solidFill>
                        </a:rPr>
                        <a:t>to say sorry to God</a:t>
                      </a:r>
                      <a:endParaRPr lang="en-GB"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06210839"/>
                  </a:ext>
                </a:extLst>
              </a:tr>
              <a:tr h="1752600">
                <a:tc>
                  <a:txBody>
                    <a:bodyPr/>
                    <a:lstStyle/>
                    <a:p>
                      <a:pPr marL="0" indent="0">
                        <a:buFont typeface="Arial" panose="020B0604020202020204" pitchFamily="34" charset="0"/>
                        <a:buNone/>
                      </a:pPr>
                      <a:r>
                        <a:rPr lang="en-US" sz="1200" b="1" dirty="0"/>
                        <a:t>Henry II  challenged  the power  of </a:t>
                      </a:r>
                    </a:p>
                    <a:p>
                      <a:pPr marL="0" indent="0">
                        <a:buFont typeface="Arial" panose="020B0604020202020204" pitchFamily="34" charset="0"/>
                        <a:buNone/>
                      </a:pPr>
                      <a:r>
                        <a:rPr lang="en-US" sz="1200" b="1" dirty="0"/>
                        <a:t>the  Church</a:t>
                      </a:r>
                      <a:endParaRPr lang="en-GB" sz="1200"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US" sz="1200" dirty="0"/>
                        <a:t>Henry II tried to limit to power of the Church by  passing</a:t>
                      </a:r>
                      <a:r>
                        <a:rPr lang="en-US" sz="1200" baseline="0" dirty="0"/>
                        <a:t> t</a:t>
                      </a:r>
                      <a:r>
                        <a:rPr lang="en-US" sz="1200" dirty="0"/>
                        <a:t>he Constitutions of Clarendon. Archbishop  Thomas</a:t>
                      </a:r>
                    </a:p>
                    <a:p>
                      <a:pPr marL="0" indent="0">
                        <a:buFont typeface="Arial" panose="020B0604020202020204" pitchFamily="34" charset="0"/>
                        <a:buNone/>
                      </a:pPr>
                      <a:r>
                        <a:rPr lang="en-US" sz="1200" dirty="0"/>
                        <a:t>    Becket was very unhappy about this, leading  to the two </a:t>
                      </a:r>
                    </a:p>
                    <a:p>
                      <a:pPr marL="0" indent="0">
                        <a:buFont typeface="Arial" panose="020B0604020202020204" pitchFamily="34" charset="0"/>
                        <a:buNone/>
                      </a:pPr>
                      <a:r>
                        <a:rPr lang="en-US" sz="1200" dirty="0"/>
                        <a:t>    men clashing.</a:t>
                      </a:r>
                    </a:p>
                    <a:p>
                      <a:pPr marL="171450" indent="-171450">
                        <a:buFont typeface="Arial" panose="020B0604020202020204" pitchFamily="34" charset="0"/>
                        <a:buChar char="•"/>
                      </a:pPr>
                      <a:r>
                        <a:rPr lang="en-US" sz="1200" dirty="0"/>
                        <a:t>Due to this, Henry II supposedly </a:t>
                      </a:r>
                      <a:r>
                        <a:rPr lang="en-US" sz="1200" err="1"/>
                        <a:t>organised</a:t>
                      </a:r>
                      <a:r>
                        <a:rPr lang="en-US" sz="1200" dirty="0"/>
                        <a:t> for Becket  to be killed.</a:t>
                      </a:r>
                    </a:p>
                    <a:p>
                      <a:pPr marL="171450" indent="-171450">
                        <a:buFont typeface="Arial" panose="020B0604020202020204" pitchFamily="34" charset="0"/>
                        <a:buChar char="•"/>
                      </a:pPr>
                      <a:r>
                        <a:rPr lang="en-US" sz="1200" dirty="0"/>
                        <a:t>Henry was punished by the Church for this. He had to  give up on the Constitutions of Clarendon and was  whipped by monks. Thomas Becket was canonized  and became a saint</a:t>
                      </a:r>
                      <a:r>
                        <a:rPr lang="en-US" sz="1200" dirty="0">
                          <a:solidFill>
                            <a:schemeClr val="tx1"/>
                          </a:solidFill>
                        </a:rPr>
                        <a:t>.</a:t>
                      </a:r>
                      <a:endParaRPr lang="en-GB"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01464839"/>
                  </a:ext>
                </a:extLst>
              </a:tr>
              <a:tr h="1354541">
                <a:tc>
                  <a:txBody>
                    <a:bodyPr/>
                    <a:lstStyle/>
                    <a:p>
                      <a:pPr marL="0" indent="0">
                        <a:buFont typeface="Wingdings" panose="05000000000000000000" pitchFamily="2" charset="2"/>
                        <a:buNone/>
                      </a:pPr>
                      <a:endParaRPr lang="en-US" sz="1200" b="1" dirty="0"/>
                    </a:p>
                    <a:p>
                      <a:pPr marL="0" indent="0">
                        <a:buFont typeface="Wingdings" panose="05000000000000000000" pitchFamily="2" charset="2"/>
                        <a:buNone/>
                      </a:pPr>
                      <a:r>
                        <a:rPr lang="en-US" sz="1200" b="1" dirty="0"/>
                        <a:t>King John  </a:t>
                      </a:r>
                    </a:p>
                    <a:p>
                      <a:pPr marL="0" indent="0">
                        <a:buFont typeface="Wingdings" panose="05000000000000000000" pitchFamily="2" charset="2"/>
                        <a:buNone/>
                      </a:pPr>
                      <a:r>
                        <a:rPr lang="en-US" sz="1200" b="1" dirty="0"/>
                        <a:t>and Magna  Carta</a:t>
                      </a:r>
                      <a:endParaRPr lang="en-GB" sz="1200"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US" sz="1100" baseline="0" dirty="0"/>
                        <a:t> </a:t>
                      </a:r>
                      <a:r>
                        <a:rPr lang="en-US" sz="1200" baseline="0" dirty="0"/>
                        <a:t>King J</a:t>
                      </a:r>
                      <a:r>
                        <a:rPr lang="en-US" sz="1200" dirty="0"/>
                        <a:t>ohn was very unpopular in England. He charged  </a:t>
                      </a:r>
                    </a:p>
                    <a:p>
                      <a:pPr marL="0" indent="0">
                        <a:buFont typeface="Arial" panose="020B0604020202020204" pitchFamily="34" charset="0"/>
                        <a:buNone/>
                      </a:pPr>
                      <a:r>
                        <a:rPr lang="en-US" sz="1200" dirty="0"/>
                        <a:t>      high taxes, offended his barons and tried to interfere  in </a:t>
                      </a:r>
                    </a:p>
                    <a:p>
                      <a:pPr marL="0" indent="0">
                        <a:buFont typeface="Arial" panose="020B0604020202020204" pitchFamily="34" charset="0"/>
                        <a:buNone/>
                      </a:pPr>
                      <a:r>
                        <a:rPr lang="en-US" sz="1200" dirty="0"/>
                        <a:t>      religious matters.  </a:t>
                      </a:r>
                    </a:p>
                    <a:p>
                      <a:pPr marL="171450" indent="-171450">
                        <a:buFont typeface="Arial" panose="020B0604020202020204" pitchFamily="34" charset="0"/>
                        <a:buChar char="•"/>
                      </a:pPr>
                      <a:r>
                        <a:rPr lang="en-US" sz="1200" dirty="0"/>
                        <a:t>John was excommunicated by the Pope which  stopped all</a:t>
                      </a:r>
                    </a:p>
                    <a:p>
                      <a:pPr marL="0" indent="0">
                        <a:buFont typeface="Arial" panose="020B0604020202020204" pitchFamily="34" charset="0"/>
                        <a:buNone/>
                      </a:pPr>
                      <a:r>
                        <a:rPr lang="en-US" sz="1200" dirty="0"/>
                        <a:t>     religious services in England for 7 years.</a:t>
                      </a:r>
                    </a:p>
                    <a:p>
                      <a:pPr marL="171450" indent="-171450">
                        <a:buFont typeface="Arial" panose="020B0604020202020204" pitchFamily="34" charset="0"/>
                        <a:buChar char="•"/>
                      </a:pPr>
                      <a:r>
                        <a:rPr lang="en-US" sz="1200" dirty="0"/>
                        <a:t>His Baron’s made John sign Magna Carta (the Great  </a:t>
                      </a:r>
                    </a:p>
                    <a:p>
                      <a:pPr marL="0" indent="0">
                        <a:buFont typeface="Arial" panose="020B0604020202020204" pitchFamily="34" charset="0"/>
                        <a:buNone/>
                      </a:pPr>
                      <a:r>
                        <a:rPr lang="en-US" sz="1200" dirty="0"/>
                        <a:t>     Charter) setting out the rights that they had</a:t>
                      </a:r>
                      <a:endParaRPr lang="en-GB"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21235616"/>
                  </a:ext>
                </a:extLst>
              </a:tr>
              <a:tr h="1945835">
                <a:tc>
                  <a:txBody>
                    <a:bodyPr/>
                    <a:lstStyle/>
                    <a:p>
                      <a:pPr marL="0" indent="0">
                        <a:buFont typeface="Wingdings" panose="05000000000000000000" pitchFamily="2" charset="2"/>
                        <a:buNone/>
                      </a:pPr>
                      <a:r>
                        <a:rPr lang="en-GB" sz="1200" b="1" dirty="0">
                          <a:solidFill>
                            <a:schemeClr val="tx1"/>
                          </a:solidFill>
                        </a:rPr>
                        <a:t>Life in Medieval Mali</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US" sz="1200" dirty="0">
                          <a:solidFill>
                            <a:schemeClr val="tx1"/>
                          </a:solidFill>
                        </a:rPr>
                        <a:t>The Empire of Mali grew out of </a:t>
                      </a:r>
                      <a:r>
                        <a:rPr lang="en-US" sz="1200" dirty="0" err="1">
                          <a:solidFill>
                            <a:schemeClr val="tx1"/>
                          </a:solidFill>
                        </a:rPr>
                        <a:t>Wagadou</a:t>
                      </a:r>
                      <a:r>
                        <a:rPr lang="en-US" sz="1200" dirty="0">
                          <a:solidFill>
                            <a:schemeClr val="tx1"/>
                          </a:solidFill>
                        </a:rPr>
                        <a:t> (the Empire of Ghana) following its collapse into smaller kingdoms. Mali had at least 400 cities, many of these densely populated urban </a:t>
                      </a:r>
                      <a:r>
                        <a:rPr lang="en-US" sz="1200" dirty="0" err="1">
                          <a:solidFill>
                            <a:schemeClr val="tx1"/>
                          </a:solidFill>
                        </a:rPr>
                        <a:t>centres</a:t>
                      </a:r>
                      <a:r>
                        <a:rPr lang="en-US" sz="1200" dirty="0">
                          <a:solidFill>
                            <a:schemeClr val="tx1"/>
                          </a:solidFill>
                        </a:rPr>
                        <a:t>. </a:t>
                      </a:r>
                    </a:p>
                    <a:p>
                      <a:pPr marL="171450" indent="-171450">
                        <a:buFont typeface="Arial" panose="020B0604020202020204" pitchFamily="34" charset="0"/>
                        <a:buChar char="•"/>
                      </a:pPr>
                      <a:r>
                        <a:rPr lang="en-US" sz="1200" dirty="0">
                          <a:solidFill>
                            <a:schemeClr val="tx1"/>
                          </a:solidFill>
                        </a:rPr>
                        <a:t>Major cities included: Timbuktu &amp; Niani (the capital). At it’s height, there were 20 million subjects of the empire. </a:t>
                      </a:r>
                    </a:p>
                    <a:p>
                      <a:pPr marL="171450" indent="-171450">
                        <a:buFont typeface="Arial" panose="020B0604020202020204" pitchFamily="34" charset="0"/>
                        <a:buChar char="•"/>
                      </a:pPr>
                      <a:r>
                        <a:rPr lang="en-US" sz="1200" dirty="0">
                          <a:solidFill>
                            <a:schemeClr val="tx1"/>
                          </a:solidFill>
                        </a:rPr>
                        <a:t>Salt, copper and gold were the main items traded. Trade in and out of the Empire was taxed, making the Empire of Mali extremely wealthy.</a:t>
                      </a:r>
                    </a:p>
                    <a:p>
                      <a:pPr marL="171450" indent="-171450">
                        <a:buFont typeface="Arial" panose="020B0604020202020204" pitchFamily="34" charset="0"/>
                        <a:buChar char="•"/>
                      </a:pPr>
                      <a:r>
                        <a:rPr lang="en-US" sz="1200" dirty="0">
                          <a:solidFill>
                            <a:schemeClr val="tx1"/>
                          </a:solidFill>
                        </a:rPr>
                        <a:t>The Mansa (emperor) oversaw the Empire, which was divided into provinces administered by governors called </a:t>
                      </a:r>
                      <a:r>
                        <a:rPr lang="en-US" sz="1200" dirty="0" err="1">
                          <a:solidFill>
                            <a:schemeClr val="tx1"/>
                          </a:solidFill>
                        </a:rPr>
                        <a:t>Ferbas</a:t>
                      </a:r>
                      <a:r>
                        <a:rPr lang="en-US" sz="1200" dirty="0">
                          <a:solidFill>
                            <a:schemeClr val="tx1"/>
                          </a:solidFill>
                        </a:rPr>
                        <a:t>. </a:t>
                      </a:r>
                    </a:p>
                    <a:p>
                      <a:pPr marL="171450" indent="-171450">
                        <a:buFont typeface="Arial" panose="020B0604020202020204" pitchFamily="34" charset="0"/>
                        <a:buChar char="•"/>
                      </a:pPr>
                      <a:r>
                        <a:rPr lang="en-US" sz="1200" dirty="0">
                          <a:solidFill>
                            <a:schemeClr val="tx1"/>
                          </a:solidFill>
                        </a:rPr>
                        <a:t>The most famous emperor was Mansa Musa who is believed to be the richest man who has ever lived! He demonstrated his wealth on his Hajj to Mecca. On his return, he brought architects from Andalusia (Spain) to Mali, building Madrasas(religious schools)., Mosques and Universities. The University of </a:t>
                      </a:r>
                      <a:r>
                        <a:rPr lang="en-US" sz="1200" dirty="0" err="1">
                          <a:solidFill>
                            <a:schemeClr val="tx1"/>
                          </a:solidFill>
                        </a:rPr>
                        <a:t>Sankore</a:t>
                      </a:r>
                      <a:endParaRPr lang="en-US" sz="1200" dirty="0">
                        <a:solidFill>
                          <a:schemeClr val="tx1"/>
                        </a:solidFill>
                      </a:endParaRPr>
                    </a:p>
                    <a:p>
                      <a:pPr marL="171450" indent="-171450">
                        <a:buFont typeface="Arial" panose="020B0604020202020204" pitchFamily="34" charset="0"/>
                        <a:buChar char="•"/>
                      </a:pPr>
                      <a:r>
                        <a:rPr lang="en-US" sz="1200" dirty="0">
                          <a:solidFill>
                            <a:schemeClr val="tx1"/>
                          </a:solidFill>
                        </a:rPr>
                        <a:t>became a </a:t>
                      </a:r>
                      <a:r>
                        <a:rPr lang="en-US" sz="1200" dirty="0" err="1">
                          <a:solidFill>
                            <a:schemeClr val="tx1"/>
                          </a:solidFill>
                        </a:rPr>
                        <a:t>centre</a:t>
                      </a:r>
                      <a:r>
                        <a:rPr lang="en-US" sz="1200" dirty="0">
                          <a:solidFill>
                            <a:schemeClr val="tx1"/>
                          </a:solidFill>
                        </a:rPr>
                        <a:t> of learning with up to 700,000 books and was the largest library in Africa.</a:t>
                      </a:r>
                      <a:endParaRPr lang="en-GB"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150959451"/>
                  </a:ext>
                </a:extLst>
              </a:tr>
            </a:tbl>
          </a:graphicData>
        </a:graphic>
      </p:graphicFrame>
      <p:graphicFrame>
        <p:nvGraphicFramePr>
          <p:cNvPr id="16" name="Table 7">
            <a:extLst>
              <a:ext uri="{FF2B5EF4-FFF2-40B4-BE49-F238E27FC236}">
                <a16:creationId xmlns:a16="http://schemas.microsoft.com/office/drawing/2014/main" id="{08FF9AFB-3FE4-4D9A-9CFA-13908437EF6E}"/>
              </a:ext>
            </a:extLst>
          </p:cNvPr>
          <p:cNvGraphicFramePr>
            <a:graphicFrameLocks noGrp="1"/>
          </p:cNvGraphicFramePr>
          <p:nvPr>
            <p:extLst>
              <p:ext uri="{D42A27DB-BD31-4B8C-83A1-F6EECF244321}">
                <p14:modId xmlns:p14="http://schemas.microsoft.com/office/powerpoint/2010/main" val="2250162171"/>
              </p:ext>
            </p:extLst>
          </p:nvPr>
        </p:nvGraphicFramePr>
        <p:xfrm>
          <a:off x="52783" y="1480810"/>
          <a:ext cx="4325846" cy="6532880"/>
        </p:xfrm>
        <a:graphic>
          <a:graphicData uri="http://schemas.openxmlformats.org/drawingml/2006/table">
            <a:tbl>
              <a:tblPr firstRow="1" bandRow="1">
                <a:tableStyleId>{5C22544A-7EE6-4342-B048-85BDC9FD1C3A}</a:tableStyleId>
              </a:tblPr>
              <a:tblGrid>
                <a:gridCol w="1331517">
                  <a:extLst>
                    <a:ext uri="{9D8B030D-6E8A-4147-A177-3AD203B41FA5}">
                      <a16:colId xmlns:a16="http://schemas.microsoft.com/office/drawing/2014/main" val="3638484247"/>
                    </a:ext>
                  </a:extLst>
                </a:gridCol>
                <a:gridCol w="2994329">
                  <a:extLst>
                    <a:ext uri="{9D8B030D-6E8A-4147-A177-3AD203B41FA5}">
                      <a16:colId xmlns:a16="http://schemas.microsoft.com/office/drawing/2014/main" val="4104705289"/>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dirty="0">
                          <a:solidFill>
                            <a:sysClr val="windowText" lastClr="000000"/>
                          </a:solidFill>
                        </a:rPr>
                        <a:t>Mansa</a:t>
                      </a:r>
                      <a:r>
                        <a:rPr lang="en-GB" sz="1100" b="0" baseline="0" dirty="0">
                          <a:solidFill>
                            <a:sysClr val="windowText" lastClr="000000"/>
                          </a:solidFill>
                        </a:rPr>
                        <a:t> Musa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baseline="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baseline="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baseline="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baseline="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dirty="0">
                          <a:solidFill>
                            <a:sysClr val="windowText" lastClr="000000"/>
                          </a:solidFill>
                        </a:rPr>
                        <a:t>Henry</a:t>
                      </a:r>
                      <a:r>
                        <a:rPr lang="en-GB" sz="1100" b="0" baseline="0" dirty="0">
                          <a:solidFill>
                            <a:sysClr val="windowText" lastClr="000000"/>
                          </a:solidFill>
                        </a:rPr>
                        <a:t> II</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baseline="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dirty="0" err="1">
                          <a:solidFill>
                            <a:sysClr val="windowText" lastClr="000000"/>
                          </a:solidFill>
                        </a:rPr>
                        <a:t>Eleaanor</a:t>
                      </a:r>
                      <a:r>
                        <a:rPr lang="en-GB" sz="1100" b="0" dirty="0">
                          <a:solidFill>
                            <a:sysClr val="windowText" lastClr="000000"/>
                          </a:solidFill>
                        </a:rPr>
                        <a:t> of Aquitaine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dirty="0">
                          <a:solidFill>
                            <a:sysClr val="windowText" lastClr="000000"/>
                          </a:solidFill>
                        </a:rPr>
                        <a:t>Richard I</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dirty="0">
                          <a:solidFill>
                            <a:sysClr val="windowText" lastClr="000000"/>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dirty="0">
                          <a:solidFill>
                            <a:sysClr val="windowText" lastClr="000000"/>
                          </a:solidFill>
                        </a:rPr>
                        <a:t>King John  I</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baseline="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baseline="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baseline="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baseline="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baseline="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baseline="0" dirty="0">
                          <a:solidFill>
                            <a:sysClr val="windowText" lastClr="000000"/>
                          </a:solidFill>
                        </a:rPr>
                        <a:t>Thomas Becket</a:t>
                      </a:r>
                      <a:endParaRPr lang="en-GB" sz="11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ysClr val="windowText" lastClr="000000"/>
                        </a:solidFill>
                      </a:endParaRPr>
                    </a:p>
                  </a:txBody>
                  <a:tcPr>
                    <a:noFill/>
                  </a:tcPr>
                </a:tc>
                <a:tc>
                  <a:txBody>
                    <a:bodyPr/>
                    <a:lstStyle/>
                    <a:p>
                      <a:r>
                        <a:rPr lang="en-US" sz="1100" b="0" dirty="0">
                          <a:solidFill>
                            <a:schemeClr val="tx1"/>
                          </a:solidFill>
                        </a:rPr>
                        <a:t>Mansa Musa was born around 1280AD and died in 1337. He was the 10th Mansa of the Mali empire and reigned for 25 years.</a:t>
                      </a:r>
                    </a:p>
                    <a:p>
                      <a:r>
                        <a:rPr lang="en-US" sz="1100" b="0" dirty="0">
                          <a:solidFill>
                            <a:schemeClr val="tx1"/>
                          </a:solidFill>
                        </a:rPr>
                        <a:t>Mansa Musa became emperor after his Uncle (the previous emperor) left to explore what was beyond the Atlantic</a:t>
                      </a:r>
                    </a:p>
                    <a:p>
                      <a:endParaRPr lang="en-US" sz="1100" b="0" dirty="0">
                        <a:solidFill>
                          <a:schemeClr val="tx1"/>
                        </a:solidFill>
                      </a:endParaRPr>
                    </a:p>
                    <a:p>
                      <a:r>
                        <a:rPr lang="en-US" sz="1100" b="0" dirty="0">
                          <a:solidFill>
                            <a:schemeClr val="tx1"/>
                          </a:solidFill>
                        </a:rPr>
                        <a:t>King of England from 1154 until his death in </a:t>
                      </a:r>
                    </a:p>
                    <a:p>
                      <a:r>
                        <a:rPr lang="en-US" sz="1100" b="0" dirty="0">
                          <a:solidFill>
                            <a:schemeClr val="tx1"/>
                          </a:solidFill>
                        </a:rPr>
                        <a:t>1189. He  believed the Church had too much power, so challenged  this.</a:t>
                      </a:r>
                    </a:p>
                    <a:p>
                      <a:r>
                        <a:rPr lang="en-US" sz="1100" b="0" dirty="0">
                          <a:solidFill>
                            <a:schemeClr val="tx1"/>
                          </a:solidFill>
                        </a:rPr>
                        <a:t>Responsible for the death of Thomas </a:t>
                      </a:r>
                    </a:p>
                    <a:p>
                      <a:r>
                        <a:rPr lang="en-US" sz="1100" b="0" dirty="0">
                          <a:solidFill>
                            <a:schemeClr val="tx1"/>
                          </a:solidFill>
                        </a:rPr>
                        <a:t>Becket</a:t>
                      </a:r>
                    </a:p>
                    <a:p>
                      <a:endParaRPr lang="en-GB" sz="1100" b="0" baseline="0" dirty="0">
                        <a:solidFill>
                          <a:schemeClr val="tx1"/>
                        </a:solidFill>
                      </a:endParaRPr>
                    </a:p>
                    <a:p>
                      <a:r>
                        <a:rPr lang="en-GB" sz="1100" b="0" baseline="0" dirty="0">
                          <a:solidFill>
                            <a:schemeClr val="tx1"/>
                          </a:solidFill>
                        </a:rPr>
                        <a:t>Powerful medieval woman who was Duchess of Aquitaine, then Queen consort of France then England.  She was actively involved in politics and acted as regent whilst her son was out of the country</a:t>
                      </a:r>
                    </a:p>
                    <a:p>
                      <a:endParaRPr lang="en-US" sz="1100" b="0" baseline="0" dirty="0">
                        <a:solidFill>
                          <a:schemeClr val="tx1"/>
                        </a:solidFill>
                      </a:endParaRPr>
                    </a:p>
                    <a:p>
                      <a:r>
                        <a:rPr lang="en-US" sz="1100" b="0" dirty="0">
                          <a:solidFill>
                            <a:schemeClr val="tx1"/>
                          </a:solidFill>
                        </a:rPr>
                        <a:t>King of England from 1189 to 1199.  Son of Henry II.  Popularly known as Richard the Lionheart.</a:t>
                      </a:r>
                      <a:r>
                        <a:rPr lang="en-US" sz="1100" b="0" baseline="0" dirty="0">
                          <a:solidFill>
                            <a:schemeClr val="tx1"/>
                          </a:solidFill>
                        </a:rPr>
                        <a:t>  Fought in the third Crusade.  Spent 6 years of his 10 year reign out if the country.</a:t>
                      </a:r>
                      <a:endParaRPr lang="en-US" sz="1100" b="0" dirty="0">
                        <a:solidFill>
                          <a:schemeClr val="tx1"/>
                        </a:solidFill>
                      </a:endParaRPr>
                    </a:p>
                    <a:p>
                      <a:endParaRPr lang="en-US" sz="1100" b="0" dirty="0">
                        <a:solidFill>
                          <a:schemeClr val="tx1"/>
                        </a:solidFill>
                      </a:endParaRPr>
                    </a:p>
                    <a:p>
                      <a:r>
                        <a:rPr lang="en-US" sz="1100" b="0" dirty="0">
                          <a:solidFill>
                            <a:schemeClr val="tx1"/>
                          </a:solidFill>
                        </a:rPr>
                        <a:t>King of England 1199 – 1216.  The son of </a:t>
                      </a:r>
                    </a:p>
                    <a:p>
                      <a:r>
                        <a:rPr lang="en-US" sz="1100" b="0" dirty="0">
                          <a:solidFill>
                            <a:schemeClr val="tx1"/>
                          </a:solidFill>
                        </a:rPr>
                        <a:t>Henry II. John was very unpopular.</a:t>
                      </a:r>
                      <a:r>
                        <a:rPr lang="en-US" sz="1100" b="0" baseline="0" dirty="0">
                          <a:solidFill>
                            <a:schemeClr val="tx1"/>
                          </a:solidFill>
                        </a:rPr>
                        <a:t> In</a:t>
                      </a:r>
                      <a:r>
                        <a:rPr lang="en-US" sz="1100" b="0" dirty="0">
                          <a:solidFill>
                            <a:schemeClr val="tx1"/>
                          </a:solidFill>
                        </a:rPr>
                        <a:t>  1215, John was made to sign the Magna </a:t>
                      </a:r>
                    </a:p>
                    <a:p>
                      <a:r>
                        <a:rPr lang="en-US" sz="1100" b="0" dirty="0">
                          <a:solidFill>
                            <a:schemeClr val="tx1"/>
                          </a:solidFill>
                        </a:rPr>
                        <a:t>Carta by  his  barons which  limited his power. </a:t>
                      </a:r>
                    </a:p>
                    <a:p>
                      <a:endParaRPr lang="en-US" sz="1100" b="0" dirty="0">
                        <a:solidFill>
                          <a:schemeClr val="tx1"/>
                        </a:solidFill>
                      </a:endParaRPr>
                    </a:p>
                    <a:p>
                      <a:endParaRPr lang="en-US" sz="1100" b="0" dirty="0">
                        <a:solidFill>
                          <a:schemeClr val="tx1"/>
                        </a:solidFill>
                      </a:endParaRPr>
                    </a:p>
                    <a:p>
                      <a:r>
                        <a:rPr lang="en-US" sz="1100" b="0" dirty="0">
                          <a:solidFill>
                            <a:schemeClr val="tx1"/>
                          </a:solidFill>
                        </a:rPr>
                        <a:t>Became Archbishop of Canterbury in 1162. Before this, was good friends with Henry II, however the two men  clashed over their  different ideas about the role of the  Church. He was killed in 117</a:t>
                      </a:r>
                      <a:endParaRPr lang="en-GB" sz="1100" b="0">
                        <a:solidFill>
                          <a:schemeClr val="tx1"/>
                        </a:solidFill>
                      </a:endParaRPr>
                    </a:p>
                  </a:txBody>
                  <a:tcPr>
                    <a:noFill/>
                  </a:tcPr>
                </a:tc>
                <a:extLst>
                  <a:ext uri="{0D108BD9-81ED-4DB2-BD59-A6C34878D82A}">
                    <a16:rowId xmlns:a16="http://schemas.microsoft.com/office/drawing/2014/main" val="308023594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ysClr val="windowText" lastClr="000000"/>
                        </a:solidFill>
                      </a:endParaRPr>
                    </a:p>
                  </a:txBody>
                  <a:tcPr>
                    <a:noFill/>
                  </a:tcPr>
                </a:tc>
                <a:tc>
                  <a:txBody>
                    <a:bodyPr/>
                    <a:lstStyle/>
                    <a:p>
                      <a:endParaRPr lang="en-GB" sz="1100" b="1" i="0" dirty="0"/>
                    </a:p>
                  </a:txBody>
                  <a:tcPr>
                    <a:noFill/>
                  </a:tcPr>
                </a:tc>
                <a:extLst>
                  <a:ext uri="{0D108BD9-81ED-4DB2-BD59-A6C34878D82A}">
                    <a16:rowId xmlns:a16="http://schemas.microsoft.com/office/drawing/2014/main" val="203561805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ysClr val="windowText" lastClr="000000"/>
                        </a:solidFill>
                      </a:endParaRPr>
                    </a:p>
                  </a:txBody>
                  <a:tcPr>
                    <a:no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GB" sz="1100" b="1" dirty="0">
                        <a:solidFill>
                          <a:schemeClr val="tx1"/>
                        </a:solidFill>
                      </a:endParaRPr>
                    </a:p>
                  </a:txBody>
                  <a:tcPr>
                    <a:noFill/>
                  </a:tcPr>
                </a:tc>
                <a:extLst>
                  <a:ext uri="{0D108BD9-81ED-4DB2-BD59-A6C34878D82A}">
                    <a16:rowId xmlns:a16="http://schemas.microsoft.com/office/drawing/2014/main" val="1515219829"/>
                  </a:ext>
                </a:extLst>
              </a:tr>
            </a:tbl>
          </a:graphicData>
        </a:graphic>
      </p:graphicFrame>
      <p:graphicFrame>
        <p:nvGraphicFramePr>
          <p:cNvPr id="21" name="Table 196">
            <a:extLst>
              <a:ext uri="{FF2B5EF4-FFF2-40B4-BE49-F238E27FC236}">
                <a16:creationId xmlns:a16="http://schemas.microsoft.com/office/drawing/2014/main" id="{21CF824F-305C-4230-834A-3F28A93905CA}"/>
              </a:ext>
            </a:extLst>
          </p:cNvPr>
          <p:cNvGraphicFramePr>
            <a:graphicFrameLocks noGrp="1"/>
          </p:cNvGraphicFramePr>
          <p:nvPr>
            <p:extLst>
              <p:ext uri="{D42A27DB-BD31-4B8C-83A1-F6EECF244321}">
                <p14:modId xmlns:p14="http://schemas.microsoft.com/office/powerpoint/2010/main" val="3221507419"/>
              </p:ext>
            </p:extLst>
          </p:nvPr>
        </p:nvGraphicFramePr>
        <p:xfrm>
          <a:off x="4414486" y="1643401"/>
          <a:ext cx="4922056" cy="7605680"/>
        </p:xfrm>
        <a:graphic>
          <a:graphicData uri="http://schemas.openxmlformats.org/drawingml/2006/table">
            <a:tbl>
              <a:tblPr firstRow="1" bandRow="1">
                <a:tableStyleId>{5C22544A-7EE6-4342-B048-85BDC9FD1C3A}</a:tableStyleId>
              </a:tblPr>
              <a:tblGrid>
                <a:gridCol w="1452562">
                  <a:extLst>
                    <a:ext uri="{9D8B030D-6E8A-4147-A177-3AD203B41FA5}">
                      <a16:colId xmlns:a16="http://schemas.microsoft.com/office/drawing/2014/main" val="2444464294"/>
                    </a:ext>
                  </a:extLst>
                </a:gridCol>
                <a:gridCol w="3469494">
                  <a:extLst>
                    <a:ext uri="{9D8B030D-6E8A-4147-A177-3AD203B41FA5}">
                      <a16:colId xmlns:a16="http://schemas.microsoft.com/office/drawing/2014/main" val="3768860231"/>
                    </a:ext>
                  </a:extLst>
                </a:gridCol>
              </a:tblGrid>
              <a:tr h="381000">
                <a:tc>
                  <a:txBody>
                    <a:bodyPr/>
                    <a:lstStyle/>
                    <a:p>
                      <a:pPr algn="l"/>
                      <a:r>
                        <a:rPr lang="en-GB" sz="1200" b="1" dirty="0">
                          <a:solidFill>
                            <a:sysClr val="windowText" lastClr="000000"/>
                          </a:solidFill>
                        </a:rPr>
                        <a:t>Merchant</a:t>
                      </a:r>
                    </a:p>
                  </a:txBody>
                  <a:tcPr marL="55325" marR="55325" marT="27663" marB="2766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b="0" dirty="0">
                          <a:solidFill>
                            <a:schemeClr val="tx1"/>
                          </a:solidFill>
                        </a:rPr>
                        <a:t>A person who is involved in the buying and selling of</a:t>
                      </a:r>
                    </a:p>
                    <a:p>
                      <a:r>
                        <a:rPr lang="en-US" sz="1200" b="0" dirty="0">
                          <a:solidFill>
                            <a:schemeClr val="tx1"/>
                          </a:solidFill>
                        </a:rPr>
                        <a:t>goods.</a:t>
                      </a:r>
                      <a:endParaRPr lang="en-GB" sz="1200" b="0" dirty="0">
                        <a:solidFill>
                          <a:schemeClr val="tx1"/>
                        </a:solidFill>
                      </a:endParaRPr>
                    </a:p>
                  </a:txBody>
                  <a:tcPr marL="55325" marR="55325" marT="27663" marB="2766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62348524"/>
                  </a:ext>
                </a:extLst>
              </a:tr>
              <a:tr h="304800">
                <a:tc>
                  <a:txBody>
                    <a:bodyPr/>
                    <a:lstStyle/>
                    <a:p>
                      <a:pPr algn="l"/>
                      <a:r>
                        <a:rPr lang="en-GB" sz="1200" b="1" dirty="0">
                          <a:solidFill>
                            <a:sysClr val="windowText" lastClr="000000"/>
                          </a:solidFill>
                        </a:rPr>
                        <a:t>Catholicism</a:t>
                      </a:r>
                    </a:p>
                  </a:txBody>
                  <a:tcPr marL="55325" marR="55325" marT="27663" marB="2766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dirty="0"/>
                        <a:t>A type of Christianity led by the Pope in Rome.</a:t>
                      </a:r>
                      <a:endParaRPr lang="en-GB" sz="1200" dirty="0"/>
                    </a:p>
                  </a:txBody>
                  <a:tcPr marL="55325" marR="55325" marT="27663" marB="2766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4855298"/>
                  </a:ext>
                </a:extLst>
              </a:tr>
              <a:tr h="357345">
                <a:tc>
                  <a:txBody>
                    <a:bodyPr/>
                    <a:lstStyle/>
                    <a:p>
                      <a:pPr algn="l"/>
                      <a:r>
                        <a:rPr lang="en-GB" sz="1200" b="1" dirty="0">
                          <a:solidFill>
                            <a:sysClr val="windowText" lastClr="000000"/>
                          </a:solidFill>
                        </a:rPr>
                        <a:t>Ex-communicate</a:t>
                      </a:r>
                    </a:p>
                  </a:txBody>
                  <a:tcPr marL="55325" marR="55325" marT="27663" marB="27663">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r>
                        <a:rPr lang="en-US" sz="1200" dirty="0"/>
                        <a:t>The Pope officially exclude (someone) from </a:t>
                      </a:r>
                    </a:p>
                    <a:p>
                      <a:r>
                        <a:rPr lang="en-US" sz="1200" dirty="0"/>
                        <a:t>participation in the sacraments</a:t>
                      </a:r>
                    </a:p>
                    <a:p>
                      <a:r>
                        <a:rPr lang="en-US" sz="1200" dirty="0"/>
                        <a:t>and services of the  Christian Church</a:t>
                      </a:r>
                      <a:endParaRPr lang="en-GB" sz="1200" dirty="0"/>
                    </a:p>
                  </a:txBody>
                  <a:tcPr marL="55325" marR="55325" marT="27663" marB="27663">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77007118"/>
                  </a:ext>
                </a:extLst>
              </a:tr>
              <a:tr h="357345">
                <a:tc>
                  <a:txBody>
                    <a:bodyPr/>
                    <a:lstStyle/>
                    <a:p>
                      <a:r>
                        <a:rPr lang="en-GB" sz="1200" b="1" dirty="0">
                          <a:solidFill>
                            <a:schemeClr val="tx1"/>
                          </a:solidFill>
                        </a:rPr>
                        <a:t>Crusade</a:t>
                      </a:r>
                    </a:p>
                  </a:txBody>
                  <a:tcPr marL="55325" marR="55325" marT="27663" marB="27663">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l"/>
                      <a:r>
                        <a:rPr lang="en-US" sz="1200" dirty="0"/>
                        <a:t>a series of medieval military expeditions made by Europeans to recover the Holy Land from the Muslims in the 11th, 12th, and 13th centuries</a:t>
                      </a:r>
                      <a:endParaRPr lang="en-GB" sz="1200" dirty="0"/>
                    </a:p>
                  </a:txBody>
                  <a:tcPr marL="55325" marR="55325" marT="27663" marB="27663">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535105796"/>
                  </a:ext>
                </a:extLst>
              </a:tr>
              <a:tr h="263345">
                <a:tc>
                  <a:txBody>
                    <a:bodyPr/>
                    <a:lstStyle/>
                    <a:p>
                      <a:pPr algn="l"/>
                      <a:r>
                        <a:rPr lang="en-GB" sz="1200" b="1" dirty="0">
                          <a:solidFill>
                            <a:sysClr val="windowText" lastClr="000000"/>
                          </a:solidFill>
                        </a:rPr>
                        <a:t>Flagellation</a:t>
                      </a: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dirty="0"/>
                        <a:t>The act of whipping oneself to show God how sorry you were for your sins</a:t>
                      </a:r>
                      <a:endParaRPr lang="en-GB" sz="12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3305131"/>
                  </a:ext>
                </a:extLst>
              </a:tr>
              <a:tr h="263345">
                <a:tc>
                  <a:txBody>
                    <a:bodyPr/>
                    <a:lstStyle/>
                    <a:p>
                      <a:pPr algn="l"/>
                      <a:r>
                        <a:rPr lang="en-GB" sz="1200" b="1" dirty="0">
                          <a:solidFill>
                            <a:sysClr val="windowText" lastClr="000000"/>
                          </a:solidFill>
                        </a:rPr>
                        <a:t>Magna</a:t>
                      </a:r>
                      <a:r>
                        <a:rPr lang="en-GB" sz="1200" b="1" baseline="0" dirty="0">
                          <a:solidFill>
                            <a:sysClr val="windowText" lastClr="000000"/>
                          </a:solidFill>
                        </a:rPr>
                        <a:t> Carta</a:t>
                      </a:r>
                      <a:endParaRPr lang="en-GB" sz="1200" b="1" dirty="0">
                        <a:solidFill>
                          <a:sysClr val="windowText" lastClr="000000"/>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200" dirty="0"/>
                        <a:t>A legal document signed by King John which limited the power of monarchs</a:t>
                      </a:r>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9782996"/>
                  </a:ext>
                </a:extLst>
              </a:tr>
              <a:tr h="255787">
                <a:tc>
                  <a:txBody>
                    <a:bodyPr/>
                    <a:lstStyle/>
                    <a:p>
                      <a:pPr algn="l"/>
                      <a:r>
                        <a:rPr lang="en-GB" sz="1200" b="1" dirty="0">
                          <a:solidFill>
                            <a:sysClr val="windowText" lastClr="000000"/>
                          </a:solidFill>
                        </a:rPr>
                        <a:t>Monasteries</a:t>
                      </a: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dirty="0"/>
                        <a:t>A building</a:t>
                      </a:r>
                      <a:r>
                        <a:rPr lang="en-US" sz="1200" baseline="0" dirty="0"/>
                        <a:t> where monks live and work together to worship God.  </a:t>
                      </a:r>
                      <a:endParaRPr lang="en-GB" sz="1200" dirty="0"/>
                    </a:p>
                  </a:txBody>
                  <a:tcPr marL="55325" marR="55325" marT="27663" marB="27663">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597079583"/>
                  </a:ext>
                </a:extLst>
              </a:tr>
              <a:tr h="263345">
                <a:tc>
                  <a:txBody>
                    <a:bodyPr/>
                    <a:lstStyle/>
                    <a:p>
                      <a:pPr algn="l"/>
                      <a:r>
                        <a:rPr lang="en-GB" sz="1200" b="1" dirty="0">
                          <a:solidFill>
                            <a:sysClr val="windowText" lastClr="000000"/>
                          </a:solidFill>
                        </a:rPr>
                        <a:t>Martyr</a:t>
                      </a: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200" b="0" i="0" dirty="0"/>
                        <a:t>Someone</a:t>
                      </a:r>
                      <a:r>
                        <a:rPr lang="en-GB" sz="1200" b="0" i="0" baseline="0" dirty="0"/>
                        <a:t> who dies for their religion.  They are then celebrated and remembered by their religion.</a:t>
                      </a:r>
                      <a:endParaRPr lang="en-GB" sz="1200" b="0" i="0" dirty="0"/>
                    </a:p>
                    <a:p>
                      <a:endParaRPr lang="en-GB" sz="12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61957853"/>
                  </a:ext>
                </a:extLst>
              </a:tr>
              <a:tr h="357345">
                <a:tc>
                  <a:txBody>
                    <a:bodyPr/>
                    <a:lstStyle/>
                    <a:p>
                      <a:pPr algn="l"/>
                      <a:r>
                        <a:rPr lang="en-GB" sz="1200" b="1" dirty="0">
                          <a:solidFill>
                            <a:sysClr val="windowText" lastClr="000000"/>
                          </a:solidFill>
                        </a:rPr>
                        <a:t>Pilgrimage</a:t>
                      </a: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b="0" i="0" dirty="0"/>
                        <a:t>a journey, especially a long one,</a:t>
                      </a:r>
                    </a:p>
                    <a:p>
                      <a:r>
                        <a:rPr lang="en-US" sz="1200" b="0" i="0" dirty="0"/>
                        <a:t>made to some sacred place as an</a:t>
                      </a:r>
                    </a:p>
                    <a:p>
                      <a:r>
                        <a:rPr lang="en-US" sz="1200" b="0" i="0" dirty="0"/>
                        <a:t>act of religious devotion</a:t>
                      </a:r>
                      <a:endParaRPr lang="en-GB" sz="1200" b="0" i="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18611834"/>
                  </a:ext>
                </a:extLst>
              </a:tr>
              <a:tr h="26334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200" b="1" dirty="0">
                          <a:solidFill>
                            <a:schemeClr val="tx1"/>
                          </a:solidFill>
                        </a:rPr>
                        <a:t>Caliph</a:t>
                      </a: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dirty="0"/>
                        <a:t>The chief Muslim civil and</a:t>
                      </a:r>
                    </a:p>
                    <a:p>
                      <a:r>
                        <a:rPr lang="en-US" sz="1200" dirty="0"/>
                        <a:t>religious ruler.</a:t>
                      </a:r>
                      <a:endParaRPr lang="en-GB" sz="12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95879718"/>
                  </a:ext>
                </a:extLst>
              </a:tr>
              <a:tr h="255787">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200" b="1" dirty="0">
                          <a:solidFill>
                            <a:schemeClr val="tx1"/>
                          </a:solidFill>
                        </a:rPr>
                        <a:t>Priest</a:t>
                      </a: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200" dirty="0"/>
                        <a:t>A</a:t>
                      </a:r>
                      <a:r>
                        <a:rPr lang="en-GB" sz="1200" baseline="0" dirty="0"/>
                        <a:t> religious leader in charge of performing services in church</a:t>
                      </a:r>
                      <a:endParaRPr lang="en-GB" sz="12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055009523"/>
                  </a:ext>
                </a:extLst>
              </a:tr>
              <a:tr h="263345">
                <a:tc>
                  <a:txBody>
                    <a:bodyPr/>
                    <a:lstStyle/>
                    <a:p>
                      <a:pPr algn="l"/>
                      <a:r>
                        <a:rPr lang="en-GB" sz="1200" b="1" dirty="0">
                          <a:solidFill>
                            <a:schemeClr val="tx1"/>
                          </a:solidFill>
                        </a:rPr>
                        <a:t>Parliament</a:t>
                      </a: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dirty="0"/>
                        <a:t>A body of people whose job it is represent the views of the</a:t>
                      </a:r>
                      <a:r>
                        <a:rPr lang="en-US" sz="1200" baseline="0" dirty="0"/>
                        <a:t> country</a:t>
                      </a:r>
                      <a:endParaRPr lang="en-GB" sz="12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468810612"/>
                  </a:ext>
                </a:extLst>
              </a:tr>
              <a:tr h="263344">
                <a:tc>
                  <a:txBody>
                    <a:bodyPr/>
                    <a:lstStyle/>
                    <a:p>
                      <a:pPr lvl="0" algn="l">
                        <a:buNone/>
                      </a:pPr>
                      <a:endParaRPr lang="en-GB" sz="1200" b="1" dirty="0">
                        <a:solidFill>
                          <a:schemeClr val="tx1"/>
                        </a:solidFill>
                      </a:endParaRPr>
                    </a:p>
                  </a:txBody>
                  <a:tcPr marL="55324" marR="55324" marT="27662" marB="27662">
                    <a:lnL w="0">
                      <a:noFill/>
                    </a:lnL>
                    <a:lnR w="0">
                      <a:noFill/>
                    </a:lnR>
                    <a:lnT w="0">
                      <a:noFill/>
                    </a:lnT>
                    <a:lnB w="0">
                      <a:noFill/>
                    </a:lnB>
                    <a:lnTlToBr w="0">
                      <a:noFill/>
                    </a:lnTlToBr>
                    <a:lnBlToTr w="0">
                      <a:noFill/>
                    </a:lnBlToTr>
                    <a:noFill/>
                  </a:tcPr>
                </a:tc>
                <a:tc>
                  <a:txBody>
                    <a:bodyPr/>
                    <a:lstStyle/>
                    <a:p>
                      <a:pPr lvl="0">
                        <a:buNone/>
                      </a:pPr>
                      <a:endParaRPr lang="en-US" sz="1200" baseline="0" dirty="0"/>
                    </a:p>
                  </a:txBody>
                  <a:tcPr marL="55324" marR="55324" marT="27662" marB="27662">
                    <a:lnL w="0">
                      <a:noFill/>
                    </a:lnL>
                    <a:lnR w="0">
                      <a:noFill/>
                    </a:lnR>
                    <a:lnT w="0">
                      <a:noFill/>
                    </a:lnT>
                    <a:lnB w="0">
                      <a:noFill/>
                    </a:lnB>
                    <a:lnTlToBr w="0">
                      <a:noFill/>
                    </a:lnTlToBr>
                    <a:lnBlToTr w="0">
                      <a:noFill/>
                    </a:lnBlToTr>
                    <a:noFill/>
                  </a:tcPr>
                </a:tc>
                <a:extLst>
                  <a:ext uri="{0D108BD9-81ED-4DB2-BD59-A6C34878D82A}">
                    <a16:rowId xmlns:a16="http://schemas.microsoft.com/office/drawing/2014/main" val="2483662740"/>
                  </a:ext>
                </a:extLst>
              </a:tr>
              <a:tr h="357345">
                <a:tc>
                  <a:txBody>
                    <a:bodyPr/>
                    <a:lstStyle/>
                    <a:p>
                      <a:pPr marL="0" marR="0" lvl="0" indent="0" algn="l" defTabSz="91440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b="1" dirty="0">
                        <a:solidFill>
                          <a:schemeClr val="tx1"/>
                        </a:solidFill>
                      </a:endParaRPr>
                    </a:p>
                  </a:txBody>
                  <a:tcPr marL="55325" marR="55325" marT="27663" marB="2766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GB" sz="12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94195375"/>
                  </a:ext>
                </a:extLst>
              </a:tr>
              <a:tr h="263345">
                <a:tc>
                  <a:txBody>
                    <a:bodyPr/>
                    <a:lstStyle/>
                    <a:p>
                      <a:pPr algn="l"/>
                      <a:endParaRPr lang="en-GB" sz="1200" b="1" dirty="0"/>
                    </a:p>
                  </a:txBody>
                  <a:tcPr marL="55325" marR="55325" marT="27663" marB="2766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12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99693491"/>
                  </a:ext>
                </a:extLst>
              </a:tr>
              <a:tr h="263345">
                <a:tc>
                  <a:txBody>
                    <a:bodyPr/>
                    <a:lstStyle/>
                    <a:p>
                      <a:pPr algn="l"/>
                      <a:endParaRPr lang="en-GB" sz="1200" b="1" dirty="0"/>
                    </a:p>
                  </a:txBody>
                  <a:tcPr marL="55325" marR="55325" marT="27663" marB="2766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GB" sz="12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238191"/>
                  </a:ext>
                </a:extLst>
              </a:tr>
              <a:tr h="263345">
                <a:tc>
                  <a:txBody>
                    <a:bodyPr/>
                    <a:lstStyle/>
                    <a:p>
                      <a:pPr algn="l"/>
                      <a:endParaRPr lang="en-GB" sz="1200" b="1" dirty="0"/>
                    </a:p>
                  </a:txBody>
                  <a:tcPr marL="55325" marR="55325" marT="27663" marB="2766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GB" sz="12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28536025"/>
                  </a:ext>
                </a:extLst>
              </a:tr>
              <a:tr h="263345">
                <a:tc>
                  <a:txBody>
                    <a:bodyPr/>
                    <a:lstStyle/>
                    <a:p>
                      <a:pPr algn="l"/>
                      <a:endParaRPr lang="en-GB" sz="1200" b="1" dirty="0"/>
                    </a:p>
                  </a:txBody>
                  <a:tcPr marL="55325" marR="55325" marT="27663" marB="2766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12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77487166"/>
                  </a:ext>
                </a:extLst>
              </a:tr>
              <a:tr h="263345">
                <a:tc>
                  <a:txBody>
                    <a:bodyPr/>
                    <a:lstStyle/>
                    <a:p>
                      <a:pPr algn="l"/>
                      <a:endParaRPr lang="en-GB" sz="1200" b="1" dirty="0"/>
                    </a:p>
                  </a:txBody>
                  <a:tcPr marL="55325" marR="55325" marT="27663" marB="2766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12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2816750"/>
                  </a:ext>
                </a:extLst>
              </a:tr>
            </a:tbl>
          </a:graphicData>
        </a:graphic>
      </p:graphicFrame>
      <p:sp>
        <p:nvSpPr>
          <p:cNvPr id="27" name="Rectangle 26">
            <a:extLst>
              <a:ext uri="{FF2B5EF4-FFF2-40B4-BE49-F238E27FC236}">
                <a16:creationId xmlns:a16="http://schemas.microsoft.com/office/drawing/2014/main" id="{59DABB98-95F9-4395-9443-53780A86641D}"/>
              </a:ext>
            </a:extLst>
          </p:cNvPr>
          <p:cNvSpPr/>
          <p:nvPr/>
        </p:nvSpPr>
        <p:spPr>
          <a:xfrm>
            <a:off x="34196" y="1007818"/>
            <a:ext cx="892232" cy="276999"/>
          </a:xfrm>
          <a:prstGeom prst="rect">
            <a:avLst/>
          </a:prstGeom>
        </p:spPr>
        <p:txBody>
          <a:bodyPr wrap="none">
            <a:spAutoFit/>
          </a:bodyPr>
          <a:lstStyle/>
          <a:p>
            <a:r>
              <a:rPr lang="en-GB" sz="1200" b="1" dirty="0">
                <a:solidFill>
                  <a:sysClr val="windowText" lastClr="000000"/>
                </a:solidFill>
              </a:rPr>
              <a:t>Key people</a:t>
            </a:r>
            <a:endParaRPr lang="en-GB" sz="1200" b="1" dirty="0"/>
          </a:p>
        </p:txBody>
      </p:sp>
      <p:sp>
        <p:nvSpPr>
          <p:cNvPr id="28" name="Rectangle 27">
            <a:extLst>
              <a:ext uri="{FF2B5EF4-FFF2-40B4-BE49-F238E27FC236}">
                <a16:creationId xmlns:a16="http://schemas.microsoft.com/office/drawing/2014/main" id="{973B91AF-C44A-45BE-A19C-21E43DDD1FDB}"/>
              </a:ext>
            </a:extLst>
          </p:cNvPr>
          <p:cNvSpPr/>
          <p:nvPr/>
        </p:nvSpPr>
        <p:spPr>
          <a:xfrm>
            <a:off x="4444202" y="1065291"/>
            <a:ext cx="844205" cy="276999"/>
          </a:xfrm>
          <a:prstGeom prst="rect">
            <a:avLst/>
          </a:prstGeom>
        </p:spPr>
        <p:txBody>
          <a:bodyPr wrap="none">
            <a:spAutoFit/>
          </a:bodyPr>
          <a:lstStyle/>
          <a:p>
            <a:r>
              <a:rPr lang="en-GB" sz="1200" b="1" dirty="0">
                <a:solidFill>
                  <a:sysClr val="windowText" lastClr="000000"/>
                </a:solidFill>
              </a:rPr>
              <a:t>Key words</a:t>
            </a:r>
            <a:endParaRPr lang="en-GB" sz="1200" b="1" dirty="0"/>
          </a:p>
        </p:txBody>
      </p:sp>
      <p:sp>
        <p:nvSpPr>
          <p:cNvPr id="29" name="Rectangle 28">
            <a:extLst>
              <a:ext uri="{FF2B5EF4-FFF2-40B4-BE49-F238E27FC236}">
                <a16:creationId xmlns:a16="http://schemas.microsoft.com/office/drawing/2014/main" id="{BA37679D-3635-4A00-9899-8DA9AA26578F}"/>
              </a:ext>
            </a:extLst>
          </p:cNvPr>
          <p:cNvSpPr/>
          <p:nvPr/>
        </p:nvSpPr>
        <p:spPr>
          <a:xfrm>
            <a:off x="9339143" y="859755"/>
            <a:ext cx="869405" cy="276999"/>
          </a:xfrm>
          <a:prstGeom prst="rect">
            <a:avLst/>
          </a:prstGeom>
        </p:spPr>
        <p:txBody>
          <a:bodyPr wrap="none">
            <a:spAutoFit/>
          </a:bodyPr>
          <a:lstStyle/>
          <a:p>
            <a:r>
              <a:rPr lang="en-GB" sz="1200" b="1" dirty="0">
                <a:solidFill>
                  <a:sysClr val="windowText" lastClr="000000"/>
                </a:solidFill>
              </a:rPr>
              <a:t>Key events</a:t>
            </a:r>
            <a:endParaRPr lang="en-GB" sz="1200" b="1" dirty="0"/>
          </a:p>
        </p:txBody>
      </p:sp>
      <p:grpSp>
        <p:nvGrpSpPr>
          <p:cNvPr id="6" name="Group 5">
            <a:extLst>
              <a:ext uri="{FF2B5EF4-FFF2-40B4-BE49-F238E27FC236}">
                <a16:creationId xmlns:a16="http://schemas.microsoft.com/office/drawing/2014/main" id="{CA07AEE2-DD23-460D-A26F-1EE8DB9AB4B6}"/>
              </a:ext>
            </a:extLst>
          </p:cNvPr>
          <p:cNvGrpSpPr/>
          <p:nvPr/>
        </p:nvGrpSpPr>
        <p:grpSpPr>
          <a:xfrm>
            <a:off x="402667" y="7900722"/>
            <a:ext cx="7382433" cy="2548162"/>
            <a:chOff x="335434" y="8262474"/>
            <a:chExt cx="6443801" cy="2141593"/>
          </a:xfrm>
        </p:grpSpPr>
        <p:cxnSp>
          <p:nvCxnSpPr>
            <p:cNvPr id="25" name="Straight Connector 24">
              <a:extLst>
                <a:ext uri="{FF2B5EF4-FFF2-40B4-BE49-F238E27FC236}">
                  <a16:creationId xmlns:a16="http://schemas.microsoft.com/office/drawing/2014/main" id="{8B655A50-7A99-47BF-93FC-12BEE8A4BF70}"/>
                </a:ext>
              </a:extLst>
            </p:cNvPr>
            <p:cNvCxnSpPr>
              <a:cxnSpLocks/>
            </p:cNvCxnSpPr>
            <p:nvPr/>
          </p:nvCxnSpPr>
          <p:spPr>
            <a:xfrm flipV="1">
              <a:off x="1073897" y="9072505"/>
              <a:ext cx="0" cy="874354"/>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363DFB3-8E3F-45EA-B751-A782EBEA4DA6}"/>
                </a:ext>
              </a:extLst>
            </p:cNvPr>
            <p:cNvCxnSpPr>
              <a:cxnSpLocks/>
            </p:cNvCxnSpPr>
            <p:nvPr/>
          </p:nvCxnSpPr>
          <p:spPr>
            <a:xfrm>
              <a:off x="4764752" y="9279938"/>
              <a:ext cx="6952" cy="620957"/>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D29FAF68-08A0-463F-839B-FB64346A5A77}"/>
                </a:ext>
              </a:extLst>
            </p:cNvPr>
            <p:cNvCxnSpPr>
              <a:cxnSpLocks/>
            </p:cNvCxnSpPr>
            <p:nvPr/>
          </p:nvCxnSpPr>
          <p:spPr>
            <a:xfrm>
              <a:off x="3272211" y="9220345"/>
              <a:ext cx="6952" cy="620957"/>
            </a:xfrm>
            <a:prstGeom prst="line">
              <a:avLst/>
            </a:prstGeom>
          </p:spPr>
          <p:style>
            <a:lnRef idx="1">
              <a:schemeClr val="accent1"/>
            </a:lnRef>
            <a:fillRef idx="0">
              <a:schemeClr val="accent1"/>
            </a:fillRef>
            <a:effectRef idx="0">
              <a:schemeClr val="accent1"/>
            </a:effectRef>
            <a:fontRef idx="minor">
              <a:schemeClr val="tx1"/>
            </a:fontRef>
          </p:style>
        </p:cxnSp>
        <p:grpSp>
          <p:nvGrpSpPr>
            <p:cNvPr id="31" name="Group 30">
              <a:extLst>
                <a:ext uri="{FF2B5EF4-FFF2-40B4-BE49-F238E27FC236}">
                  <a16:creationId xmlns:a16="http://schemas.microsoft.com/office/drawing/2014/main" id="{36641C09-A0C0-4336-8A36-B87BF8D843A1}"/>
                </a:ext>
              </a:extLst>
            </p:cNvPr>
            <p:cNvGrpSpPr/>
            <p:nvPr/>
          </p:nvGrpSpPr>
          <p:grpSpPr>
            <a:xfrm>
              <a:off x="335434" y="8262474"/>
              <a:ext cx="6443801" cy="1873393"/>
              <a:chOff x="-992311" y="7686135"/>
              <a:chExt cx="8497041" cy="2731587"/>
            </a:xfrm>
          </p:grpSpPr>
          <p:cxnSp>
            <p:nvCxnSpPr>
              <p:cNvPr id="66" name="Straight Connector 65">
                <a:extLst>
                  <a:ext uri="{FF2B5EF4-FFF2-40B4-BE49-F238E27FC236}">
                    <a16:creationId xmlns:a16="http://schemas.microsoft.com/office/drawing/2014/main" id="{9B284041-3AFC-4C0C-A10A-6ED51612A387}"/>
                  </a:ext>
                </a:extLst>
              </p:cNvPr>
              <p:cNvCxnSpPr>
                <a:cxnSpLocks/>
                <a:endCxn id="71" idx="4"/>
              </p:cNvCxnSpPr>
              <p:nvPr/>
            </p:nvCxnSpPr>
            <p:spPr>
              <a:xfrm flipV="1">
                <a:off x="3883579" y="8867236"/>
                <a:ext cx="0" cy="1274891"/>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8DA6EA9-F71F-4B72-8EC2-B410301ED7F5}"/>
                  </a:ext>
                </a:extLst>
              </p:cNvPr>
              <p:cNvCxnSpPr>
                <a:cxnSpLocks/>
                <a:endCxn id="72" idx="4"/>
              </p:cNvCxnSpPr>
              <p:nvPr/>
            </p:nvCxnSpPr>
            <p:spPr>
              <a:xfrm flipV="1">
                <a:off x="5811358" y="8867236"/>
                <a:ext cx="0" cy="1274891"/>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6BF71E8F-FB9F-41A6-B973-DAE51BB2A588}"/>
                  </a:ext>
                </a:extLst>
              </p:cNvPr>
              <p:cNvCxnSpPr>
                <a:cxnSpLocks/>
                <a:endCxn id="70" idx="4"/>
              </p:cNvCxnSpPr>
              <p:nvPr/>
            </p:nvCxnSpPr>
            <p:spPr>
              <a:xfrm flipV="1">
                <a:off x="1955800" y="8867236"/>
                <a:ext cx="0" cy="1274891"/>
              </a:xfrm>
              <a:prstGeom prst="line">
                <a:avLst/>
              </a:prstGeom>
            </p:spPr>
            <p:style>
              <a:lnRef idx="1">
                <a:schemeClr val="accent1"/>
              </a:lnRef>
              <a:fillRef idx="0">
                <a:schemeClr val="accent1"/>
              </a:fillRef>
              <a:effectRef idx="0">
                <a:schemeClr val="accent1"/>
              </a:effectRef>
              <a:fontRef idx="minor">
                <a:schemeClr val="tx1"/>
              </a:fontRef>
            </p:style>
          </p:cxnSp>
          <p:grpSp>
            <p:nvGrpSpPr>
              <p:cNvPr id="69" name="Group 68">
                <a:extLst>
                  <a:ext uri="{FF2B5EF4-FFF2-40B4-BE49-F238E27FC236}">
                    <a16:creationId xmlns:a16="http://schemas.microsoft.com/office/drawing/2014/main" id="{EE7EA7BD-D133-4349-A6C5-C8699E65C046}"/>
                  </a:ext>
                </a:extLst>
              </p:cNvPr>
              <p:cNvGrpSpPr/>
              <p:nvPr/>
            </p:nvGrpSpPr>
            <p:grpSpPr>
              <a:xfrm>
                <a:off x="-992311" y="8669618"/>
                <a:ext cx="8497041" cy="1748104"/>
                <a:chOff x="-956229" y="8605823"/>
                <a:chExt cx="8497041" cy="1748104"/>
              </a:xfrm>
            </p:grpSpPr>
            <p:cxnSp>
              <p:nvCxnSpPr>
                <p:cNvPr id="75" name="Straight Connector 74">
                  <a:extLst>
                    <a:ext uri="{FF2B5EF4-FFF2-40B4-BE49-F238E27FC236}">
                      <a16:creationId xmlns:a16="http://schemas.microsoft.com/office/drawing/2014/main" id="{588DE847-4FD5-4FC1-9BB4-DCE2A5AC202D}"/>
                    </a:ext>
                  </a:extLst>
                </p:cNvPr>
                <p:cNvCxnSpPr/>
                <p:nvPr/>
              </p:nvCxnSpPr>
              <p:spPr>
                <a:xfrm>
                  <a:off x="981530" y="9208895"/>
                  <a:ext cx="9168" cy="916536"/>
                </a:xfrm>
                <a:prstGeom prst="line">
                  <a:avLst/>
                </a:prstGeom>
              </p:spPr>
              <p:style>
                <a:lnRef idx="1">
                  <a:schemeClr val="accent1"/>
                </a:lnRef>
                <a:fillRef idx="0">
                  <a:schemeClr val="accent1"/>
                </a:fillRef>
                <a:effectRef idx="0">
                  <a:schemeClr val="accent1"/>
                </a:effectRef>
                <a:fontRef idx="minor">
                  <a:schemeClr val="tx1"/>
                </a:fontRef>
              </p:style>
            </p:cxnSp>
            <p:grpSp>
              <p:nvGrpSpPr>
                <p:cNvPr id="76" name="Group 75">
                  <a:extLst>
                    <a:ext uri="{FF2B5EF4-FFF2-40B4-BE49-F238E27FC236}">
                      <a16:creationId xmlns:a16="http://schemas.microsoft.com/office/drawing/2014/main" id="{FC553ED9-9346-486E-AA04-AE452AABEBB5}"/>
                    </a:ext>
                  </a:extLst>
                </p:cNvPr>
                <p:cNvGrpSpPr/>
                <p:nvPr/>
              </p:nvGrpSpPr>
              <p:grpSpPr>
                <a:xfrm>
                  <a:off x="-956229" y="9934931"/>
                  <a:ext cx="8497041" cy="418996"/>
                  <a:chOff x="-956229" y="9934931"/>
                  <a:chExt cx="8497041" cy="418996"/>
                </a:xfrm>
              </p:grpSpPr>
              <p:grpSp>
                <p:nvGrpSpPr>
                  <p:cNvPr id="78" name="Group 77">
                    <a:extLst>
                      <a:ext uri="{FF2B5EF4-FFF2-40B4-BE49-F238E27FC236}">
                        <a16:creationId xmlns:a16="http://schemas.microsoft.com/office/drawing/2014/main" id="{8A5C3DAA-6DF0-487E-B861-16481E1314E2}"/>
                      </a:ext>
                    </a:extLst>
                  </p:cNvPr>
                  <p:cNvGrpSpPr/>
                  <p:nvPr/>
                </p:nvGrpSpPr>
                <p:grpSpPr>
                  <a:xfrm>
                    <a:off x="-956229" y="9943279"/>
                    <a:ext cx="8497041" cy="410648"/>
                    <a:chOff x="-956229" y="9943279"/>
                    <a:chExt cx="8497041" cy="410648"/>
                  </a:xfrm>
                </p:grpSpPr>
                <p:grpSp>
                  <p:nvGrpSpPr>
                    <p:cNvPr id="81" name="Group 80">
                      <a:extLst>
                        <a:ext uri="{FF2B5EF4-FFF2-40B4-BE49-F238E27FC236}">
                          <a16:creationId xmlns:a16="http://schemas.microsoft.com/office/drawing/2014/main" id="{80EDA4C5-6997-4726-A910-DA9A48EE2E64}"/>
                        </a:ext>
                      </a:extLst>
                    </p:cNvPr>
                    <p:cNvGrpSpPr/>
                    <p:nvPr/>
                  </p:nvGrpSpPr>
                  <p:grpSpPr>
                    <a:xfrm>
                      <a:off x="-956229" y="9943279"/>
                      <a:ext cx="8497041" cy="410648"/>
                      <a:chOff x="-956229" y="9943279"/>
                      <a:chExt cx="8497041" cy="410648"/>
                    </a:xfrm>
                  </p:grpSpPr>
                  <p:grpSp>
                    <p:nvGrpSpPr>
                      <p:cNvPr id="84" name="Group 83">
                        <a:extLst>
                          <a:ext uri="{FF2B5EF4-FFF2-40B4-BE49-F238E27FC236}">
                            <a16:creationId xmlns:a16="http://schemas.microsoft.com/office/drawing/2014/main" id="{0338A512-4C97-4AF4-AF16-FFF42CE5DEFE}"/>
                          </a:ext>
                        </a:extLst>
                      </p:cNvPr>
                      <p:cNvGrpSpPr/>
                      <p:nvPr/>
                    </p:nvGrpSpPr>
                    <p:grpSpPr>
                      <a:xfrm>
                        <a:off x="-956229" y="9943279"/>
                        <a:ext cx="8497041" cy="410648"/>
                        <a:chOff x="-956229" y="10248080"/>
                        <a:chExt cx="8497041" cy="410648"/>
                      </a:xfrm>
                    </p:grpSpPr>
                    <p:cxnSp>
                      <p:nvCxnSpPr>
                        <p:cNvPr id="86" name="Straight Connector 85">
                          <a:extLst>
                            <a:ext uri="{FF2B5EF4-FFF2-40B4-BE49-F238E27FC236}">
                              <a16:creationId xmlns:a16="http://schemas.microsoft.com/office/drawing/2014/main" id="{B364EABE-AC67-4F10-A11D-C5D8589FD9A5}"/>
                            </a:ext>
                          </a:extLst>
                        </p:cNvPr>
                        <p:cNvCxnSpPr>
                          <a:cxnSpLocks/>
                        </p:cNvCxnSpPr>
                        <p:nvPr/>
                      </p:nvCxnSpPr>
                      <p:spPr>
                        <a:xfrm>
                          <a:off x="-956229" y="10658726"/>
                          <a:ext cx="8497041" cy="2"/>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87" name="Oval 86">
                          <a:extLst>
                            <a:ext uri="{FF2B5EF4-FFF2-40B4-BE49-F238E27FC236}">
                              <a16:creationId xmlns:a16="http://schemas.microsoft.com/office/drawing/2014/main" id="{037ACE6C-D936-47BB-B021-3F4D03FA81A2}"/>
                            </a:ext>
                          </a:extLst>
                        </p:cNvPr>
                        <p:cNvSpPr/>
                        <p:nvPr/>
                      </p:nvSpPr>
                      <p:spPr>
                        <a:xfrm>
                          <a:off x="777018" y="10248080"/>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p>
                      </p:txBody>
                    </p:sp>
                  </p:grpSp>
                  <p:sp>
                    <p:nvSpPr>
                      <p:cNvPr id="85" name="Oval 84">
                        <a:extLst>
                          <a:ext uri="{FF2B5EF4-FFF2-40B4-BE49-F238E27FC236}">
                            <a16:creationId xmlns:a16="http://schemas.microsoft.com/office/drawing/2014/main" id="{C5C049A7-7F90-4DEA-B126-135A46F266D4}"/>
                          </a:ext>
                        </a:extLst>
                      </p:cNvPr>
                      <p:cNvSpPr/>
                      <p:nvPr/>
                    </p:nvSpPr>
                    <p:spPr>
                      <a:xfrm>
                        <a:off x="1765300" y="9951627"/>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a:p>
                    </p:txBody>
                  </p:sp>
                </p:grpSp>
                <p:sp>
                  <p:nvSpPr>
                    <p:cNvPr id="82" name="Oval 81">
                      <a:extLst>
                        <a:ext uri="{FF2B5EF4-FFF2-40B4-BE49-F238E27FC236}">
                          <a16:creationId xmlns:a16="http://schemas.microsoft.com/office/drawing/2014/main" id="{E3CEEEA7-FDD9-4081-B5B3-DA2B200DA3FD}"/>
                        </a:ext>
                      </a:extLst>
                    </p:cNvPr>
                    <p:cNvSpPr/>
                    <p:nvPr/>
                  </p:nvSpPr>
                  <p:spPr>
                    <a:xfrm>
                      <a:off x="3695502" y="9943279"/>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a:p>
                  </p:txBody>
                </p:sp>
                <p:sp>
                  <p:nvSpPr>
                    <p:cNvPr id="83" name="Oval 82">
                      <a:extLst>
                        <a:ext uri="{FF2B5EF4-FFF2-40B4-BE49-F238E27FC236}">
                          <a16:creationId xmlns:a16="http://schemas.microsoft.com/office/drawing/2014/main" id="{B2719DF7-C52F-4687-AE0F-776FEAA5FAA8}"/>
                        </a:ext>
                      </a:extLst>
                    </p:cNvPr>
                    <p:cNvSpPr/>
                    <p:nvPr/>
                  </p:nvSpPr>
                  <p:spPr>
                    <a:xfrm>
                      <a:off x="2730401" y="9951627"/>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a:p>
                  </p:txBody>
                </p:sp>
              </p:grpSp>
              <p:sp>
                <p:nvSpPr>
                  <p:cNvPr id="79" name="Oval 78">
                    <a:extLst>
                      <a:ext uri="{FF2B5EF4-FFF2-40B4-BE49-F238E27FC236}">
                        <a16:creationId xmlns:a16="http://schemas.microsoft.com/office/drawing/2014/main" id="{C1938488-1272-4D10-A4FB-5358E628B90E}"/>
                      </a:ext>
                    </a:extLst>
                  </p:cNvPr>
                  <p:cNvSpPr/>
                  <p:nvPr/>
                </p:nvSpPr>
                <p:spPr>
                  <a:xfrm>
                    <a:off x="4660603" y="9943279"/>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a:p>
                </p:txBody>
              </p:sp>
              <p:sp>
                <p:nvSpPr>
                  <p:cNvPr id="80" name="Oval 79">
                    <a:extLst>
                      <a:ext uri="{FF2B5EF4-FFF2-40B4-BE49-F238E27FC236}">
                        <a16:creationId xmlns:a16="http://schemas.microsoft.com/office/drawing/2014/main" id="{68F7B80A-8266-4FAA-866F-DE1F40726C71}"/>
                      </a:ext>
                    </a:extLst>
                  </p:cNvPr>
                  <p:cNvSpPr/>
                  <p:nvPr/>
                </p:nvSpPr>
                <p:spPr>
                  <a:xfrm>
                    <a:off x="5625704" y="9934931"/>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a:p>
                </p:txBody>
              </p:sp>
            </p:grpSp>
            <p:sp>
              <p:nvSpPr>
                <p:cNvPr id="77" name="Oval 76">
                  <a:extLst>
                    <a:ext uri="{FF2B5EF4-FFF2-40B4-BE49-F238E27FC236}">
                      <a16:creationId xmlns:a16="http://schemas.microsoft.com/office/drawing/2014/main" id="{12177569-7097-43E8-B9B4-8F84222A84A9}"/>
                    </a:ext>
                  </a:extLst>
                </p:cNvPr>
                <p:cNvSpPr/>
                <p:nvPr/>
              </p:nvSpPr>
              <p:spPr>
                <a:xfrm>
                  <a:off x="415320" y="8605823"/>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endParaRPr lang="en-GB" sz="1200" dirty="0">
                    <a:solidFill>
                      <a:schemeClr val="tx1"/>
                    </a:solidFill>
                  </a:endParaRPr>
                </a:p>
                <a:p>
                  <a:r>
                    <a:rPr lang="en-GB" sz="1200" dirty="0">
                      <a:solidFill>
                        <a:schemeClr val="tx1"/>
                      </a:solidFill>
                    </a:rPr>
                    <a:t> </a:t>
                  </a:r>
                  <a:endParaRPr lang="en-GB" sz="1200" dirty="0"/>
                </a:p>
              </p:txBody>
            </p:sp>
          </p:grpSp>
          <p:sp>
            <p:nvSpPr>
              <p:cNvPr id="70" name="Oval 69">
                <a:extLst>
                  <a:ext uri="{FF2B5EF4-FFF2-40B4-BE49-F238E27FC236}">
                    <a16:creationId xmlns:a16="http://schemas.microsoft.com/office/drawing/2014/main" id="{349CCA3A-92FA-4C18-B4A3-0256EFCE9E69}"/>
                  </a:ext>
                </a:extLst>
              </p:cNvPr>
              <p:cNvSpPr/>
              <p:nvPr/>
            </p:nvSpPr>
            <p:spPr>
              <a:xfrm>
                <a:off x="1380422" y="7686135"/>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solidFill>
                    <a:schemeClr val="tx1"/>
                  </a:solidFill>
                </a:endParaRPr>
              </a:p>
              <a:p>
                <a:pPr algn="ctr"/>
                <a:endParaRPr lang="en-GB" sz="1200" dirty="0">
                  <a:solidFill>
                    <a:schemeClr val="tx1"/>
                  </a:solidFill>
                </a:endParaRPr>
              </a:p>
              <a:p>
                <a:pPr algn="ctr"/>
                <a:r>
                  <a:rPr lang="en-GB" sz="1200" dirty="0">
                    <a:solidFill>
                      <a:schemeClr val="tx1"/>
                    </a:solidFill>
                  </a:rPr>
                  <a:t> </a:t>
                </a:r>
                <a:endParaRPr lang="en-GB" sz="1200" dirty="0"/>
              </a:p>
            </p:txBody>
          </p:sp>
          <p:sp>
            <p:nvSpPr>
              <p:cNvPr id="71" name="Oval 70">
                <a:extLst>
                  <a:ext uri="{FF2B5EF4-FFF2-40B4-BE49-F238E27FC236}">
                    <a16:creationId xmlns:a16="http://schemas.microsoft.com/office/drawing/2014/main" id="{E9ED06A4-5C38-4895-886C-0444D88A96E0}"/>
                  </a:ext>
                </a:extLst>
              </p:cNvPr>
              <p:cNvSpPr/>
              <p:nvPr/>
            </p:nvSpPr>
            <p:spPr>
              <a:xfrm>
                <a:off x="3308201" y="7686135"/>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solidFill>
                    <a:schemeClr val="tx1"/>
                  </a:solidFill>
                </a:endParaRPr>
              </a:p>
              <a:p>
                <a:pPr algn="ctr"/>
                <a:endParaRPr lang="en-GB" sz="1200" dirty="0">
                  <a:solidFill>
                    <a:schemeClr val="tx1"/>
                  </a:solidFill>
                </a:endParaRPr>
              </a:p>
            </p:txBody>
          </p:sp>
          <p:sp>
            <p:nvSpPr>
              <p:cNvPr id="72" name="Oval 71">
                <a:extLst>
                  <a:ext uri="{FF2B5EF4-FFF2-40B4-BE49-F238E27FC236}">
                    <a16:creationId xmlns:a16="http://schemas.microsoft.com/office/drawing/2014/main" id="{B847EEE3-4E28-4E47-A1CF-B2A95B300526}"/>
                  </a:ext>
                </a:extLst>
              </p:cNvPr>
              <p:cNvSpPr/>
              <p:nvPr/>
            </p:nvSpPr>
            <p:spPr>
              <a:xfrm>
                <a:off x="5235980" y="7686135"/>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p>
            </p:txBody>
          </p:sp>
          <p:sp>
            <p:nvSpPr>
              <p:cNvPr id="73" name="Oval 72">
                <a:extLst>
                  <a:ext uri="{FF2B5EF4-FFF2-40B4-BE49-F238E27FC236}">
                    <a16:creationId xmlns:a16="http://schemas.microsoft.com/office/drawing/2014/main" id="{13990EA3-3671-4FF4-937C-20564910012E}"/>
                  </a:ext>
                </a:extLst>
              </p:cNvPr>
              <p:cNvSpPr/>
              <p:nvPr/>
            </p:nvSpPr>
            <p:spPr>
              <a:xfrm>
                <a:off x="2332026" y="8477428"/>
                <a:ext cx="1150756" cy="118110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endParaRPr lang="en-GB" sz="1000" dirty="0">
                  <a:solidFill>
                    <a:schemeClr val="tx1"/>
                  </a:solidFill>
                </a:endParaRPr>
              </a:p>
              <a:p>
                <a:endParaRPr lang="en-GB" sz="1000" dirty="0"/>
              </a:p>
            </p:txBody>
          </p:sp>
          <p:sp>
            <p:nvSpPr>
              <p:cNvPr id="74" name="Oval 73">
                <a:extLst>
                  <a:ext uri="{FF2B5EF4-FFF2-40B4-BE49-F238E27FC236}">
                    <a16:creationId xmlns:a16="http://schemas.microsoft.com/office/drawing/2014/main" id="{BC2A1946-0ED0-4F82-AFC1-D1089FA64110}"/>
                  </a:ext>
                </a:extLst>
              </p:cNvPr>
              <p:cNvSpPr/>
              <p:nvPr/>
            </p:nvSpPr>
            <p:spPr>
              <a:xfrm>
                <a:off x="4272090" y="8605823"/>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050" dirty="0"/>
              </a:p>
              <a:p>
                <a:pPr algn="ctr"/>
                <a:endParaRPr lang="en-GB" sz="1050" dirty="0"/>
              </a:p>
            </p:txBody>
          </p:sp>
        </p:grpSp>
        <p:sp>
          <p:nvSpPr>
            <p:cNvPr id="32" name="TextBox 31">
              <a:extLst>
                <a:ext uri="{FF2B5EF4-FFF2-40B4-BE49-F238E27FC236}">
                  <a16:creationId xmlns:a16="http://schemas.microsoft.com/office/drawing/2014/main" id="{B204B1A9-F1F3-47B2-B3B6-6A5815326410}"/>
                </a:ext>
              </a:extLst>
            </p:cNvPr>
            <p:cNvSpPr txBox="1"/>
            <p:nvPr/>
          </p:nvSpPr>
          <p:spPr>
            <a:xfrm>
              <a:off x="1509424" y="10124963"/>
              <a:ext cx="586029" cy="232803"/>
            </a:xfrm>
            <a:prstGeom prst="rect">
              <a:avLst/>
            </a:prstGeom>
            <a:noFill/>
          </p:spPr>
          <p:txBody>
            <a:bodyPr wrap="square" rtlCol="0">
              <a:spAutoFit/>
            </a:bodyPr>
            <a:lstStyle/>
            <a:p>
              <a:pPr algn="ctr"/>
              <a:r>
                <a:rPr lang="en-GB" sz="1200" dirty="0"/>
                <a:t>1170</a:t>
              </a:r>
            </a:p>
          </p:txBody>
        </p:sp>
        <p:sp>
          <p:nvSpPr>
            <p:cNvPr id="33" name="TextBox 32">
              <a:extLst>
                <a:ext uri="{FF2B5EF4-FFF2-40B4-BE49-F238E27FC236}">
                  <a16:creationId xmlns:a16="http://schemas.microsoft.com/office/drawing/2014/main" id="{2804C51A-1B31-4B53-85F3-C7955CB4A368}"/>
                </a:ext>
              </a:extLst>
            </p:cNvPr>
            <p:cNvSpPr txBox="1"/>
            <p:nvPr/>
          </p:nvSpPr>
          <p:spPr>
            <a:xfrm>
              <a:off x="2270446" y="10124963"/>
              <a:ext cx="586029" cy="232803"/>
            </a:xfrm>
            <a:prstGeom prst="rect">
              <a:avLst/>
            </a:prstGeom>
            <a:noFill/>
          </p:spPr>
          <p:txBody>
            <a:bodyPr wrap="square" rtlCol="0">
              <a:spAutoFit/>
            </a:bodyPr>
            <a:lstStyle/>
            <a:p>
              <a:pPr algn="ctr"/>
              <a:r>
                <a:rPr lang="en-GB" sz="1200" dirty="0"/>
                <a:t>1189</a:t>
              </a:r>
            </a:p>
          </p:txBody>
        </p:sp>
        <p:sp>
          <p:nvSpPr>
            <p:cNvPr id="34" name="TextBox 33">
              <a:extLst>
                <a:ext uri="{FF2B5EF4-FFF2-40B4-BE49-F238E27FC236}">
                  <a16:creationId xmlns:a16="http://schemas.microsoft.com/office/drawing/2014/main" id="{AD823387-5CCC-470C-B634-BD28B4E4DABC}"/>
                </a:ext>
              </a:extLst>
            </p:cNvPr>
            <p:cNvSpPr txBox="1"/>
            <p:nvPr/>
          </p:nvSpPr>
          <p:spPr>
            <a:xfrm>
              <a:off x="3031470" y="10144829"/>
              <a:ext cx="586029" cy="232803"/>
            </a:xfrm>
            <a:prstGeom prst="rect">
              <a:avLst/>
            </a:prstGeom>
            <a:noFill/>
          </p:spPr>
          <p:txBody>
            <a:bodyPr wrap="square" rtlCol="0">
              <a:spAutoFit/>
            </a:bodyPr>
            <a:lstStyle/>
            <a:p>
              <a:pPr algn="ctr"/>
              <a:r>
                <a:rPr lang="en-GB" sz="1200" dirty="0"/>
                <a:t>1198</a:t>
              </a:r>
            </a:p>
          </p:txBody>
        </p:sp>
        <p:sp>
          <p:nvSpPr>
            <p:cNvPr id="35" name="TextBox 34">
              <a:extLst>
                <a:ext uri="{FF2B5EF4-FFF2-40B4-BE49-F238E27FC236}">
                  <a16:creationId xmlns:a16="http://schemas.microsoft.com/office/drawing/2014/main" id="{1F18939F-45E8-4753-BE81-E9105D918C9E}"/>
                </a:ext>
              </a:extLst>
            </p:cNvPr>
            <p:cNvSpPr txBox="1"/>
            <p:nvPr/>
          </p:nvSpPr>
          <p:spPr>
            <a:xfrm>
              <a:off x="3766155" y="10154198"/>
              <a:ext cx="586029" cy="232803"/>
            </a:xfrm>
            <a:prstGeom prst="rect">
              <a:avLst/>
            </a:prstGeom>
            <a:noFill/>
          </p:spPr>
          <p:txBody>
            <a:bodyPr wrap="square" rtlCol="0">
              <a:spAutoFit/>
            </a:bodyPr>
            <a:lstStyle/>
            <a:p>
              <a:pPr algn="ctr"/>
              <a:r>
                <a:rPr lang="en-GB" sz="1200" dirty="0"/>
                <a:t>1215</a:t>
              </a:r>
            </a:p>
          </p:txBody>
        </p:sp>
        <p:sp>
          <p:nvSpPr>
            <p:cNvPr id="36" name="TextBox 35">
              <a:extLst>
                <a:ext uri="{FF2B5EF4-FFF2-40B4-BE49-F238E27FC236}">
                  <a16:creationId xmlns:a16="http://schemas.microsoft.com/office/drawing/2014/main" id="{6B075460-D9A5-4883-B7B0-B8249C1EE9F8}"/>
                </a:ext>
              </a:extLst>
            </p:cNvPr>
            <p:cNvSpPr txBox="1"/>
            <p:nvPr/>
          </p:nvSpPr>
          <p:spPr>
            <a:xfrm>
              <a:off x="4500127" y="10171264"/>
              <a:ext cx="586029" cy="232803"/>
            </a:xfrm>
            <a:prstGeom prst="rect">
              <a:avLst/>
            </a:prstGeom>
            <a:noFill/>
          </p:spPr>
          <p:txBody>
            <a:bodyPr wrap="square" rtlCol="0">
              <a:spAutoFit/>
            </a:bodyPr>
            <a:lstStyle/>
            <a:p>
              <a:pPr algn="ctr"/>
              <a:r>
                <a:rPr lang="en-GB" sz="1200" dirty="0"/>
                <a:t>1258</a:t>
              </a:r>
            </a:p>
          </p:txBody>
        </p:sp>
        <p:sp>
          <p:nvSpPr>
            <p:cNvPr id="37" name="TextBox 36">
              <a:extLst>
                <a:ext uri="{FF2B5EF4-FFF2-40B4-BE49-F238E27FC236}">
                  <a16:creationId xmlns:a16="http://schemas.microsoft.com/office/drawing/2014/main" id="{707F185E-578B-4D39-A6DD-76FCF6C9613E}"/>
                </a:ext>
              </a:extLst>
            </p:cNvPr>
            <p:cNvSpPr txBox="1"/>
            <p:nvPr/>
          </p:nvSpPr>
          <p:spPr>
            <a:xfrm>
              <a:off x="5240418" y="10171264"/>
              <a:ext cx="586029" cy="232803"/>
            </a:xfrm>
            <a:prstGeom prst="rect">
              <a:avLst/>
            </a:prstGeom>
            <a:noFill/>
          </p:spPr>
          <p:txBody>
            <a:bodyPr wrap="square" rtlCol="0">
              <a:spAutoFit/>
            </a:bodyPr>
            <a:lstStyle/>
            <a:p>
              <a:pPr algn="ctr"/>
              <a:r>
                <a:rPr lang="en-GB" sz="1200" dirty="0"/>
                <a:t>1258</a:t>
              </a:r>
            </a:p>
          </p:txBody>
        </p:sp>
        <p:sp>
          <p:nvSpPr>
            <p:cNvPr id="38" name="Rectangle 37">
              <a:extLst>
                <a:ext uri="{FF2B5EF4-FFF2-40B4-BE49-F238E27FC236}">
                  <a16:creationId xmlns:a16="http://schemas.microsoft.com/office/drawing/2014/main" id="{172A0A76-74D4-4EAA-93F7-B1D216414098}"/>
                </a:ext>
              </a:extLst>
            </p:cNvPr>
            <p:cNvSpPr/>
            <p:nvPr/>
          </p:nvSpPr>
          <p:spPr>
            <a:xfrm rot="16200000">
              <a:off x="-456808" y="9128874"/>
              <a:ext cx="1798061" cy="2018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r>
                <a:rPr lang="en-US" sz="1200" b="1" dirty="0"/>
                <a:t>Timeline</a:t>
              </a:r>
              <a:endParaRPr lang="en-GB" sz="1200" b="1" dirty="0"/>
            </a:p>
          </p:txBody>
        </p:sp>
        <p:sp>
          <p:nvSpPr>
            <p:cNvPr id="39" name="Rectangle 38">
              <a:extLst>
                <a:ext uri="{FF2B5EF4-FFF2-40B4-BE49-F238E27FC236}">
                  <a16:creationId xmlns:a16="http://schemas.microsoft.com/office/drawing/2014/main" id="{73A27DEB-6309-4B2F-907C-1D52358BCA1A}"/>
                </a:ext>
              </a:extLst>
            </p:cNvPr>
            <p:cNvSpPr/>
            <p:nvPr/>
          </p:nvSpPr>
          <p:spPr>
            <a:xfrm>
              <a:off x="1385216" y="8932362"/>
              <a:ext cx="872684" cy="276999"/>
            </a:xfrm>
            <a:prstGeom prst="rect">
              <a:avLst/>
            </a:prstGeom>
          </p:spPr>
          <p:txBody>
            <a:bodyPr wrap="square">
              <a:spAutoFit/>
            </a:bodyPr>
            <a:lstStyle/>
            <a:p>
              <a:pPr algn="ctr"/>
              <a:endParaRPr lang="en-GB" sz="1200" dirty="0"/>
            </a:p>
          </p:txBody>
        </p:sp>
        <p:sp>
          <p:nvSpPr>
            <p:cNvPr id="40" name="Rectangle 39">
              <a:extLst>
                <a:ext uri="{FF2B5EF4-FFF2-40B4-BE49-F238E27FC236}">
                  <a16:creationId xmlns:a16="http://schemas.microsoft.com/office/drawing/2014/main" id="{8507B0BC-C93C-43DD-8375-AA0B97350124}"/>
                </a:ext>
              </a:extLst>
            </p:cNvPr>
            <p:cNvSpPr/>
            <p:nvPr/>
          </p:nvSpPr>
          <p:spPr>
            <a:xfrm>
              <a:off x="2125092" y="8284692"/>
              <a:ext cx="872684" cy="276999"/>
            </a:xfrm>
            <a:prstGeom prst="rect">
              <a:avLst/>
            </a:prstGeom>
          </p:spPr>
          <p:txBody>
            <a:bodyPr wrap="square">
              <a:spAutoFit/>
            </a:bodyPr>
            <a:lstStyle/>
            <a:p>
              <a:pPr algn="ctr"/>
              <a:endParaRPr lang="en-GB" sz="1200" dirty="0"/>
            </a:p>
          </p:txBody>
        </p:sp>
        <p:sp>
          <p:nvSpPr>
            <p:cNvPr id="41" name="Rectangle 40">
              <a:extLst>
                <a:ext uri="{FF2B5EF4-FFF2-40B4-BE49-F238E27FC236}">
                  <a16:creationId xmlns:a16="http://schemas.microsoft.com/office/drawing/2014/main" id="{EB41D603-23C2-45A9-876D-686F657F03F7}"/>
                </a:ext>
              </a:extLst>
            </p:cNvPr>
            <p:cNvSpPr/>
            <p:nvPr/>
          </p:nvSpPr>
          <p:spPr>
            <a:xfrm>
              <a:off x="1416338" y="8958898"/>
              <a:ext cx="765358" cy="504406"/>
            </a:xfrm>
            <a:prstGeom prst="rect">
              <a:avLst/>
            </a:prstGeom>
          </p:spPr>
          <p:txBody>
            <a:bodyPr wrap="square">
              <a:spAutoFit/>
            </a:bodyPr>
            <a:lstStyle/>
            <a:p>
              <a:pPr algn="ctr"/>
              <a:r>
                <a:rPr lang="en-GB" sz="1100" dirty="0"/>
                <a:t>Murder of Thomas Becket</a:t>
              </a:r>
            </a:p>
          </p:txBody>
        </p:sp>
        <p:sp>
          <p:nvSpPr>
            <p:cNvPr id="42" name="Rectangle 41">
              <a:extLst>
                <a:ext uri="{FF2B5EF4-FFF2-40B4-BE49-F238E27FC236}">
                  <a16:creationId xmlns:a16="http://schemas.microsoft.com/office/drawing/2014/main" id="{69F38419-43C9-4455-8EA5-92A853C29DDF}"/>
                </a:ext>
              </a:extLst>
            </p:cNvPr>
            <p:cNvSpPr/>
            <p:nvPr/>
          </p:nvSpPr>
          <p:spPr>
            <a:xfrm>
              <a:off x="3615085" y="8362778"/>
              <a:ext cx="218570" cy="276999"/>
            </a:xfrm>
            <a:prstGeom prst="rect">
              <a:avLst/>
            </a:prstGeom>
          </p:spPr>
          <p:txBody>
            <a:bodyPr wrap="square">
              <a:spAutoFit/>
            </a:bodyPr>
            <a:lstStyle/>
            <a:p>
              <a:endParaRPr lang="en-GB" sz="1200" dirty="0"/>
            </a:p>
          </p:txBody>
        </p:sp>
        <p:sp>
          <p:nvSpPr>
            <p:cNvPr id="43" name="Rectangle 42">
              <a:extLst>
                <a:ext uri="{FF2B5EF4-FFF2-40B4-BE49-F238E27FC236}">
                  <a16:creationId xmlns:a16="http://schemas.microsoft.com/office/drawing/2014/main" id="{C2C5A633-A605-4488-A320-A5321C5B98CC}"/>
                </a:ext>
              </a:extLst>
            </p:cNvPr>
            <p:cNvSpPr/>
            <p:nvPr/>
          </p:nvSpPr>
          <p:spPr>
            <a:xfrm>
              <a:off x="4343648" y="8983937"/>
              <a:ext cx="832721" cy="276999"/>
            </a:xfrm>
            <a:prstGeom prst="rect">
              <a:avLst/>
            </a:prstGeom>
          </p:spPr>
          <p:txBody>
            <a:bodyPr wrap="square">
              <a:spAutoFit/>
            </a:bodyPr>
            <a:lstStyle/>
            <a:p>
              <a:pPr algn="ctr"/>
              <a:endParaRPr lang="en-GB" sz="1200" dirty="0"/>
            </a:p>
          </p:txBody>
        </p:sp>
        <p:sp>
          <p:nvSpPr>
            <p:cNvPr id="44" name="Rectangle 43">
              <a:extLst>
                <a:ext uri="{FF2B5EF4-FFF2-40B4-BE49-F238E27FC236}">
                  <a16:creationId xmlns:a16="http://schemas.microsoft.com/office/drawing/2014/main" id="{9E590795-3C98-49D3-9E7D-6F1C379AAD2B}"/>
                </a:ext>
              </a:extLst>
            </p:cNvPr>
            <p:cNvSpPr/>
            <p:nvPr/>
          </p:nvSpPr>
          <p:spPr>
            <a:xfrm>
              <a:off x="5028854" y="8346013"/>
              <a:ext cx="938853" cy="276999"/>
            </a:xfrm>
            <a:prstGeom prst="rect">
              <a:avLst/>
            </a:prstGeom>
          </p:spPr>
          <p:txBody>
            <a:bodyPr wrap="square">
              <a:spAutoFit/>
            </a:bodyPr>
            <a:lstStyle/>
            <a:p>
              <a:pPr algn="ctr"/>
              <a:endParaRPr lang="en-GB" sz="1200" dirty="0"/>
            </a:p>
          </p:txBody>
        </p:sp>
        <p:sp>
          <p:nvSpPr>
            <p:cNvPr id="46" name="Rectangle 45">
              <a:extLst>
                <a:ext uri="{FF2B5EF4-FFF2-40B4-BE49-F238E27FC236}">
                  <a16:creationId xmlns:a16="http://schemas.microsoft.com/office/drawing/2014/main" id="{D5A9554D-00DB-4DEA-B405-56E371C9B69E}"/>
                </a:ext>
              </a:extLst>
            </p:cNvPr>
            <p:cNvSpPr/>
            <p:nvPr/>
          </p:nvSpPr>
          <p:spPr>
            <a:xfrm>
              <a:off x="2172784" y="8283989"/>
              <a:ext cx="796189" cy="698408"/>
            </a:xfrm>
            <a:prstGeom prst="rect">
              <a:avLst/>
            </a:prstGeom>
          </p:spPr>
          <p:txBody>
            <a:bodyPr wrap="square">
              <a:spAutoFit/>
            </a:bodyPr>
            <a:lstStyle/>
            <a:p>
              <a:pPr algn="ctr"/>
              <a:r>
                <a:rPr lang="en-GB" sz="1200" dirty="0"/>
                <a:t>King Richard leads the Crusade</a:t>
              </a:r>
            </a:p>
          </p:txBody>
        </p:sp>
        <p:sp>
          <p:nvSpPr>
            <p:cNvPr id="47" name="Rectangle 46">
              <a:extLst>
                <a:ext uri="{FF2B5EF4-FFF2-40B4-BE49-F238E27FC236}">
                  <a16:creationId xmlns:a16="http://schemas.microsoft.com/office/drawing/2014/main" id="{EAC36BD9-989B-4A6F-AA37-AECDA52DE629}"/>
                </a:ext>
              </a:extLst>
            </p:cNvPr>
            <p:cNvSpPr/>
            <p:nvPr/>
          </p:nvSpPr>
          <p:spPr>
            <a:xfrm>
              <a:off x="2857358" y="8894875"/>
              <a:ext cx="840827" cy="465605"/>
            </a:xfrm>
            <a:prstGeom prst="rect">
              <a:avLst/>
            </a:prstGeom>
          </p:spPr>
          <p:txBody>
            <a:bodyPr wrap="square">
              <a:spAutoFit/>
            </a:bodyPr>
            <a:lstStyle/>
            <a:p>
              <a:pPr algn="ctr"/>
              <a:r>
                <a:rPr lang="en-GB" sz="1000" dirty="0"/>
                <a:t>John becomes King of England</a:t>
              </a:r>
            </a:p>
          </p:txBody>
        </p:sp>
        <p:sp>
          <p:nvSpPr>
            <p:cNvPr id="50" name="Rectangle 49">
              <a:extLst>
                <a:ext uri="{FF2B5EF4-FFF2-40B4-BE49-F238E27FC236}">
                  <a16:creationId xmlns:a16="http://schemas.microsoft.com/office/drawing/2014/main" id="{D427ED11-43CE-4579-86F3-1A76F55D6D2E}"/>
                </a:ext>
              </a:extLst>
            </p:cNvPr>
            <p:cNvSpPr/>
            <p:nvPr/>
          </p:nvSpPr>
          <p:spPr>
            <a:xfrm>
              <a:off x="3528379" y="8339515"/>
              <a:ext cx="1024594" cy="232803"/>
            </a:xfrm>
            <a:prstGeom prst="rect">
              <a:avLst/>
            </a:prstGeom>
          </p:spPr>
          <p:txBody>
            <a:bodyPr wrap="square">
              <a:spAutoFit/>
            </a:bodyPr>
            <a:lstStyle/>
            <a:p>
              <a:pPr algn="ctr"/>
              <a:r>
                <a:rPr lang="en-GB" sz="1200" dirty="0"/>
                <a:t>Magna Carta</a:t>
              </a:r>
            </a:p>
          </p:txBody>
        </p:sp>
        <p:sp>
          <p:nvSpPr>
            <p:cNvPr id="51" name="Rectangle 50">
              <a:extLst>
                <a:ext uri="{FF2B5EF4-FFF2-40B4-BE49-F238E27FC236}">
                  <a16:creationId xmlns:a16="http://schemas.microsoft.com/office/drawing/2014/main" id="{30F7A81C-F5E0-4865-B9B4-B4A82987B9FF}"/>
                </a:ext>
              </a:extLst>
            </p:cNvPr>
            <p:cNvSpPr/>
            <p:nvPr/>
          </p:nvSpPr>
          <p:spPr>
            <a:xfrm>
              <a:off x="4313266" y="8937183"/>
              <a:ext cx="886373" cy="620807"/>
            </a:xfrm>
            <a:prstGeom prst="rect">
              <a:avLst/>
            </a:prstGeom>
          </p:spPr>
          <p:txBody>
            <a:bodyPr wrap="square">
              <a:spAutoFit/>
            </a:bodyPr>
            <a:lstStyle/>
            <a:p>
              <a:pPr algn="ctr"/>
              <a:r>
                <a:rPr lang="en-GB" sz="1050" dirty="0"/>
                <a:t>Henry III tries to break the terms of the Magna Carta</a:t>
              </a:r>
            </a:p>
          </p:txBody>
        </p:sp>
        <p:sp>
          <p:nvSpPr>
            <p:cNvPr id="52" name="Rectangle 51">
              <a:extLst>
                <a:ext uri="{FF2B5EF4-FFF2-40B4-BE49-F238E27FC236}">
                  <a16:creationId xmlns:a16="http://schemas.microsoft.com/office/drawing/2014/main" id="{52E186A3-D97A-461E-8F2A-2BF28EAB2FE6}"/>
                </a:ext>
              </a:extLst>
            </p:cNvPr>
            <p:cNvSpPr/>
            <p:nvPr/>
          </p:nvSpPr>
          <p:spPr>
            <a:xfrm>
              <a:off x="5057122" y="8356257"/>
              <a:ext cx="867502" cy="336271"/>
            </a:xfrm>
            <a:prstGeom prst="rect">
              <a:avLst/>
            </a:prstGeom>
          </p:spPr>
          <p:txBody>
            <a:bodyPr wrap="square">
              <a:spAutoFit/>
            </a:bodyPr>
            <a:lstStyle/>
            <a:p>
              <a:pPr algn="ctr"/>
              <a:r>
                <a:rPr lang="en-GB" sz="1000" dirty="0"/>
                <a:t>Provisions of Oxford signed</a:t>
              </a:r>
            </a:p>
          </p:txBody>
        </p:sp>
        <p:pic>
          <p:nvPicPr>
            <p:cNvPr id="53" name="Picture 52">
              <a:extLst>
                <a:ext uri="{FF2B5EF4-FFF2-40B4-BE49-F238E27FC236}">
                  <a16:creationId xmlns:a16="http://schemas.microsoft.com/office/drawing/2014/main" id="{B607E140-42F9-4F70-A1B5-B0A2E575263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77431" y="9447210"/>
              <a:ext cx="321574" cy="295604"/>
            </a:xfrm>
            <a:prstGeom prst="rect">
              <a:avLst/>
            </a:prstGeom>
          </p:spPr>
        </p:pic>
        <p:pic>
          <p:nvPicPr>
            <p:cNvPr id="54" name="Picture 53">
              <a:extLst>
                <a:ext uri="{FF2B5EF4-FFF2-40B4-BE49-F238E27FC236}">
                  <a16:creationId xmlns:a16="http://schemas.microsoft.com/office/drawing/2014/main" id="{98D2FA7A-36FC-4DF2-BD82-BEB84F8550E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094512" y="9309267"/>
              <a:ext cx="393341" cy="284051"/>
            </a:xfrm>
            <a:prstGeom prst="rect">
              <a:avLst/>
            </a:prstGeom>
          </p:spPr>
        </p:pic>
        <p:pic>
          <p:nvPicPr>
            <p:cNvPr id="56" name="Picture 55">
              <a:extLst>
                <a:ext uri="{FF2B5EF4-FFF2-40B4-BE49-F238E27FC236}">
                  <a16:creationId xmlns:a16="http://schemas.microsoft.com/office/drawing/2014/main" id="{1E0D58DE-B196-426E-A2C1-B46038A0B0E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76270" y="8617953"/>
              <a:ext cx="343911" cy="441522"/>
            </a:xfrm>
            <a:prstGeom prst="rect">
              <a:avLst/>
            </a:prstGeom>
          </p:spPr>
        </p:pic>
        <p:sp>
          <p:nvSpPr>
            <p:cNvPr id="59" name="Oval 58">
              <a:extLst>
                <a:ext uri="{FF2B5EF4-FFF2-40B4-BE49-F238E27FC236}">
                  <a16:creationId xmlns:a16="http://schemas.microsoft.com/office/drawing/2014/main" id="{A34B8D44-4ED7-421C-B861-453AD0C885A3}"/>
                </a:ext>
              </a:extLst>
            </p:cNvPr>
            <p:cNvSpPr/>
            <p:nvPr/>
          </p:nvSpPr>
          <p:spPr>
            <a:xfrm>
              <a:off x="663558" y="8262475"/>
              <a:ext cx="872685" cy="81003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endParaRPr lang="en-GB" sz="1200" dirty="0">
                <a:solidFill>
                  <a:schemeClr val="tx1"/>
                </a:solidFill>
              </a:endParaRPr>
            </a:p>
            <a:p>
              <a:r>
                <a:rPr lang="en-GB" sz="1200" dirty="0">
                  <a:solidFill>
                    <a:schemeClr val="tx1"/>
                  </a:solidFill>
                </a:rPr>
                <a:t> </a:t>
              </a:r>
              <a:endParaRPr lang="en-GB" sz="1200" dirty="0"/>
            </a:p>
          </p:txBody>
        </p:sp>
        <p:sp>
          <p:nvSpPr>
            <p:cNvPr id="62" name="Oval 61">
              <a:extLst>
                <a:ext uri="{FF2B5EF4-FFF2-40B4-BE49-F238E27FC236}">
                  <a16:creationId xmlns:a16="http://schemas.microsoft.com/office/drawing/2014/main" id="{D87DC9EF-764B-481A-B5D6-47709C280358}"/>
                </a:ext>
              </a:extLst>
            </p:cNvPr>
            <p:cNvSpPr/>
            <p:nvPr/>
          </p:nvSpPr>
          <p:spPr>
            <a:xfrm>
              <a:off x="916556" y="9846160"/>
              <a:ext cx="288935" cy="2613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p>
          </p:txBody>
        </p:sp>
        <p:sp>
          <p:nvSpPr>
            <p:cNvPr id="63" name="Rectangle 62">
              <a:extLst>
                <a:ext uri="{FF2B5EF4-FFF2-40B4-BE49-F238E27FC236}">
                  <a16:creationId xmlns:a16="http://schemas.microsoft.com/office/drawing/2014/main" id="{F76A3D55-40D3-4EE4-84D7-14BB597B4FBE}"/>
                </a:ext>
              </a:extLst>
            </p:cNvPr>
            <p:cNvSpPr/>
            <p:nvPr/>
          </p:nvSpPr>
          <p:spPr>
            <a:xfrm>
              <a:off x="602035" y="8424620"/>
              <a:ext cx="1040384" cy="336271"/>
            </a:xfrm>
            <a:prstGeom prst="rect">
              <a:avLst/>
            </a:prstGeom>
          </p:spPr>
          <p:txBody>
            <a:bodyPr wrap="square">
              <a:spAutoFit/>
            </a:bodyPr>
            <a:lstStyle/>
            <a:p>
              <a:pPr algn="ctr"/>
              <a:r>
                <a:rPr lang="en-US" sz="1000" dirty="0"/>
                <a:t>City of Zimbabwe founded</a:t>
              </a:r>
              <a:endParaRPr lang="en-GB" sz="1000" dirty="0"/>
            </a:p>
          </p:txBody>
        </p:sp>
        <p:sp>
          <p:nvSpPr>
            <p:cNvPr id="65" name="TextBox 64">
              <a:extLst>
                <a:ext uri="{FF2B5EF4-FFF2-40B4-BE49-F238E27FC236}">
                  <a16:creationId xmlns:a16="http://schemas.microsoft.com/office/drawing/2014/main" id="{FB8C9072-9F86-419F-8B9F-9860D561EDC8}"/>
                </a:ext>
              </a:extLst>
            </p:cNvPr>
            <p:cNvSpPr txBox="1"/>
            <p:nvPr/>
          </p:nvSpPr>
          <p:spPr>
            <a:xfrm>
              <a:off x="745427" y="10119494"/>
              <a:ext cx="586029" cy="232803"/>
            </a:xfrm>
            <a:prstGeom prst="rect">
              <a:avLst/>
            </a:prstGeom>
            <a:noFill/>
          </p:spPr>
          <p:txBody>
            <a:bodyPr wrap="square" rtlCol="0">
              <a:spAutoFit/>
            </a:bodyPr>
            <a:lstStyle/>
            <a:p>
              <a:pPr algn="ctr"/>
              <a:r>
                <a:rPr lang="en-GB" sz="1200" dirty="0"/>
                <a:t>1100</a:t>
              </a:r>
            </a:p>
          </p:txBody>
        </p:sp>
      </p:grpSp>
      <p:sp>
        <p:nvSpPr>
          <p:cNvPr id="88" name="Oval 87">
            <a:extLst>
              <a:ext uri="{FF2B5EF4-FFF2-40B4-BE49-F238E27FC236}">
                <a16:creationId xmlns:a16="http://schemas.microsoft.com/office/drawing/2014/main" id="{E3CEEEA7-FDD9-4081-B5B3-DA2B200DA3FD}"/>
              </a:ext>
            </a:extLst>
          </p:cNvPr>
          <p:cNvSpPr/>
          <p:nvPr/>
        </p:nvSpPr>
        <p:spPr>
          <a:xfrm>
            <a:off x="6922783" y="9788245"/>
            <a:ext cx="331022" cy="31090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a:p>
        </p:txBody>
      </p:sp>
      <p:cxnSp>
        <p:nvCxnSpPr>
          <p:cNvPr id="89" name="Straight Connector 88">
            <a:extLst>
              <a:ext uri="{FF2B5EF4-FFF2-40B4-BE49-F238E27FC236}">
                <a16:creationId xmlns:a16="http://schemas.microsoft.com/office/drawing/2014/main" id="{08DA6EA9-F71F-4B72-8EC2-B410301ED7F5}"/>
              </a:ext>
            </a:extLst>
          </p:cNvPr>
          <p:cNvCxnSpPr>
            <a:cxnSpLocks/>
          </p:cNvCxnSpPr>
          <p:nvPr/>
        </p:nvCxnSpPr>
        <p:spPr>
          <a:xfrm flipV="1">
            <a:off x="7088294" y="8724601"/>
            <a:ext cx="0" cy="1040344"/>
          </a:xfrm>
          <a:prstGeom prst="line">
            <a:avLst/>
          </a:prstGeom>
        </p:spPr>
        <p:style>
          <a:lnRef idx="1">
            <a:schemeClr val="accent1"/>
          </a:lnRef>
          <a:fillRef idx="0">
            <a:schemeClr val="accent1"/>
          </a:fillRef>
          <a:effectRef idx="0">
            <a:schemeClr val="accent1"/>
          </a:effectRef>
          <a:fontRef idx="minor">
            <a:schemeClr val="tx1"/>
          </a:fontRef>
        </p:style>
      </p:cxnSp>
      <p:sp>
        <p:nvSpPr>
          <p:cNvPr id="90" name="Oval 89">
            <a:extLst>
              <a:ext uri="{FF2B5EF4-FFF2-40B4-BE49-F238E27FC236}">
                <a16:creationId xmlns:a16="http://schemas.microsoft.com/office/drawing/2014/main" id="{B847EEE3-4E28-4E47-A1CF-B2A95B300526}"/>
              </a:ext>
            </a:extLst>
          </p:cNvPr>
          <p:cNvSpPr/>
          <p:nvPr/>
        </p:nvSpPr>
        <p:spPr>
          <a:xfrm>
            <a:off x="6677742" y="8561371"/>
            <a:ext cx="999804" cy="9638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p>
        </p:txBody>
      </p:sp>
      <p:sp>
        <p:nvSpPr>
          <p:cNvPr id="5" name="TextBox 4"/>
          <p:cNvSpPr txBox="1"/>
          <p:nvPr/>
        </p:nvSpPr>
        <p:spPr>
          <a:xfrm>
            <a:off x="6922783" y="10167783"/>
            <a:ext cx="557517" cy="276999"/>
          </a:xfrm>
          <a:prstGeom prst="rect">
            <a:avLst/>
          </a:prstGeom>
          <a:noFill/>
        </p:spPr>
        <p:txBody>
          <a:bodyPr wrap="square" rtlCol="0">
            <a:spAutoFit/>
          </a:bodyPr>
          <a:lstStyle/>
          <a:p>
            <a:r>
              <a:rPr lang="en-GB" sz="1200" dirty="0"/>
              <a:t>1324</a:t>
            </a:r>
          </a:p>
        </p:txBody>
      </p:sp>
      <p:sp>
        <p:nvSpPr>
          <p:cNvPr id="3" name="TextBox 2"/>
          <p:cNvSpPr txBox="1"/>
          <p:nvPr/>
        </p:nvSpPr>
        <p:spPr>
          <a:xfrm>
            <a:off x="6698759" y="8725905"/>
            <a:ext cx="958434" cy="553998"/>
          </a:xfrm>
          <a:prstGeom prst="rect">
            <a:avLst/>
          </a:prstGeom>
          <a:noFill/>
        </p:spPr>
        <p:txBody>
          <a:bodyPr wrap="square" rtlCol="0">
            <a:spAutoFit/>
          </a:bodyPr>
          <a:lstStyle/>
          <a:p>
            <a:r>
              <a:rPr lang="en-GB" sz="1000" dirty="0"/>
              <a:t>Mansa Musa Pilgrimage to Mecca</a:t>
            </a:r>
          </a:p>
        </p:txBody>
      </p:sp>
    </p:spTree>
    <p:extLst>
      <p:ext uri="{BB962C8B-B14F-4D97-AF65-F5344CB8AC3E}">
        <p14:creationId xmlns:p14="http://schemas.microsoft.com/office/powerpoint/2010/main" val="4758177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4A85D441D5968479B2FFF3A7C88333F" ma:contentTypeVersion="10" ma:contentTypeDescription="Create a new document." ma:contentTypeScope="" ma:versionID="516a172a61d577d737d163feef2349a4">
  <xsd:schema xmlns:xsd="http://www.w3.org/2001/XMLSchema" xmlns:xs="http://www.w3.org/2001/XMLSchema" xmlns:p="http://schemas.microsoft.com/office/2006/metadata/properties" xmlns:ns2="b6daa2f3-06b5-47f8-a85d-067055f32ca7" xmlns:ns3="4276e521-d8f5-44a8-8722-75164a36e364" targetNamespace="http://schemas.microsoft.com/office/2006/metadata/properties" ma:root="true" ma:fieldsID="1f097487a82abf7780c90b143dfcb662" ns2:_="" ns3:_="">
    <xsd:import namespace="b6daa2f3-06b5-47f8-a85d-067055f32ca7"/>
    <xsd:import namespace="4276e521-d8f5-44a8-8722-75164a36e36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daa2f3-06b5-47f8-a85d-067055f32c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descriptio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276e521-d8f5-44a8-8722-75164a36e36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20F11A0-92E9-49DB-818E-8A1923D68036}">
  <ds:schemaRefs>
    <ds:schemaRef ds:uri="http://schemas.microsoft.com/sharepoint/v3/contenttype/forms"/>
  </ds:schemaRefs>
</ds:datastoreItem>
</file>

<file path=customXml/itemProps2.xml><?xml version="1.0" encoding="utf-8"?>
<ds:datastoreItem xmlns:ds="http://schemas.openxmlformats.org/officeDocument/2006/customXml" ds:itemID="{9D7FBDC0-48F1-4DFD-A918-9C1DEE5F89D7}">
  <ds:schemaRefs>
    <ds:schemaRef ds:uri="http://schemas.openxmlformats.org/package/2006/metadata/core-properties"/>
    <ds:schemaRef ds:uri="4276e521-d8f5-44a8-8722-75164a36e364"/>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b6daa2f3-06b5-47f8-a85d-067055f32ca7"/>
    <ds:schemaRef ds:uri="http://www.w3.org/XML/1998/namespace"/>
    <ds:schemaRef ds:uri="http://purl.org/dc/terms/"/>
  </ds:schemaRefs>
</ds:datastoreItem>
</file>

<file path=customXml/itemProps3.xml><?xml version="1.0" encoding="utf-8"?>
<ds:datastoreItem xmlns:ds="http://schemas.openxmlformats.org/officeDocument/2006/customXml" ds:itemID="{85F909DB-2DDF-461A-9D74-4013C898D3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daa2f3-06b5-47f8-a85d-067055f32ca7"/>
    <ds:schemaRef ds:uri="4276e521-d8f5-44a8-8722-75164a36e3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2174</TotalTime>
  <Words>1291</Words>
  <Application>Microsoft Office PowerPoint</Application>
  <PresentationFormat>Custom</PresentationFormat>
  <Paragraphs>142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C:\Users\JCF80~1.BIG\AppData\Local\Temp\mso4BAE.tmp</dc:title>
  <dc:creator>Cheryl Aston-Ottey</dc:creator>
  <cp:lastModifiedBy>Cheryl Aston-Ottey</cp:lastModifiedBy>
  <cp:revision>98</cp:revision>
  <cp:lastPrinted>2020-05-12T11:49:25Z</cp:lastPrinted>
  <dcterms:created xsi:type="dcterms:W3CDTF">2020-04-02T08:42:20Z</dcterms:created>
  <dcterms:modified xsi:type="dcterms:W3CDTF">2025-09-01T05:20:51Z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2019-01-21T00:00:00Z</vt:filetime>
  </property>
  <property fmtid="{D5CDD505-2E9C-101B-9397-08002B2CF9AE}" pid="3" name="LastSaved">
    <vt:filetime>2020-04-02T00:00:00Z</vt:filetime>
  </property>
  <property fmtid="{D5CDD505-2E9C-101B-9397-08002B2CF9AE}" pid="4" name="ContentTypeId">
    <vt:lpwstr>0x01010064A85D441D5968479B2FFF3A7C88333F</vt:lpwstr>
  </property>
</Properties>
</file>