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59" r:id="rId5"/>
  </p:sldIdLst>
  <p:sldSz cx="9601200" cy="12801600" type="A3"/>
  <p:notesSz cx="9799638" cy="14301788"/>
  <p:defaultTextStyle>
    <a:defPPr>
      <a:defRPr lang="en-US"/>
    </a:defPPr>
    <a:lvl1pPr marL="0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1pPr>
    <a:lvl2pPr marL="610845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2pPr>
    <a:lvl3pPr marL="1221692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3pPr>
    <a:lvl4pPr marL="1832539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4pPr>
    <a:lvl5pPr marL="2443384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5pPr>
    <a:lvl6pPr marL="3054231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6pPr>
    <a:lvl7pPr marL="3665077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7pPr>
    <a:lvl8pPr marL="4275923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8pPr>
    <a:lvl9pPr marL="4886769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C56AD"/>
    <a:srgbClr val="DA0474"/>
    <a:srgbClr val="ED7D31"/>
    <a:srgbClr val="F8CBAD"/>
    <a:srgbClr val="002060"/>
    <a:srgbClr val="DF7F7F"/>
    <a:srgbClr val="7F8FAF"/>
    <a:srgbClr val="2E75B6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B0046E-70C4-6D88-18DA-3810B2C70E15}" v="77" dt="2023-08-29T13:25:05.0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81" autoAdjust="0"/>
    <p:restoredTop sz="94660"/>
  </p:normalViewPr>
  <p:slideViewPr>
    <p:cSldViewPr snapToGrid="0">
      <p:cViewPr>
        <p:scale>
          <a:sx n="90" d="100"/>
          <a:sy n="90" d="100"/>
        </p:scale>
        <p:origin x="2568" y="-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246510" cy="717573"/>
          </a:xfrm>
          <a:prstGeom prst="rect">
            <a:avLst/>
          </a:prstGeom>
        </p:spPr>
        <p:txBody>
          <a:bodyPr vert="horz" lIns="131721" tIns="65861" rIns="131721" bIns="65861" rtlCol="0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50861" y="2"/>
            <a:ext cx="4246510" cy="717573"/>
          </a:xfrm>
          <a:prstGeom prst="rect">
            <a:avLst/>
          </a:prstGeom>
        </p:spPr>
        <p:txBody>
          <a:bodyPr vert="horz" lIns="131721" tIns="65861" rIns="131721" bIns="65861" rtlCol="0"/>
          <a:lstStyle>
            <a:lvl1pPr algn="r">
              <a:defRPr sz="1700"/>
            </a:lvl1pPr>
          </a:lstStyle>
          <a:p>
            <a:fld id="{24D8555F-C3BB-41E5-99E3-408F2C4C712C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90863" y="1789113"/>
            <a:ext cx="3617912" cy="4826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1721" tIns="65861" rIns="131721" bIns="6586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79964" y="6882736"/>
            <a:ext cx="7839710" cy="5631329"/>
          </a:xfrm>
          <a:prstGeom prst="rect">
            <a:avLst/>
          </a:prstGeom>
        </p:spPr>
        <p:txBody>
          <a:bodyPr vert="horz" lIns="131721" tIns="65861" rIns="131721" bIns="6586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584218"/>
            <a:ext cx="4246510" cy="717571"/>
          </a:xfrm>
          <a:prstGeom prst="rect">
            <a:avLst/>
          </a:prstGeom>
        </p:spPr>
        <p:txBody>
          <a:bodyPr vert="horz" lIns="131721" tIns="65861" rIns="131721" bIns="65861" rtlCol="0" anchor="b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50861" y="13584218"/>
            <a:ext cx="4246510" cy="717571"/>
          </a:xfrm>
          <a:prstGeom prst="rect">
            <a:avLst/>
          </a:prstGeom>
        </p:spPr>
        <p:txBody>
          <a:bodyPr vert="horz" lIns="131721" tIns="65861" rIns="131721" bIns="65861" rtlCol="0" anchor="b"/>
          <a:lstStyle>
            <a:lvl1pPr algn="r">
              <a:defRPr sz="1700"/>
            </a:lvl1pPr>
          </a:lstStyle>
          <a:p>
            <a:fld id="{17B6E8E7-E69B-4E27-B3AE-9C05322EF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55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1pPr>
    <a:lvl2pPr marL="610845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2pPr>
    <a:lvl3pPr marL="1221692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3pPr>
    <a:lvl4pPr marL="1832539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4pPr>
    <a:lvl5pPr marL="2443384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5pPr>
    <a:lvl6pPr marL="3054231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6pPr>
    <a:lvl7pPr marL="3665077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7pPr>
    <a:lvl8pPr marL="4275923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8pPr>
    <a:lvl9pPr marL="4886769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0838" y="1941513"/>
            <a:ext cx="3929062" cy="5240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853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341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592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89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601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900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695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846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562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75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17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629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78EA7-B45B-4203-B34C-5DDD6848E4EB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389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Rectangle 349">
            <a:extLst>
              <a:ext uri="{FF2B5EF4-FFF2-40B4-BE49-F238E27FC236}">
                <a16:creationId xmlns:a16="http://schemas.microsoft.com/office/drawing/2014/main" id="{4C319A53-69BB-850B-653A-A470B4F6D72A}"/>
              </a:ext>
            </a:extLst>
          </p:cNvPr>
          <p:cNvSpPr/>
          <p:nvPr/>
        </p:nvSpPr>
        <p:spPr>
          <a:xfrm rot="16200000">
            <a:off x="2784024" y="1100696"/>
            <a:ext cx="1010427" cy="87515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" rtlCol="0" anchor="t"/>
          <a:lstStyle/>
          <a:p>
            <a:endParaRPr lang="en-GB" sz="775" b="1" dirty="0">
              <a:solidFill>
                <a:sysClr val="windowText" lastClr="000000"/>
              </a:solidFill>
            </a:endParaRPr>
          </a:p>
        </p:txBody>
      </p:sp>
      <p:grpSp>
        <p:nvGrpSpPr>
          <p:cNvPr id="311" name="Group 310">
            <a:extLst>
              <a:ext uri="{FF2B5EF4-FFF2-40B4-BE49-F238E27FC236}">
                <a16:creationId xmlns:a16="http://schemas.microsoft.com/office/drawing/2014/main" id="{3CA30ACF-9F56-43C9-AC61-9C9B17132014}"/>
              </a:ext>
            </a:extLst>
          </p:cNvPr>
          <p:cNvGrpSpPr/>
          <p:nvPr/>
        </p:nvGrpSpPr>
        <p:grpSpPr>
          <a:xfrm rot="10800000">
            <a:off x="4247483" y="3228370"/>
            <a:ext cx="4076897" cy="213463"/>
            <a:chOff x="1358095" y="7370542"/>
            <a:chExt cx="3922440" cy="168699"/>
          </a:xfrm>
        </p:grpSpPr>
        <p:sp>
          <p:nvSpPr>
            <p:cNvPr id="312" name="Rectangle 311">
              <a:extLst>
                <a:ext uri="{FF2B5EF4-FFF2-40B4-BE49-F238E27FC236}">
                  <a16:creationId xmlns:a16="http://schemas.microsoft.com/office/drawing/2014/main" id="{9C6DCED5-FBBE-403D-BA28-4B0A88D6F0AF}"/>
                </a:ext>
              </a:extLst>
            </p:cNvPr>
            <p:cNvSpPr/>
            <p:nvPr/>
          </p:nvSpPr>
          <p:spPr>
            <a:xfrm>
              <a:off x="1358095" y="7482936"/>
              <a:ext cx="3910704" cy="5630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  <p:sp>
          <p:nvSpPr>
            <p:cNvPr id="313" name="Rectangle 312">
              <a:extLst>
                <a:ext uri="{FF2B5EF4-FFF2-40B4-BE49-F238E27FC236}">
                  <a16:creationId xmlns:a16="http://schemas.microsoft.com/office/drawing/2014/main" id="{F44CD4D4-8852-42FD-AE92-38F742172D5A}"/>
                </a:ext>
              </a:extLst>
            </p:cNvPr>
            <p:cNvSpPr/>
            <p:nvPr/>
          </p:nvSpPr>
          <p:spPr>
            <a:xfrm>
              <a:off x="1366496" y="7427770"/>
              <a:ext cx="3900636" cy="50472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  <p:sp>
          <p:nvSpPr>
            <p:cNvPr id="314" name="Rectangle 313">
              <a:extLst>
                <a:ext uri="{FF2B5EF4-FFF2-40B4-BE49-F238E27FC236}">
                  <a16:creationId xmlns:a16="http://schemas.microsoft.com/office/drawing/2014/main" id="{4102D2FF-4E13-4000-9307-FD14FCFB645B}"/>
                </a:ext>
              </a:extLst>
            </p:cNvPr>
            <p:cNvSpPr/>
            <p:nvPr/>
          </p:nvSpPr>
          <p:spPr>
            <a:xfrm>
              <a:off x="1406001" y="7370542"/>
              <a:ext cx="3874534" cy="46693"/>
            </a:xfrm>
            <a:prstGeom prst="rect">
              <a:avLst/>
            </a:prstGeom>
            <a:solidFill>
              <a:srgbClr val="548235"/>
            </a:solidFill>
            <a:ln>
              <a:solidFill>
                <a:srgbClr val="5482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</p:grpSp>
      <p:sp>
        <p:nvSpPr>
          <p:cNvPr id="246" name="Block Arc 245">
            <a:extLst>
              <a:ext uri="{FF2B5EF4-FFF2-40B4-BE49-F238E27FC236}">
                <a16:creationId xmlns:a16="http://schemas.microsoft.com/office/drawing/2014/main" id="{D9D9D0E9-B2C1-45BB-8155-1A5B78BA187A}"/>
              </a:ext>
            </a:extLst>
          </p:cNvPr>
          <p:cNvSpPr/>
          <p:nvPr/>
        </p:nvSpPr>
        <p:spPr>
          <a:xfrm rot="5400000">
            <a:off x="6754842" y="1130869"/>
            <a:ext cx="2238698" cy="2600521"/>
          </a:xfrm>
          <a:prstGeom prst="blockArc">
            <a:avLst>
              <a:gd name="adj1" fmla="val 13483930"/>
              <a:gd name="adj2" fmla="val 18691756"/>
              <a:gd name="adj3" fmla="val 17523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 dirty="0">
              <a:solidFill>
                <a:schemeClr val="tx1"/>
              </a:solidFill>
            </a:endParaRPr>
          </a:p>
        </p:txBody>
      </p:sp>
      <p:grpSp>
        <p:nvGrpSpPr>
          <p:cNvPr id="551" name="Group 550">
            <a:extLst>
              <a:ext uri="{FF2B5EF4-FFF2-40B4-BE49-F238E27FC236}">
                <a16:creationId xmlns:a16="http://schemas.microsoft.com/office/drawing/2014/main" id="{41F743FA-9920-4AFD-A469-D9E30B0D0D8C}"/>
              </a:ext>
            </a:extLst>
          </p:cNvPr>
          <p:cNvGrpSpPr/>
          <p:nvPr/>
        </p:nvGrpSpPr>
        <p:grpSpPr>
          <a:xfrm>
            <a:off x="975389" y="3043149"/>
            <a:ext cx="1621057" cy="2041661"/>
            <a:chOff x="464932" y="4911446"/>
            <a:chExt cx="1254389" cy="1495932"/>
          </a:xfrm>
        </p:grpSpPr>
        <p:sp>
          <p:nvSpPr>
            <p:cNvPr id="552" name="Block Arc 551">
              <a:extLst>
                <a:ext uri="{FF2B5EF4-FFF2-40B4-BE49-F238E27FC236}">
                  <a16:creationId xmlns:a16="http://schemas.microsoft.com/office/drawing/2014/main" id="{5C31EDFA-E839-48AD-BAFA-1FE60222A32E}"/>
                </a:ext>
              </a:extLst>
            </p:cNvPr>
            <p:cNvSpPr/>
            <p:nvPr/>
          </p:nvSpPr>
          <p:spPr>
            <a:xfrm rot="16200000">
              <a:off x="389195" y="5050476"/>
              <a:ext cx="1439938" cy="1220315"/>
            </a:xfrm>
            <a:prstGeom prst="blockArc">
              <a:avLst>
                <a:gd name="adj1" fmla="val 10822323"/>
                <a:gd name="adj2" fmla="val 246171"/>
                <a:gd name="adj3" fmla="val 8577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>
                <a:solidFill>
                  <a:schemeClr val="tx1"/>
                </a:solidFill>
              </a:endParaRPr>
            </a:p>
          </p:txBody>
        </p:sp>
        <p:sp>
          <p:nvSpPr>
            <p:cNvPr id="553" name="Block Arc 552">
              <a:extLst>
                <a:ext uri="{FF2B5EF4-FFF2-40B4-BE49-F238E27FC236}">
                  <a16:creationId xmlns:a16="http://schemas.microsoft.com/office/drawing/2014/main" id="{1A030CCC-A097-48AB-971C-0477BC8D48B2}"/>
                </a:ext>
              </a:extLst>
            </p:cNvPr>
            <p:cNvSpPr/>
            <p:nvPr/>
          </p:nvSpPr>
          <p:spPr>
            <a:xfrm rot="16200000">
              <a:off x="339992" y="5036386"/>
              <a:ext cx="1495932" cy="1246052"/>
            </a:xfrm>
            <a:prstGeom prst="blockArc">
              <a:avLst>
                <a:gd name="adj1" fmla="val 10749840"/>
                <a:gd name="adj2" fmla="val 141780"/>
                <a:gd name="adj3" fmla="val 2420"/>
              </a:avLst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>
                <a:solidFill>
                  <a:schemeClr val="tx1"/>
                </a:solidFill>
              </a:endParaRPr>
            </a:p>
          </p:txBody>
        </p:sp>
        <p:sp>
          <p:nvSpPr>
            <p:cNvPr id="554" name="Block Arc 553">
              <a:extLst>
                <a:ext uri="{FF2B5EF4-FFF2-40B4-BE49-F238E27FC236}">
                  <a16:creationId xmlns:a16="http://schemas.microsoft.com/office/drawing/2014/main" id="{475787CB-34EA-47C8-AE97-5C195223876B}"/>
                </a:ext>
              </a:extLst>
            </p:cNvPr>
            <p:cNvSpPr/>
            <p:nvPr/>
          </p:nvSpPr>
          <p:spPr>
            <a:xfrm rot="16200000">
              <a:off x="472526" y="5198007"/>
              <a:ext cx="1221791" cy="929923"/>
            </a:xfrm>
            <a:prstGeom prst="blockArc">
              <a:avLst>
                <a:gd name="adj1" fmla="val 10558006"/>
                <a:gd name="adj2" fmla="val 227867"/>
                <a:gd name="adj3" fmla="val 30998"/>
              </a:avLst>
            </a:prstGeom>
            <a:solidFill>
              <a:srgbClr val="548235"/>
            </a:solidFill>
            <a:ln>
              <a:solidFill>
                <a:srgbClr val="5482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>
                <a:solidFill>
                  <a:schemeClr val="tx1"/>
                </a:solidFill>
              </a:endParaRPr>
            </a:p>
          </p:txBody>
        </p:sp>
      </p:grpSp>
      <p:sp>
        <p:nvSpPr>
          <p:cNvPr id="592" name="Rectangle 591">
            <a:extLst>
              <a:ext uri="{FF2B5EF4-FFF2-40B4-BE49-F238E27FC236}">
                <a16:creationId xmlns:a16="http://schemas.microsoft.com/office/drawing/2014/main" id="{6E73791A-084E-4263-8209-E94995F76E55}"/>
              </a:ext>
            </a:extLst>
          </p:cNvPr>
          <p:cNvSpPr/>
          <p:nvPr/>
        </p:nvSpPr>
        <p:spPr>
          <a:xfrm>
            <a:off x="1782486" y="5034930"/>
            <a:ext cx="1896782" cy="5908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93" name="Rectangle 592">
            <a:extLst>
              <a:ext uri="{FF2B5EF4-FFF2-40B4-BE49-F238E27FC236}">
                <a16:creationId xmlns:a16="http://schemas.microsoft.com/office/drawing/2014/main" id="{2A1676DA-316F-4FB9-8EA6-F46A4ACA2086}"/>
              </a:ext>
            </a:extLst>
          </p:cNvPr>
          <p:cNvSpPr/>
          <p:nvPr/>
        </p:nvSpPr>
        <p:spPr>
          <a:xfrm>
            <a:off x="1749586" y="4525413"/>
            <a:ext cx="2045430" cy="379182"/>
          </a:xfrm>
          <a:prstGeom prst="rect">
            <a:avLst/>
          </a:prstGeom>
          <a:solidFill>
            <a:srgbClr val="548235"/>
          </a:solidFill>
          <a:ln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94" name="Rectangle 593">
            <a:extLst>
              <a:ext uri="{FF2B5EF4-FFF2-40B4-BE49-F238E27FC236}">
                <a16:creationId xmlns:a16="http://schemas.microsoft.com/office/drawing/2014/main" id="{FE6C3511-EAB6-4BCF-96A2-C5AAD8FA0EFD}"/>
              </a:ext>
            </a:extLst>
          </p:cNvPr>
          <p:cNvSpPr/>
          <p:nvPr/>
        </p:nvSpPr>
        <p:spPr>
          <a:xfrm>
            <a:off x="1764591" y="4914624"/>
            <a:ext cx="2030422" cy="12027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229" name="Block Arc 228">
            <a:extLst>
              <a:ext uri="{FF2B5EF4-FFF2-40B4-BE49-F238E27FC236}">
                <a16:creationId xmlns:a16="http://schemas.microsoft.com/office/drawing/2014/main" id="{E3E2DF79-27B0-4D55-BBEC-4D904DD8B09D}"/>
              </a:ext>
            </a:extLst>
          </p:cNvPr>
          <p:cNvSpPr/>
          <p:nvPr/>
        </p:nvSpPr>
        <p:spPr>
          <a:xfrm rot="16200000">
            <a:off x="1172765" y="9181354"/>
            <a:ext cx="1723746" cy="1825952"/>
          </a:xfrm>
          <a:prstGeom prst="blockArc">
            <a:avLst>
              <a:gd name="adj1" fmla="val 10800596"/>
              <a:gd name="adj2" fmla="val 420165"/>
              <a:gd name="adj3" fmla="val 19256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513" name="Block Arc 512">
            <a:extLst>
              <a:ext uri="{FF2B5EF4-FFF2-40B4-BE49-F238E27FC236}">
                <a16:creationId xmlns:a16="http://schemas.microsoft.com/office/drawing/2014/main" id="{A1B6D6C9-5E07-49DA-93DF-3250325FE434}"/>
              </a:ext>
            </a:extLst>
          </p:cNvPr>
          <p:cNvSpPr/>
          <p:nvPr/>
        </p:nvSpPr>
        <p:spPr>
          <a:xfrm rot="16200000">
            <a:off x="918867" y="9107842"/>
            <a:ext cx="2040306" cy="2007668"/>
          </a:xfrm>
          <a:prstGeom prst="blockArc">
            <a:avLst>
              <a:gd name="adj1" fmla="val 10825537"/>
              <a:gd name="adj2" fmla="val 21338665"/>
              <a:gd name="adj3" fmla="val 9705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 dirty="0">
              <a:solidFill>
                <a:schemeClr val="tx1"/>
              </a:solidFill>
            </a:endParaRPr>
          </a:p>
        </p:txBody>
      </p:sp>
      <p:sp>
        <p:nvSpPr>
          <p:cNvPr id="588" name="Block Arc 587">
            <a:extLst>
              <a:ext uri="{FF2B5EF4-FFF2-40B4-BE49-F238E27FC236}">
                <a16:creationId xmlns:a16="http://schemas.microsoft.com/office/drawing/2014/main" id="{C5B95B53-BFA1-4D7B-A442-DCE92B57FAD8}"/>
              </a:ext>
            </a:extLst>
          </p:cNvPr>
          <p:cNvSpPr/>
          <p:nvPr/>
        </p:nvSpPr>
        <p:spPr>
          <a:xfrm rot="16200000">
            <a:off x="1426835" y="9548419"/>
            <a:ext cx="1166508" cy="1137356"/>
          </a:xfrm>
          <a:prstGeom prst="blockArc">
            <a:avLst>
              <a:gd name="adj1" fmla="val 10880884"/>
              <a:gd name="adj2" fmla="val 21442925"/>
              <a:gd name="adj3" fmla="val 6899"/>
            </a:avLst>
          </a:prstGeom>
          <a:solidFill>
            <a:srgbClr val="548235"/>
          </a:solidFill>
          <a:ln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573" name="Block Arc 572">
            <a:extLst>
              <a:ext uri="{FF2B5EF4-FFF2-40B4-BE49-F238E27FC236}">
                <a16:creationId xmlns:a16="http://schemas.microsoft.com/office/drawing/2014/main" id="{0D0A4B16-B707-470E-A232-C0FE2FB51EC8}"/>
              </a:ext>
            </a:extLst>
          </p:cNvPr>
          <p:cNvSpPr/>
          <p:nvPr/>
        </p:nvSpPr>
        <p:spPr>
          <a:xfrm rot="5400000">
            <a:off x="7229617" y="10676072"/>
            <a:ext cx="898556" cy="1386622"/>
          </a:xfrm>
          <a:prstGeom prst="blockArc">
            <a:avLst>
              <a:gd name="adj1" fmla="val 11188635"/>
              <a:gd name="adj2" fmla="val 21491306"/>
              <a:gd name="adj3" fmla="val 16373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575" name="Block Arc 574">
            <a:extLst>
              <a:ext uri="{FF2B5EF4-FFF2-40B4-BE49-F238E27FC236}">
                <a16:creationId xmlns:a16="http://schemas.microsoft.com/office/drawing/2014/main" id="{017D0592-6C4E-4CB1-BC90-83121DE53869}"/>
              </a:ext>
            </a:extLst>
          </p:cNvPr>
          <p:cNvSpPr/>
          <p:nvPr/>
        </p:nvSpPr>
        <p:spPr>
          <a:xfrm rot="5400000">
            <a:off x="6853950" y="10505945"/>
            <a:ext cx="1628166" cy="1956572"/>
          </a:xfrm>
          <a:prstGeom prst="blockArc">
            <a:avLst>
              <a:gd name="adj1" fmla="val 11578402"/>
              <a:gd name="adj2" fmla="val 507186"/>
              <a:gd name="adj3" fmla="val 13766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576" name="Block Arc 575">
            <a:extLst>
              <a:ext uri="{FF2B5EF4-FFF2-40B4-BE49-F238E27FC236}">
                <a16:creationId xmlns:a16="http://schemas.microsoft.com/office/drawing/2014/main" id="{89BD17AA-8A0C-4959-B24D-47E1FA7AF9E5}"/>
              </a:ext>
            </a:extLst>
          </p:cNvPr>
          <p:cNvSpPr/>
          <p:nvPr/>
        </p:nvSpPr>
        <p:spPr>
          <a:xfrm rot="5400000">
            <a:off x="6778235" y="10583643"/>
            <a:ext cx="1949524" cy="2024969"/>
          </a:xfrm>
          <a:prstGeom prst="blockArc">
            <a:avLst>
              <a:gd name="adj1" fmla="val 10935156"/>
              <a:gd name="adj2" fmla="val 21588575"/>
              <a:gd name="adj3" fmla="val 2730"/>
            </a:avLst>
          </a:prstGeom>
          <a:solidFill>
            <a:srgbClr val="548235"/>
          </a:solidFill>
          <a:ln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542" name="Rectangle 541">
            <a:extLst>
              <a:ext uri="{FF2B5EF4-FFF2-40B4-BE49-F238E27FC236}">
                <a16:creationId xmlns:a16="http://schemas.microsoft.com/office/drawing/2014/main" id="{9D1B4D8C-CF1A-45E7-AA3B-9724193E02DA}"/>
              </a:ext>
            </a:extLst>
          </p:cNvPr>
          <p:cNvSpPr/>
          <p:nvPr/>
        </p:nvSpPr>
        <p:spPr>
          <a:xfrm>
            <a:off x="4131815" y="4505637"/>
            <a:ext cx="3035430" cy="224456"/>
          </a:xfrm>
          <a:prstGeom prst="rect">
            <a:avLst/>
          </a:prstGeom>
          <a:solidFill>
            <a:srgbClr val="548235"/>
          </a:solidFill>
          <a:ln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43" name="Rectangle 542">
            <a:extLst>
              <a:ext uri="{FF2B5EF4-FFF2-40B4-BE49-F238E27FC236}">
                <a16:creationId xmlns:a16="http://schemas.microsoft.com/office/drawing/2014/main" id="{BD283640-021C-41C4-9834-E7788A769A90}"/>
              </a:ext>
            </a:extLst>
          </p:cNvPr>
          <p:cNvSpPr/>
          <p:nvPr/>
        </p:nvSpPr>
        <p:spPr>
          <a:xfrm>
            <a:off x="3623146" y="4776340"/>
            <a:ext cx="3555038" cy="3264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44" name="Rectangle 543">
            <a:extLst>
              <a:ext uri="{FF2B5EF4-FFF2-40B4-BE49-F238E27FC236}">
                <a16:creationId xmlns:a16="http://schemas.microsoft.com/office/drawing/2014/main" id="{C5979FF0-5D5F-4BB2-944F-1339AF9C0A06}"/>
              </a:ext>
            </a:extLst>
          </p:cNvPr>
          <p:cNvSpPr/>
          <p:nvPr/>
        </p:nvSpPr>
        <p:spPr>
          <a:xfrm>
            <a:off x="3958355" y="4736250"/>
            <a:ext cx="3208889" cy="61546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6DDC2A5-80F2-48FA-9269-150D7D412460}"/>
              </a:ext>
            </a:extLst>
          </p:cNvPr>
          <p:cNvGrpSpPr/>
          <p:nvPr/>
        </p:nvGrpSpPr>
        <p:grpSpPr>
          <a:xfrm>
            <a:off x="6564189" y="4514811"/>
            <a:ext cx="1990103" cy="2094770"/>
            <a:chOff x="5564434" y="4065145"/>
            <a:chExt cx="1539961" cy="1580540"/>
          </a:xfrm>
        </p:grpSpPr>
        <p:sp>
          <p:nvSpPr>
            <p:cNvPr id="539" name="Block Arc 538">
              <a:extLst>
                <a:ext uri="{FF2B5EF4-FFF2-40B4-BE49-F238E27FC236}">
                  <a16:creationId xmlns:a16="http://schemas.microsoft.com/office/drawing/2014/main" id="{D3291F4B-07B5-4C5B-8B45-7E8895C0A651}"/>
                </a:ext>
              </a:extLst>
            </p:cNvPr>
            <p:cNvSpPr/>
            <p:nvPr/>
          </p:nvSpPr>
          <p:spPr>
            <a:xfrm rot="5400000">
              <a:off x="5673189" y="4260704"/>
              <a:ext cx="1223033" cy="1215755"/>
            </a:xfrm>
            <a:prstGeom prst="blockArc">
              <a:avLst>
                <a:gd name="adj1" fmla="val 11188635"/>
                <a:gd name="adj2" fmla="val 48476"/>
                <a:gd name="adj3" fmla="val 21410"/>
              </a:avLst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>
                <a:solidFill>
                  <a:schemeClr val="tx1"/>
                </a:solidFill>
              </a:endParaRPr>
            </a:p>
          </p:txBody>
        </p:sp>
        <p:sp>
          <p:nvSpPr>
            <p:cNvPr id="541" name="Block Arc 540">
              <a:extLst>
                <a:ext uri="{FF2B5EF4-FFF2-40B4-BE49-F238E27FC236}">
                  <a16:creationId xmlns:a16="http://schemas.microsoft.com/office/drawing/2014/main" id="{0C23EE99-7732-4B78-A83D-2D98CAE91942}"/>
                </a:ext>
              </a:extLst>
            </p:cNvPr>
            <p:cNvSpPr/>
            <p:nvPr/>
          </p:nvSpPr>
          <p:spPr>
            <a:xfrm rot="5400000">
              <a:off x="5544145" y="4085434"/>
              <a:ext cx="1580540" cy="1539961"/>
            </a:xfrm>
            <a:prstGeom prst="blockArc">
              <a:avLst>
                <a:gd name="adj1" fmla="val 10935156"/>
                <a:gd name="adj2" fmla="val 62102"/>
                <a:gd name="adj3" fmla="val 10769"/>
              </a:avLst>
            </a:prstGeom>
            <a:solidFill>
              <a:srgbClr val="548235"/>
            </a:solidFill>
            <a:ln>
              <a:solidFill>
                <a:srgbClr val="5482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>
                <a:solidFill>
                  <a:schemeClr val="tx1"/>
                </a:solidFill>
              </a:endParaRPr>
            </a:p>
          </p:txBody>
        </p:sp>
        <p:sp>
          <p:nvSpPr>
            <p:cNvPr id="540" name="Block Arc 539">
              <a:extLst>
                <a:ext uri="{FF2B5EF4-FFF2-40B4-BE49-F238E27FC236}">
                  <a16:creationId xmlns:a16="http://schemas.microsoft.com/office/drawing/2014/main" id="{3414415A-22C5-4D25-B9A5-EC0FB30A2935}"/>
                </a:ext>
              </a:extLst>
            </p:cNvPr>
            <p:cNvSpPr/>
            <p:nvPr/>
          </p:nvSpPr>
          <p:spPr>
            <a:xfrm rot="5400000">
              <a:off x="5775987" y="4308895"/>
              <a:ext cx="1239684" cy="1111281"/>
            </a:xfrm>
            <a:prstGeom prst="blockArc">
              <a:avLst>
                <a:gd name="adj1" fmla="val 10856450"/>
                <a:gd name="adj2" fmla="val 21571215"/>
                <a:gd name="adj3" fmla="val 4537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2" name="Group 531">
            <a:extLst>
              <a:ext uri="{FF2B5EF4-FFF2-40B4-BE49-F238E27FC236}">
                <a16:creationId xmlns:a16="http://schemas.microsoft.com/office/drawing/2014/main" id="{5916E2F6-8CF6-499E-8B66-5D812C1EDADC}"/>
              </a:ext>
            </a:extLst>
          </p:cNvPr>
          <p:cNvGrpSpPr/>
          <p:nvPr/>
        </p:nvGrpSpPr>
        <p:grpSpPr>
          <a:xfrm rot="10800000">
            <a:off x="2103613" y="6093131"/>
            <a:ext cx="5255896" cy="503965"/>
            <a:chOff x="1358093" y="7180866"/>
            <a:chExt cx="3910704" cy="389973"/>
          </a:xfrm>
        </p:grpSpPr>
        <p:sp>
          <p:nvSpPr>
            <p:cNvPr id="536" name="Rectangle 535">
              <a:extLst>
                <a:ext uri="{FF2B5EF4-FFF2-40B4-BE49-F238E27FC236}">
                  <a16:creationId xmlns:a16="http://schemas.microsoft.com/office/drawing/2014/main" id="{D34FAA57-71A0-4DA7-BDDD-3954AFF7807B}"/>
                </a:ext>
              </a:extLst>
            </p:cNvPr>
            <p:cNvSpPr/>
            <p:nvPr/>
          </p:nvSpPr>
          <p:spPr>
            <a:xfrm>
              <a:off x="1359697" y="7180866"/>
              <a:ext cx="3900636" cy="129784"/>
            </a:xfrm>
            <a:prstGeom prst="rect">
              <a:avLst/>
            </a:prstGeom>
            <a:solidFill>
              <a:srgbClr val="548235"/>
            </a:solidFill>
            <a:ln>
              <a:solidFill>
                <a:srgbClr val="5482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  <p:sp>
          <p:nvSpPr>
            <p:cNvPr id="537" name="Rectangle 536">
              <a:extLst>
                <a:ext uri="{FF2B5EF4-FFF2-40B4-BE49-F238E27FC236}">
                  <a16:creationId xmlns:a16="http://schemas.microsoft.com/office/drawing/2014/main" id="{DC18DA31-E538-4B03-89E0-81E5EFBDFFBB}"/>
                </a:ext>
              </a:extLst>
            </p:cNvPr>
            <p:cNvSpPr/>
            <p:nvPr/>
          </p:nvSpPr>
          <p:spPr>
            <a:xfrm>
              <a:off x="1358093" y="7344439"/>
              <a:ext cx="3910704" cy="22640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  <p:sp>
          <p:nvSpPr>
            <p:cNvPr id="538" name="Rectangle 537">
              <a:extLst>
                <a:ext uri="{FF2B5EF4-FFF2-40B4-BE49-F238E27FC236}">
                  <a16:creationId xmlns:a16="http://schemas.microsoft.com/office/drawing/2014/main" id="{557352E0-710F-420D-9DE1-5FE9A2DF5937}"/>
                </a:ext>
              </a:extLst>
            </p:cNvPr>
            <p:cNvSpPr/>
            <p:nvPr/>
          </p:nvSpPr>
          <p:spPr>
            <a:xfrm>
              <a:off x="1359705" y="7298015"/>
              <a:ext cx="3900636" cy="45719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8AF8E31-9BD5-485D-99A3-14582E1E4A26}"/>
              </a:ext>
            </a:extLst>
          </p:cNvPr>
          <p:cNvGrpSpPr/>
          <p:nvPr/>
        </p:nvGrpSpPr>
        <p:grpSpPr>
          <a:xfrm>
            <a:off x="903757" y="6113989"/>
            <a:ext cx="1687410" cy="1948828"/>
            <a:chOff x="413586" y="4896206"/>
            <a:chExt cx="1305734" cy="1508022"/>
          </a:xfrm>
        </p:grpSpPr>
        <p:sp>
          <p:nvSpPr>
            <p:cNvPr id="530" name="Block Arc 529">
              <a:extLst>
                <a:ext uri="{FF2B5EF4-FFF2-40B4-BE49-F238E27FC236}">
                  <a16:creationId xmlns:a16="http://schemas.microsoft.com/office/drawing/2014/main" id="{06FCE0F4-545C-498C-9EB5-88DA6271B168}"/>
                </a:ext>
              </a:extLst>
            </p:cNvPr>
            <p:cNvSpPr/>
            <p:nvPr/>
          </p:nvSpPr>
          <p:spPr>
            <a:xfrm rot="16200000">
              <a:off x="308274" y="5001518"/>
              <a:ext cx="1508022" cy="1297397"/>
            </a:xfrm>
            <a:prstGeom prst="blockArc">
              <a:avLst>
                <a:gd name="adj1" fmla="val 10749840"/>
                <a:gd name="adj2" fmla="val 21527499"/>
                <a:gd name="adj3" fmla="val 18011"/>
              </a:avLst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>
                <a:solidFill>
                  <a:schemeClr val="tx1"/>
                </a:solidFill>
              </a:endParaRPr>
            </a:p>
          </p:txBody>
        </p:sp>
        <p:sp>
          <p:nvSpPr>
            <p:cNvPr id="531" name="Block Arc 530">
              <a:extLst>
                <a:ext uri="{FF2B5EF4-FFF2-40B4-BE49-F238E27FC236}">
                  <a16:creationId xmlns:a16="http://schemas.microsoft.com/office/drawing/2014/main" id="{91388AA0-56AC-45FF-BAC6-42038C20236D}"/>
                </a:ext>
              </a:extLst>
            </p:cNvPr>
            <p:cNvSpPr/>
            <p:nvPr/>
          </p:nvSpPr>
          <p:spPr>
            <a:xfrm rot="16200000">
              <a:off x="709988" y="5287525"/>
              <a:ext cx="832828" cy="727985"/>
            </a:xfrm>
            <a:prstGeom prst="blockArc">
              <a:avLst>
                <a:gd name="adj1" fmla="val 11188635"/>
                <a:gd name="adj2" fmla="val 21470306"/>
                <a:gd name="adj3" fmla="val 5797"/>
              </a:avLst>
            </a:prstGeom>
            <a:solidFill>
              <a:srgbClr val="548235"/>
            </a:solidFill>
            <a:ln>
              <a:solidFill>
                <a:srgbClr val="5482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>
                <a:solidFill>
                  <a:schemeClr val="tx1"/>
                </a:solidFill>
              </a:endParaRPr>
            </a:p>
          </p:txBody>
        </p:sp>
        <p:sp>
          <p:nvSpPr>
            <p:cNvPr id="529" name="Block Arc 528">
              <a:extLst>
                <a:ext uri="{FF2B5EF4-FFF2-40B4-BE49-F238E27FC236}">
                  <a16:creationId xmlns:a16="http://schemas.microsoft.com/office/drawing/2014/main" id="{A5410BA8-7F37-4E3F-9847-4F925DC62701}"/>
                </a:ext>
              </a:extLst>
            </p:cNvPr>
            <p:cNvSpPr/>
            <p:nvPr/>
          </p:nvSpPr>
          <p:spPr>
            <a:xfrm rot="16200000">
              <a:off x="630097" y="5110905"/>
              <a:ext cx="1089284" cy="1089163"/>
            </a:xfrm>
            <a:prstGeom prst="blockArc">
              <a:avLst>
                <a:gd name="adj1" fmla="val 11409095"/>
                <a:gd name="adj2" fmla="val 21238881"/>
                <a:gd name="adj3" fmla="val 11036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>
                <a:solidFill>
                  <a:schemeClr val="tx1"/>
                </a:solidFill>
              </a:endParaRPr>
            </a:p>
          </p:txBody>
        </p:sp>
      </p:grpSp>
      <p:sp>
        <p:nvSpPr>
          <p:cNvPr id="525" name="Rectangle 524">
            <a:extLst>
              <a:ext uri="{FF2B5EF4-FFF2-40B4-BE49-F238E27FC236}">
                <a16:creationId xmlns:a16="http://schemas.microsoft.com/office/drawing/2014/main" id="{DA56F1C2-CC05-496E-AAA6-BB43729F576B}"/>
              </a:ext>
            </a:extLst>
          </p:cNvPr>
          <p:cNvSpPr/>
          <p:nvPr/>
        </p:nvSpPr>
        <p:spPr>
          <a:xfrm>
            <a:off x="1778688" y="7569201"/>
            <a:ext cx="5388557" cy="59083"/>
          </a:xfrm>
          <a:prstGeom prst="rect">
            <a:avLst/>
          </a:prstGeom>
          <a:solidFill>
            <a:srgbClr val="548235"/>
          </a:solidFill>
          <a:ln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90" name="Rectangle 589">
            <a:extLst>
              <a:ext uri="{FF2B5EF4-FFF2-40B4-BE49-F238E27FC236}">
                <a16:creationId xmlns:a16="http://schemas.microsoft.com/office/drawing/2014/main" id="{ACF71929-AF17-4DA0-AE50-834D9E56DCD8}"/>
              </a:ext>
            </a:extLst>
          </p:cNvPr>
          <p:cNvSpPr/>
          <p:nvPr/>
        </p:nvSpPr>
        <p:spPr>
          <a:xfrm>
            <a:off x="1774476" y="7625843"/>
            <a:ext cx="2325287" cy="210934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 dirty="0"/>
          </a:p>
        </p:txBody>
      </p:sp>
      <p:sp>
        <p:nvSpPr>
          <p:cNvPr id="526" name="Rectangle 525">
            <a:extLst>
              <a:ext uri="{FF2B5EF4-FFF2-40B4-BE49-F238E27FC236}">
                <a16:creationId xmlns:a16="http://schemas.microsoft.com/office/drawing/2014/main" id="{48598F07-59AB-4F68-99EB-BBF31EFAF469}"/>
              </a:ext>
            </a:extLst>
          </p:cNvPr>
          <p:cNvSpPr/>
          <p:nvPr/>
        </p:nvSpPr>
        <p:spPr>
          <a:xfrm>
            <a:off x="1755040" y="7797120"/>
            <a:ext cx="5423147" cy="27604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27" name="Rectangle 526">
            <a:extLst>
              <a:ext uri="{FF2B5EF4-FFF2-40B4-BE49-F238E27FC236}">
                <a16:creationId xmlns:a16="http://schemas.microsoft.com/office/drawing/2014/main" id="{3D2EACB4-BD5C-4DD0-9C00-E5CD78D10AA6}"/>
              </a:ext>
            </a:extLst>
          </p:cNvPr>
          <p:cNvSpPr/>
          <p:nvPr/>
        </p:nvSpPr>
        <p:spPr>
          <a:xfrm>
            <a:off x="3829480" y="7637082"/>
            <a:ext cx="3337762" cy="218894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19" name="Block Arc 518">
            <a:extLst>
              <a:ext uri="{FF2B5EF4-FFF2-40B4-BE49-F238E27FC236}">
                <a16:creationId xmlns:a16="http://schemas.microsoft.com/office/drawing/2014/main" id="{77828452-FA08-419A-8330-38720D6D1F1D}"/>
              </a:ext>
            </a:extLst>
          </p:cNvPr>
          <p:cNvSpPr/>
          <p:nvPr/>
        </p:nvSpPr>
        <p:spPr>
          <a:xfrm rot="5400000">
            <a:off x="6682696" y="7869657"/>
            <a:ext cx="1418841" cy="1386622"/>
          </a:xfrm>
          <a:prstGeom prst="blockArc">
            <a:avLst>
              <a:gd name="adj1" fmla="val 11188635"/>
              <a:gd name="adj2" fmla="val 116849"/>
              <a:gd name="adj3" fmla="val 13319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520" name="Block Arc 519">
            <a:extLst>
              <a:ext uri="{FF2B5EF4-FFF2-40B4-BE49-F238E27FC236}">
                <a16:creationId xmlns:a16="http://schemas.microsoft.com/office/drawing/2014/main" id="{0337964D-59E7-434E-9D16-00F3B890ABDC}"/>
              </a:ext>
            </a:extLst>
          </p:cNvPr>
          <p:cNvSpPr/>
          <p:nvPr/>
        </p:nvSpPr>
        <p:spPr>
          <a:xfrm rot="5400000">
            <a:off x="6306229" y="7507327"/>
            <a:ext cx="1955760" cy="2123565"/>
          </a:xfrm>
          <a:prstGeom prst="blockArc">
            <a:avLst>
              <a:gd name="adj1" fmla="val 10920903"/>
              <a:gd name="adj2" fmla="val 235419"/>
              <a:gd name="adj3" fmla="val 13377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521" name="Block Arc 520">
            <a:extLst>
              <a:ext uri="{FF2B5EF4-FFF2-40B4-BE49-F238E27FC236}">
                <a16:creationId xmlns:a16="http://schemas.microsoft.com/office/drawing/2014/main" id="{C1C7272F-674A-4A7A-B047-274BF7B534CE}"/>
              </a:ext>
            </a:extLst>
          </p:cNvPr>
          <p:cNvSpPr/>
          <p:nvPr/>
        </p:nvSpPr>
        <p:spPr>
          <a:xfrm rot="5400000">
            <a:off x="6344857" y="7598962"/>
            <a:ext cx="2067042" cy="1956572"/>
          </a:xfrm>
          <a:prstGeom prst="blockArc">
            <a:avLst>
              <a:gd name="adj1" fmla="val 10935156"/>
              <a:gd name="adj2" fmla="val 65851"/>
              <a:gd name="adj3" fmla="val 3897"/>
            </a:avLst>
          </a:prstGeom>
          <a:solidFill>
            <a:srgbClr val="548235"/>
          </a:solidFill>
          <a:ln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 dirty="0">
              <a:solidFill>
                <a:schemeClr val="tx1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8CD6B69-512A-4DB6-8DCD-986C739F32FA}"/>
              </a:ext>
            </a:extLst>
          </p:cNvPr>
          <p:cNvGrpSpPr/>
          <p:nvPr/>
        </p:nvGrpSpPr>
        <p:grpSpPr>
          <a:xfrm rot="10800000">
            <a:off x="2103612" y="9088282"/>
            <a:ext cx="5350315" cy="527989"/>
            <a:chOff x="1358093" y="7162276"/>
            <a:chExt cx="3910704" cy="408563"/>
          </a:xfrm>
        </p:grpSpPr>
        <p:sp>
          <p:nvSpPr>
            <p:cNvPr id="516" name="Rectangle 515">
              <a:extLst>
                <a:ext uri="{FF2B5EF4-FFF2-40B4-BE49-F238E27FC236}">
                  <a16:creationId xmlns:a16="http://schemas.microsoft.com/office/drawing/2014/main" id="{19C1EC0F-7BBB-48D3-9314-5DE6CD1A0170}"/>
                </a:ext>
              </a:extLst>
            </p:cNvPr>
            <p:cNvSpPr/>
            <p:nvPr/>
          </p:nvSpPr>
          <p:spPr>
            <a:xfrm>
              <a:off x="1359695" y="7162276"/>
              <a:ext cx="3900636" cy="64310"/>
            </a:xfrm>
            <a:prstGeom prst="rect">
              <a:avLst/>
            </a:prstGeom>
            <a:solidFill>
              <a:srgbClr val="548235"/>
            </a:solidFill>
            <a:ln>
              <a:solidFill>
                <a:srgbClr val="5482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/>
            </a:p>
          </p:txBody>
        </p:sp>
        <p:sp>
          <p:nvSpPr>
            <p:cNvPr id="517" name="Rectangle 516">
              <a:extLst>
                <a:ext uri="{FF2B5EF4-FFF2-40B4-BE49-F238E27FC236}">
                  <a16:creationId xmlns:a16="http://schemas.microsoft.com/office/drawing/2014/main" id="{0F5C7109-37B4-4591-86E4-7500BAF46056}"/>
                </a:ext>
              </a:extLst>
            </p:cNvPr>
            <p:cNvSpPr/>
            <p:nvPr/>
          </p:nvSpPr>
          <p:spPr>
            <a:xfrm>
              <a:off x="1358093" y="7409449"/>
              <a:ext cx="3910704" cy="16139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  <p:sp>
          <p:nvSpPr>
            <p:cNvPr id="518" name="Rectangle 517">
              <a:extLst>
                <a:ext uri="{FF2B5EF4-FFF2-40B4-BE49-F238E27FC236}">
                  <a16:creationId xmlns:a16="http://schemas.microsoft.com/office/drawing/2014/main" id="{18AB82AE-1AFC-4683-BC2E-1F9173A517E1}"/>
                </a:ext>
              </a:extLst>
            </p:cNvPr>
            <p:cNvSpPr/>
            <p:nvPr/>
          </p:nvSpPr>
          <p:spPr>
            <a:xfrm>
              <a:off x="1359694" y="7233396"/>
              <a:ext cx="3900636" cy="178779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</p:grpSp>
      <p:sp>
        <p:nvSpPr>
          <p:cNvPr id="514" name="Rectangle 513">
            <a:extLst>
              <a:ext uri="{FF2B5EF4-FFF2-40B4-BE49-F238E27FC236}">
                <a16:creationId xmlns:a16="http://schemas.microsoft.com/office/drawing/2014/main" id="{9D7FB559-5B9A-446B-8870-2EF6D3CE851D}"/>
              </a:ext>
            </a:extLst>
          </p:cNvPr>
          <p:cNvSpPr/>
          <p:nvPr/>
        </p:nvSpPr>
        <p:spPr>
          <a:xfrm>
            <a:off x="1983326" y="10624461"/>
            <a:ext cx="5183917" cy="78686"/>
          </a:xfrm>
          <a:prstGeom prst="rect">
            <a:avLst/>
          </a:prstGeom>
          <a:solidFill>
            <a:srgbClr val="548235"/>
          </a:solidFill>
          <a:ln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27935" y="10926255"/>
            <a:ext cx="5250252" cy="21622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12" name="Rectangle 511">
            <a:extLst>
              <a:ext uri="{FF2B5EF4-FFF2-40B4-BE49-F238E27FC236}">
                <a16:creationId xmlns:a16="http://schemas.microsoft.com/office/drawing/2014/main" id="{7624B20A-D8F0-415F-9D02-037DD6AA3BED}"/>
              </a:ext>
            </a:extLst>
          </p:cNvPr>
          <p:cNvSpPr/>
          <p:nvPr/>
        </p:nvSpPr>
        <p:spPr>
          <a:xfrm>
            <a:off x="1935626" y="10713920"/>
            <a:ext cx="5231616" cy="211371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10" name="Block Arc 509">
            <a:extLst>
              <a:ext uri="{FF2B5EF4-FFF2-40B4-BE49-F238E27FC236}">
                <a16:creationId xmlns:a16="http://schemas.microsoft.com/office/drawing/2014/main" id="{A2C96EF4-5165-457C-8BB4-6B621F296493}"/>
              </a:ext>
            </a:extLst>
          </p:cNvPr>
          <p:cNvSpPr/>
          <p:nvPr/>
        </p:nvSpPr>
        <p:spPr>
          <a:xfrm rot="5400000" flipH="1">
            <a:off x="6696640" y="9010557"/>
            <a:ext cx="1928738" cy="2120766"/>
          </a:xfrm>
          <a:prstGeom prst="blockArc">
            <a:avLst>
              <a:gd name="adj1" fmla="val 10834655"/>
              <a:gd name="adj2" fmla="val 16121093"/>
              <a:gd name="adj3" fmla="val 18289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 dirty="0">
              <a:solidFill>
                <a:schemeClr val="tx1"/>
              </a:solidFill>
            </a:endParaRPr>
          </a:p>
        </p:txBody>
      </p:sp>
      <p:sp>
        <p:nvSpPr>
          <p:cNvPr id="235" name="Oval 234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3664102" y="10460391"/>
            <a:ext cx="942592" cy="881959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726C2E-39A3-4093-A6DF-4FCFC5B11CCC}"/>
              </a:ext>
            </a:extLst>
          </p:cNvPr>
          <p:cNvSpPr/>
          <p:nvPr/>
        </p:nvSpPr>
        <p:spPr>
          <a:xfrm>
            <a:off x="346108" y="0"/>
            <a:ext cx="4431323" cy="4105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258"/>
              </a:spcAft>
            </a:pPr>
            <a:r>
              <a:rPr lang="en-GB" sz="2068" b="1" spc="388" dirty="0">
                <a:solidFill>
                  <a:schemeClr val="bg1"/>
                </a:solidFill>
                <a:highlight>
                  <a:srgbClr val="000000"/>
                </a:highlight>
                <a:latin typeface="Agency FB" panose="020B0503020202020204" pitchFamily="34" charset="0"/>
                <a:ea typeface="Calibri" panose="020F0502020204030204" pitchFamily="34" charset="0"/>
              </a:rPr>
              <a:t>Key Stage 4 Learning Journey</a:t>
            </a:r>
            <a:r>
              <a:rPr lang="en-GB" sz="2068" spc="388" dirty="0">
                <a:solidFill>
                  <a:schemeClr val="bg1"/>
                </a:solidFill>
                <a:latin typeface="Agency FB" panose="020B0503020202020204" pitchFamily="34" charset="0"/>
                <a:ea typeface="Calibri" panose="020F0502020204030204" pitchFamily="34" charset="0"/>
              </a:rPr>
              <a:t>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7636EB-890C-4E82-934F-9EB372DA2397}"/>
              </a:ext>
            </a:extLst>
          </p:cNvPr>
          <p:cNvSpPr/>
          <p:nvPr/>
        </p:nvSpPr>
        <p:spPr>
          <a:xfrm>
            <a:off x="4259814" y="-50684"/>
            <a:ext cx="26406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58"/>
              </a:spcAft>
            </a:pPr>
            <a:r>
              <a:rPr lang="en-GB" sz="2400" dirty="0">
                <a:latin typeface="Agency FB" panose="020B0503020202020204" pitchFamily="34" charset="0"/>
                <a:ea typeface="Calibri" panose="020F0502020204030204" pitchFamily="34" charset="0"/>
              </a:rPr>
              <a:t>Food &amp; Cookery </a:t>
            </a:r>
            <a:endParaRPr lang="en-GB" sz="2400" dirty="0">
              <a:latin typeface="Agency FB" panose="020B0503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2606FF7-AEC3-4E8C-9B78-557E10DD1BE4}"/>
              </a:ext>
            </a:extLst>
          </p:cNvPr>
          <p:cNvGrpSpPr/>
          <p:nvPr/>
        </p:nvGrpSpPr>
        <p:grpSpPr>
          <a:xfrm>
            <a:off x="7438525" y="404070"/>
            <a:ext cx="2117238" cy="7564634"/>
            <a:chOff x="5470249" y="246003"/>
            <a:chExt cx="1638339" cy="5853585"/>
          </a:xfrm>
        </p:grpSpPr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5B1E97FE-494C-4DFE-966E-0D8C693366B0}"/>
                </a:ext>
              </a:extLst>
            </p:cNvPr>
            <p:cNvSpPr txBox="1"/>
            <p:nvPr/>
          </p:nvSpPr>
          <p:spPr>
            <a:xfrm rot="10800000">
              <a:off x="6232644" y="5012485"/>
              <a:ext cx="875944" cy="1087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529" b="1" dirty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“</a:t>
              </a:r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584C6379-E7CC-41B0-89C4-C0B5E3ACC17D}"/>
                </a:ext>
              </a:extLst>
            </p:cNvPr>
            <p:cNvSpPr txBox="1"/>
            <p:nvPr/>
          </p:nvSpPr>
          <p:spPr>
            <a:xfrm>
              <a:off x="5470249" y="4878534"/>
              <a:ext cx="875944" cy="1087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529" b="1" dirty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“</a:t>
              </a:r>
            </a:p>
          </p:txBody>
        </p:sp>
        <p:sp>
          <p:nvSpPr>
            <p:cNvPr id="256" name="TextBox 255">
              <a:extLst>
                <a:ext uri="{FF2B5EF4-FFF2-40B4-BE49-F238E27FC236}">
                  <a16:creationId xmlns:a16="http://schemas.microsoft.com/office/drawing/2014/main" id="{570228EA-60FE-42A9-B889-569701F74385}"/>
                </a:ext>
              </a:extLst>
            </p:cNvPr>
            <p:cNvSpPr txBox="1"/>
            <p:nvPr/>
          </p:nvSpPr>
          <p:spPr>
            <a:xfrm>
              <a:off x="6066058" y="246003"/>
              <a:ext cx="875944" cy="8101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51" b="1" dirty="0">
                  <a:solidFill>
                    <a:srgbClr val="7030A0"/>
                  </a:solidFill>
                  <a:latin typeface="Agency FB" panose="020B0503020202020204" pitchFamily="34" charset="0"/>
                </a:rPr>
                <a:t>KEEP CALM </a:t>
              </a:r>
            </a:p>
            <a:p>
              <a:pPr algn="ctr"/>
              <a:r>
                <a:rPr lang="en-US" sz="1551" b="1" dirty="0">
                  <a:solidFill>
                    <a:schemeClr val="bg1"/>
                  </a:solidFill>
                  <a:highlight>
                    <a:srgbClr val="000000"/>
                  </a:highlight>
                  <a:latin typeface="Agency FB" panose="020B0503020202020204" pitchFamily="34" charset="0"/>
                </a:rPr>
                <a:t>RETRIEVAL</a:t>
              </a:r>
            </a:p>
            <a:p>
              <a:pPr algn="ctr"/>
              <a:r>
                <a:rPr lang="en-US" sz="1551" b="1" dirty="0">
                  <a:solidFill>
                    <a:srgbClr val="548235"/>
                  </a:solidFill>
                  <a:latin typeface="Agency FB" panose="020B0503020202020204" pitchFamily="34" charset="0"/>
                </a:rPr>
                <a:t>MAKES</a:t>
              </a:r>
            </a:p>
            <a:p>
              <a:pPr algn="ctr"/>
              <a:r>
                <a:rPr lang="en-US" sz="1551" b="1" dirty="0">
                  <a:solidFill>
                    <a:srgbClr val="002060"/>
                  </a:solidFill>
                  <a:latin typeface="Agency FB" panose="020B0503020202020204" pitchFamily="34" charset="0"/>
                </a:rPr>
                <a:t>PERMANENT</a:t>
              </a:r>
            </a:p>
          </p:txBody>
        </p:sp>
      </p:grpSp>
      <p:sp>
        <p:nvSpPr>
          <p:cNvPr id="290" name="TextBox 289">
            <a:extLst>
              <a:ext uri="{FF2B5EF4-FFF2-40B4-BE49-F238E27FC236}">
                <a16:creationId xmlns:a16="http://schemas.microsoft.com/office/drawing/2014/main" id="{FD75DF14-EABA-492A-AC5D-BEB6BA5EF6D0}"/>
              </a:ext>
            </a:extLst>
          </p:cNvPr>
          <p:cNvSpPr txBox="1"/>
          <p:nvPr/>
        </p:nvSpPr>
        <p:spPr>
          <a:xfrm>
            <a:off x="3795414" y="10645477"/>
            <a:ext cx="719612" cy="530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HALF</a:t>
            </a:r>
          </a:p>
          <a:p>
            <a:pPr algn="ctr"/>
            <a:r>
              <a:rPr lang="en-US" sz="872" b="1" spc="388" dirty="0"/>
              <a:t>TERM</a:t>
            </a:r>
          </a:p>
          <a:p>
            <a:pPr algn="ctr"/>
            <a:r>
              <a:rPr lang="en-US" sz="1100" b="1" spc="388" dirty="0"/>
              <a:t>2</a:t>
            </a:r>
          </a:p>
        </p:txBody>
      </p:sp>
      <p:sp>
        <p:nvSpPr>
          <p:cNvPr id="291" name="Oval 290">
            <a:extLst>
              <a:ext uri="{FF2B5EF4-FFF2-40B4-BE49-F238E27FC236}">
                <a16:creationId xmlns:a16="http://schemas.microsoft.com/office/drawing/2014/main" id="{E59D9F78-702F-4910-8234-37AA88FE086D}"/>
              </a:ext>
            </a:extLst>
          </p:cNvPr>
          <p:cNvSpPr/>
          <p:nvPr/>
        </p:nvSpPr>
        <p:spPr>
          <a:xfrm>
            <a:off x="8130724" y="9733525"/>
            <a:ext cx="918780" cy="94694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293" name="Oval 292">
            <a:extLst>
              <a:ext uri="{FF2B5EF4-FFF2-40B4-BE49-F238E27FC236}">
                <a16:creationId xmlns:a16="http://schemas.microsoft.com/office/drawing/2014/main" id="{0BCD0692-8744-4641-9B65-28D8C6469065}"/>
              </a:ext>
            </a:extLst>
          </p:cNvPr>
          <p:cNvSpPr/>
          <p:nvPr/>
        </p:nvSpPr>
        <p:spPr>
          <a:xfrm>
            <a:off x="8254577" y="9879235"/>
            <a:ext cx="657936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294" name="TextBox 293">
            <a:extLst>
              <a:ext uri="{FF2B5EF4-FFF2-40B4-BE49-F238E27FC236}">
                <a16:creationId xmlns:a16="http://schemas.microsoft.com/office/drawing/2014/main" id="{85CB64E4-F0D6-455D-BC26-7211E9F7C7F1}"/>
              </a:ext>
            </a:extLst>
          </p:cNvPr>
          <p:cNvSpPr txBox="1"/>
          <p:nvPr/>
        </p:nvSpPr>
        <p:spPr>
          <a:xfrm>
            <a:off x="8207244" y="9919190"/>
            <a:ext cx="765063" cy="62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83" b="1" dirty="0"/>
              <a:t>10</a:t>
            </a:r>
          </a:p>
        </p:txBody>
      </p:sp>
      <p:sp>
        <p:nvSpPr>
          <p:cNvPr id="296" name="TextBox 295">
            <a:extLst>
              <a:ext uri="{FF2B5EF4-FFF2-40B4-BE49-F238E27FC236}">
                <a16:creationId xmlns:a16="http://schemas.microsoft.com/office/drawing/2014/main" id="{0A5070A9-C75D-4C95-98EF-04DE025ABAD3}"/>
              </a:ext>
            </a:extLst>
          </p:cNvPr>
          <p:cNvSpPr txBox="1"/>
          <p:nvPr/>
        </p:nvSpPr>
        <p:spPr>
          <a:xfrm>
            <a:off x="8255120" y="9904816"/>
            <a:ext cx="636029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dirty="0"/>
              <a:t>YEAR</a:t>
            </a:r>
          </a:p>
        </p:txBody>
      </p:sp>
      <p:sp>
        <p:nvSpPr>
          <p:cNvPr id="298" name="Oval 297">
            <a:extLst>
              <a:ext uri="{FF2B5EF4-FFF2-40B4-BE49-F238E27FC236}">
                <a16:creationId xmlns:a16="http://schemas.microsoft.com/office/drawing/2014/main" id="{89641522-42F1-4910-88EB-A1CD4E9CBDC1}"/>
              </a:ext>
            </a:extLst>
          </p:cNvPr>
          <p:cNvSpPr/>
          <p:nvPr/>
        </p:nvSpPr>
        <p:spPr>
          <a:xfrm>
            <a:off x="7006795" y="10456483"/>
            <a:ext cx="942592" cy="881959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301" name="TextBox 300">
            <a:extLst>
              <a:ext uri="{FF2B5EF4-FFF2-40B4-BE49-F238E27FC236}">
                <a16:creationId xmlns:a16="http://schemas.microsoft.com/office/drawing/2014/main" id="{A499A21E-7321-468E-99BF-85DA17FDAF0A}"/>
              </a:ext>
            </a:extLst>
          </p:cNvPr>
          <p:cNvSpPr txBox="1"/>
          <p:nvPr/>
        </p:nvSpPr>
        <p:spPr>
          <a:xfrm>
            <a:off x="7095559" y="10559270"/>
            <a:ext cx="765063" cy="62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83" b="1" dirty="0"/>
              <a:t>1</a:t>
            </a:r>
          </a:p>
        </p:txBody>
      </p:sp>
      <p:sp>
        <p:nvSpPr>
          <p:cNvPr id="304" name="TextBox 303">
            <a:extLst>
              <a:ext uri="{FF2B5EF4-FFF2-40B4-BE49-F238E27FC236}">
                <a16:creationId xmlns:a16="http://schemas.microsoft.com/office/drawing/2014/main" id="{C09EF2B4-C780-41DB-B62E-B034F23C1DBC}"/>
              </a:ext>
            </a:extLst>
          </p:cNvPr>
          <p:cNvSpPr txBox="1"/>
          <p:nvPr/>
        </p:nvSpPr>
        <p:spPr>
          <a:xfrm>
            <a:off x="7118285" y="10541778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TERM</a:t>
            </a:r>
          </a:p>
        </p:txBody>
      </p:sp>
      <p:sp>
        <p:nvSpPr>
          <p:cNvPr id="448" name="Oval 447">
            <a:extLst>
              <a:ext uri="{FF2B5EF4-FFF2-40B4-BE49-F238E27FC236}">
                <a16:creationId xmlns:a16="http://schemas.microsoft.com/office/drawing/2014/main" id="{17B70285-8CF4-4721-BE30-4C57DF3300DD}"/>
              </a:ext>
            </a:extLst>
          </p:cNvPr>
          <p:cNvSpPr/>
          <p:nvPr/>
        </p:nvSpPr>
        <p:spPr>
          <a:xfrm>
            <a:off x="1446682" y="8900105"/>
            <a:ext cx="934970" cy="93095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451" name="TextBox 450">
            <a:extLst>
              <a:ext uri="{FF2B5EF4-FFF2-40B4-BE49-F238E27FC236}">
                <a16:creationId xmlns:a16="http://schemas.microsoft.com/office/drawing/2014/main" id="{D08389AE-F1B0-458E-83D1-92FD6868947E}"/>
              </a:ext>
            </a:extLst>
          </p:cNvPr>
          <p:cNvSpPr txBox="1"/>
          <p:nvPr/>
        </p:nvSpPr>
        <p:spPr>
          <a:xfrm>
            <a:off x="1531636" y="9047401"/>
            <a:ext cx="765063" cy="62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83" b="1" dirty="0"/>
              <a:t>3</a:t>
            </a:r>
          </a:p>
        </p:txBody>
      </p:sp>
      <p:sp>
        <p:nvSpPr>
          <p:cNvPr id="452" name="TextBox 451">
            <a:extLst>
              <a:ext uri="{FF2B5EF4-FFF2-40B4-BE49-F238E27FC236}">
                <a16:creationId xmlns:a16="http://schemas.microsoft.com/office/drawing/2014/main" id="{78CBDDD3-9D77-4B21-816E-AEC46852FD54}"/>
              </a:ext>
            </a:extLst>
          </p:cNvPr>
          <p:cNvSpPr txBox="1"/>
          <p:nvPr/>
        </p:nvSpPr>
        <p:spPr>
          <a:xfrm>
            <a:off x="1554361" y="9005690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TERM</a:t>
            </a:r>
          </a:p>
        </p:txBody>
      </p:sp>
      <p:sp>
        <p:nvSpPr>
          <p:cNvPr id="477" name="Oval 476">
            <a:extLst>
              <a:ext uri="{FF2B5EF4-FFF2-40B4-BE49-F238E27FC236}">
                <a16:creationId xmlns:a16="http://schemas.microsoft.com/office/drawing/2014/main" id="{F50B6A14-8C2D-4E11-B079-7D758224EC6D}"/>
              </a:ext>
            </a:extLst>
          </p:cNvPr>
          <p:cNvSpPr/>
          <p:nvPr/>
        </p:nvSpPr>
        <p:spPr>
          <a:xfrm>
            <a:off x="6936027" y="7381775"/>
            <a:ext cx="934970" cy="93095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478" name="TextBox 477">
            <a:extLst>
              <a:ext uri="{FF2B5EF4-FFF2-40B4-BE49-F238E27FC236}">
                <a16:creationId xmlns:a16="http://schemas.microsoft.com/office/drawing/2014/main" id="{65F24A15-BCF6-441B-819C-CBCF7D6291B7}"/>
              </a:ext>
            </a:extLst>
          </p:cNvPr>
          <p:cNvSpPr txBox="1"/>
          <p:nvPr/>
        </p:nvSpPr>
        <p:spPr>
          <a:xfrm>
            <a:off x="7021309" y="7528802"/>
            <a:ext cx="765063" cy="62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83" b="1" dirty="0"/>
              <a:t>5</a:t>
            </a:r>
          </a:p>
        </p:txBody>
      </p:sp>
      <p:sp>
        <p:nvSpPr>
          <p:cNvPr id="479" name="TextBox 478">
            <a:extLst>
              <a:ext uri="{FF2B5EF4-FFF2-40B4-BE49-F238E27FC236}">
                <a16:creationId xmlns:a16="http://schemas.microsoft.com/office/drawing/2014/main" id="{CEA58668-5710-4A0D-B0A7-5F1465570EE3}"/>
              </a:ext>
            </a:extLst>
          </p:cNvPr>
          <p:cNvSpPr txBox="1"/>
          <p:nvPr/>
        </p:nvSpPr>
        <p:spPr>
          <a:xfrm>
            <a:off x="7044034" y="7497348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TERM</a:t>
            </a:r>
          </a:p>
        </p:txBody>
      </p:sp>
      <p:sp>
        <p:nvSpPr>
          <p:cNvPr id="482" name="Oval 481">
            <a:extLst>
              <a:ext uri="{FF2B5EF4-FFF2-40B4-BE49-F238E27FC236}">
                <a16:creationId xmlns:a16="http://schemas.microsoft.com/office/drawing/2014/main" id="{EA153E45-7C86-40BD-9E01-060E00D831AF}"/>
              </a:ext>
            </a:extLst>
          </p:cNvPr>
          <p:cNvSpPr/>
          <p:nvPr/>
        </p:nvSpPr>
        <p:spPr>
          <a:xfrm>
            <a:off x="1653985" y="5869441"/>
            <a:ext cx="918780" cy="94694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483" name="Oval 482">
            <a:extLst>
              <a:ext uri="{FF2B5EF4-FFF2-40B4-BE49-F238E27FC236}">
                <a16:creationId xmlns:a16="http://schemas.microsoft.com/office/drawing/2014/main" id="{0203FF71-9278-4043-88BC-52F45E2202E1}"/>
              </a:ext>
            </a:extLst>
          </p:cNvPr>
          <p:cNvSpPr/>
          <p:nvPr/>
        </p:nvSpPr>
        <p:spPr>
          <a:xfrm>
            <a:off x="1777839" y="6015151"/>
            <a:ext cx="657936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484" name="TextBox 483">
            <a:extLst>
              <a:ext uri="{FF2B5EF4-FFF2-40B4-BE49-F238E27FC236}">
                <a16:creationId xmlns:a16="http://schemas.microsoft.com/office/drawing/2014/main" id="{CC7F2569-9079-4046-BBAF-81C8BDD01542}"/>
              </a:ext>
            </a:extLst>
          </p:cNvPr>
          <p:cNvSpPr txBox="1"/>
          <p:nvPr/>
        </p:nvSpPr>
        <p:spPr>
          <a:xfrm>
            <a:off x="1730505" y="6055106"/>
            <a:ext cx="765063" cy="62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83" b="1" dirty="0"/>
              <a:t>11</a:t>
            </a:r>
          </a:p>
        </p:txBody>
      </p:sp>
      <p:sp>
        <p:nvSpPr>
          <p:cNvPr id="485" name="TextBox 484">
            <a:extLst>
              <a:ext uri="{FF2B5EF4-FFF2-40B4-BE49-F238E27FC236}">
                <a16:creationId xmlns:a16="http://schemas.microsoft.com/office/drawing/2014/main" id="{FDA27026-9E35-44FE-8C0F-F5D299FD5FF7}"/>
              </a:ext>
            </a:extLst>
          </p:cNvPr>
          <p:cNvSpPr txBox="1"/>
          <p:nvPr/>
        </p:nvSpPr>
        <p:spPr>
          <a:xfrm>
            <a:off x="1778381" y="6040732"/>
            <a:ext cx="636029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dirty="0"/>
              <a:t>YEAR</a:t>
            </a:r>
          </a:p>
        </p:txBody>
      </p:sp>
      <p:sp>
        <p:nvSpPr>
          <p:cNvPr id="486" name="Oval 485">
            <a:extLst>
              <a:ext uri="{FF2B5EF4-FFF2-40B4-BE49-F238E27FC236}">
                <a16:creationId xmlns:a16="http://schemas.microsoft.com/office/drawing/2014/main" id="{2F0F02F3-63CE-4D3E-BDB1-CD8643ED0341}"/>
              </a:ext>
            </a:extLst>
          </p:cNvPr>
          <p:cNvSpPr/>
          <p:nvPr/>
        </p:nvSpPr>
        <p:spPr>
          <a:xfrm>
            <a:off x="619664" y="6273166"/>
            <a:ext cx="942592" cy="881959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487" name="TextBox 486">
            <a:extLst>
              <a:ext uri="{FF2B5EF4-FFF2-40B4-BE49-F238E27FC236}">
                <a16:creationId xmlns:a16="http://schemas.microsoft.com/office/drawing/2014/main" id="{1784BD03-0BC6-40BA-97CE-2764B2ECC565}"/>
              </a:ext>
            </a:extLst>
          </p:cNvPr>
          <p:cNvSpPr txBox="1"/>
          <p:nvPr/>
        </p:nvSpPr>
        <p:spPr>
          <a:xfrm>
            <a:off x="592168" y="6593658"/>
            <a:ext cx="1010680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SUMMER</a:t>
            </a:r>
          </a:p>
        </p:txBody>
      </p:sp>
      <p:sp>
        <p:nvSpPr>
          <p:cNvPr id="497" name="Oval 496">
            <a:extLst>
              <a:ext uri="{FF2B5EF4-FFF2-40B4-BE49-F238E27FC236}">
                <a16:creationId xmlns:a16="http://schemas.microsoft.com/office/drawing/2014/main" id="{90010AA9-52E6-4602-B93F-F85E19C8713D}"/>
              </a:ext>
            </a:extLst>
          </p:cNvPr>
          <p:cNvSpPr/>
          <p:nvPr/>
        </p:nvSpPr>
        <p:spPr>
          <a:xfrm>
            <a:off x="3315335" y="4306819"/>
            <a:ext cx="942592" cy="881959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498" name="TextBox 497">
            <a:extLst>
              <a:ext uri="{FF2B5EF4-FFF2-40B4-BE49-F238E27FC236}">
                <a16:creationId xmlns:a16="http://schemas.microsoft.com/office/drawing/2014/main" id="{440EFBB9-AEAD-4C30-8A31-48D7AF84F2F2}"/>
              </a:ext>
            </a:extLst>
          </p:cNvPr>
          <p:cNvSpPr txBox="1"/>
          <p:nvPr/>
        </p:nvSpPr>
        <p:spPr>
          <a:xfrm>
            <a:off x="3426825" y="4459803"/>
            <a:ext cx="719612" cy="360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HALF</a:t>
            </a:r>
          </a:p>
          <a:p>
            <a:pPr algn="ctr"/>
            <a:r>
              <a:rPr lang="en-US" sz="872" b="1" spc="388" dirty="0"/>
              <a:t>TERM</a:t>
            </a:r>
          </a:p>
        </p:txBody>
      </p:sp>
      <p:grpSp>
        <p:nvGrpSpPr>
          <p:cNvPr id="555" name="Group 554">
            <a:extLst>
              <a:ext uri="{FF2B5EF4-FFF2-40B4-BE49-F238E27FC236}">
                <a16:creationId xmlns:a16="http://schemas.microsoft.com/office/drawing/2014/main" id="{20453C39-2A46-4C8A-B7D0-611AD29FDFC7}"/>
              </a:ext>
            </a:extLst>
          </p:cNvPr>
          <p:cNvGrpSpPr/>
          <p:nvPr/>
        </p:nvGrpSpPr>
        <p:grpSpPr>
          <a:xfrm rot="10800000">
            <a:off x="1782592" y="3033974"/>
            <a:ext cx="2195968" cy="574136"/>
            <a:chOff x="1358094" y="7117106"/>
            <a:chExt cx="3924510" cy="453736"/>
          </a:xfrm>
        </p:grpSpPr>
        <p:sp>
          <p:nvSpPr>
            <p:cNvPr id="557" name="Rectangle 556">
              <a:extLst>
                <a:ext uri="{FF2B5EF4-FFF2-40B4-BE49-F238E27FC236}">
                  <a16:creationId xmlns:a16="http://schemas.microsoft.com/office/drawing/2014/main" id="{701715F8-9F3A-4D22-A4A4-FDA64E7B5F58}"/>
                </a:ext>
              </a:extLst>
            </p:cNvPr>
            <p:cNvSpPr/>
            <p:nvPr/>
          </p:nvSpPr>
          <p:spPr>
            <a:xfrm>
              <a:off x="1358094" y="7525123"/>
              <a:ext cx="3910704" cy="45719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  <p:sp>
          <p:nvSpPr>
            <p:cNvPr id="558" name="Rectangle 557">
              <a:extLst>
                <a:ext uri="{FF2B5EF4-FFF2-40B4-BE49-F238E27FC236}">
                  <a16:creationId xmlns:a16="http://schemas.microsoft.com/office/drawing/2014/main" id="{66814760-16B6-4F78-BB3E-0FFE263344AA}"/>
                </a:ext>
              </a:extLst>
            </p:cNvPr>
            <p:cNvSpPr/>
            <p:nvPr/>
          </p:nvSpPr>
          <p:spPr>
            <a:xfrm>
              <a:off x="1366495" y="7427769"/>
              <a:ext cx="3900636" cy="93981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  <p:sp>
          <p:nvSpPr>
            <p:cNvPr id="556" name="Rectangle 555">
              <a:extLst>
                <a:ext uri="{FF2B5EF4-FFF2-40B4-BE49-F238E27FC236}">
                  <a16:creationId xmlns:a16="http://schemas.microsoft.com/office/drawing/2014/main" id="{F4B8426A-8B5F-41DE-A6D5-8F3B8611086D}"/>
                </a:ext>
              </a:extLst>
            </p:cNvPr>
            <p:cNvSpPr/>
            <p:nvPr/>
          </p:nvSpPr>
          <p:spPr>
            <a:xfrm>
              <a:off x="1408070" y="7117106"/>
              <a:ext cx="3874534" cy="299385"/>
            </a:xfrm>
            <a:prstGeom prst="rect">
              <a:avLst/>
            </a:prstGeom>
            <a:solidFill>
              <a:srgbClr val="548235"/>
            </a:solidFill>
            <a:ln>
              <a:solidFill>
                <a:srgbClr val="5482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</p:grpSp>
      <p:sp>
        <p:nvSpPr>
          <p:cNvPr id="336" name="Oval 335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8122037" y="2675852"/>
            <a:ext cx="934970" cy="930958"/>
          </a:xfrm>
          <a:prstGeom prst="ellipse">
            <a:avLst/>
          </a:prstGeom>
          <a:solidFill>
            <a:srgbClr val="00B0F0"/>
          </a:solidFill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155463" y="2993551"/>
            <a:ext cx="893364" cy="410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68" b="1" dirty="0"/>
              <a:t>EXAM</a:t>
            </a:r>
          </a:p>
        </p:txBody>
      </p:sp>
      <p:sp>
        <p:nvSpPr>
          <p:cNvPr id="507" name="TextBox 506">
            <a:extLst>
              <a:ext uri="{FF2B5EF4-FFF2-40B4-BE49-F238E27FC236}">
                <a16:creationId xmlns:a16="http://schemas.microsoft.com/office/drawing/2014/main" id="{4F1657F0-204E-4BC3-8D1C-6C5FF75E8D3D}"/>
              </a:ext>
            </a:extLst>
          </p:cNvPr>
          <p:cNvSpPr txBox="1"/>
          <p:nvPr/>
        </p:nvSpPr>
        <p:spPr>
          <a:xfrm>
            <a:off x="8241758" y="2896261"/>
            <a:ext cx="765325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FINAL</a:t>
            </a:r>
          </a:p>
        </p:txBody>
      </p:sp>
      <p:sp>
        <p:nvSpPr>
          <p:cNvPr id="502" name="Oval 501">
            <a:extLst>
              <a:ext uri="{FF2B5EF4-FFF2-40B4-BE49-F238E27FC236}">
                <a16:creationId xmlns:a16="http://schemas.microsoft.com/office/drawing/2014/main" id="{BA0763F1-A745-4602-8070-DFABA6751830}"/>
              </a:ext>
            </a:extLst>
          </p:cNvPr>
          <p:cNvSpPr/>
          <p:nvPr/>
        </p:nvSpPr>
        <p:spPr>
          <a:xfrm>
            <a:off x="3318231" y="2844825"/>
            <a:ext cx="942592" cy="881959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503" name="TextBox 502">
            <a:extLst>
              <a:ext uri="{FF2B5EF4-FFF2-40B4-BE49-F238E27FC236}">
                <a16:creationId xmlns:a16="http://schemas.microsoft.com/office/drawing/2014/main" id="{07551D03-FED1-4A79-B5FE-6505BCC6E976}"/>
              </a:ext>
            </a:extLst>
          </p:cNvPr>
          <p:cNvSpPr txBox="1"/>
          <p:nvPr/>
        </p:nvSpPr>
        <p:spPr>
          <a:xfrm>
            <a:off x="3437370" y="3015421"/>
            <a:ext cx="719612" cy="360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HALF</a:t>
            </a:r>
          </a:p>
          <a:p>
            <a:pPr algn="ctr"/>
            <a:r>
              <a:rPr lang="en-US" sz="872" b="1" spc="388" dirty="0"/>
              <a:t>TERM</a:t>
            </a:r>
          </a:p>
        </p:txBody>
      </p:sp>
      <p:sp>
        <p:nvSpPr>
          <p:cNvPr id="577" name="Rectangle 576">
            <a:extLst>
              <a:ext uri="{FF2B5EF4-FFF2-40B4-BE49-F238E27FC236}">
                <a16:creationId xmlns:a16="http://schemas.microsoft.com/office/drawing/2014/main" id="{0E38B6C7-41BB-4362-91A3-22887B8B6E86}"/>
              </a:ext>
            </a:extLst>
          </p:cNvPr>
          <p:cNvSpPr/>
          <p:nvPr/>
        </p:nvSpPr>
        <p:spPr>
          <a:xfrm>
            <a:off x="6924277" y="11675407"/>
            <a:ext cx="806412" cy="15598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78" name="Rectangle 577">
            <a:extLst>
              <a:ext uri="{FF2B5EF4-FFF2-40B4-BE49-F238E27FC236}">
                <a16:creationId xmlns:a16="http://schemas.microsoft.com/office/drawing/2014/main" id="{867F6237-8E8F-4A9C-9655-A5A05B01B93E}"/>
              </a:ext>
            </a:extLst>
          </p:cNvPr>
          <p:cNvSpPr/>
          <p:nvPr/>
        </p:nvSpPr>
        <p:spPr>
          <a:xfrm>
            <a:off x="5471686" y="12068953"/>
            <a:ext cx="2118497" cy="24618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79" name="Rectangle 578">
            <a:extLst>
              <a:ext uri="{FF2B5EF4-FFF2-40B4-BE49-F238E27FC236}">
                <a16:creationId xmlns:a16="http://schemas.microsoft.com/office/drawing/2014/main" id="{AE28E027-FD9C-499B-94D0-8DD03BDF1198}"/>
              </a:ext>
            </a:extLst>
          </p:cNvPr>
          <p:cNvSpPr/>
          <p:nvPr/>
        </p:nvSpPr>
        <p:spPr>
          <a:xfrm>
            <a:off x="5946304" y="12521364"/>
            <a:ext cx="1830270" cy="63992"/>
          </a:xfrm>
          <a:prstGeom prst="rect">
            <a:avLst/>
          </a:prstGeom>
          <a:solidFill>
            <a:srgbClr val="548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A223CA6-CAD4-4427-966C-A4A7CC866387}"/>
              </a:ext>
            </a:extLst>
          </p:cNvPr>
          <p:cNvSpPr/>
          <p:nvPr/>
        </p:nvSpPr>
        <p:spPr>
          <a:xfrm>
            <a:off x="6757993" y="11664809"/>
            <a:ext cx="234935" cy="16002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107"/>
          </a:p>
        </p:txBody>
      </p:sp>
      <p:sp>
        <p:nvSpPr>
          <p:cNvPr id="580" name="Oval 579">
            <a:extLst>
              <a:ext uri="{FF2B5EF4-FFF2-40B4-BE49-F238E27FC236}">
                <a16:creationId xmlns:a16="http://schemas.microsoft.com/office/drawing/2014/main" id="{68447EA2-7555-4B44-8703-171FE33A0D16}"/>
              </a:ext>
            </a:extLst>
          </p:cNvPr>
          <p:cNvSpPr/>
          <p:nvPr/>
        </p:nvSpPr>
        <p:spPr>
          <a:xfrm>
            <a:off x="5333159" y="12060242"/>
            <a:ext cx="281417" cy="245915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107"/>
          </a:p>
        </p:txBody>
      </p:sp>
      <p:sp>
        <p:nvSpPr>
          <p:cNvPr id="581" name="Oval 580">
            <a:extLst>
              <a:ext uri="{FF2B5EF4-FFF2-40B4-BE49-F238E27FC236}">
                <a16:creationId xmlns:a16="http://schemas.microsoft.com/office/drawing/2014/main" id="{8ECDEC7E-BFF4-4175-A742-95872616F166}"/>
              </a:ext>
            </a:extLst>
          </p:cNvPr>
          <p:cNvSpPr/>
          <p:nvPr/>
        </p:nvSpPr>
        <p:spPr>
          <a:xfrm>
            <a:off x="5873240" y="12514143"/>
            <a:ext cx="98845" cy="67701"/>
          </a:xfrm>
          <a:prstGeom prst="ellipse">
            <a:avLst/>
          </a:prstGeom>
          <a:solidFill>
            <a:srgbClr val="548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107"/>
          </a:p>
        </p:txBody>
      </p:sp>
      <p:sp>
        <p:nvSpPr>
          <p:cNvPr id="582" name="TextBox 581">
            <a:extLst>
              <a:ext uri="{FF2B5EF4-FFF2-40B4-BE49-F238E27FC236}">
                <a16:creationId xmlns:a16="http://schemas.microsoft.com/office/drawing/2014/main" id="{805CA993-4C9B-4E3D-8C2B-D516A529E546}"/>
              </a:ext>
            </a:extLst>
          </p:cNvPr>
          <p:cNvSpPr txBox="1"/>
          <p:nvPr/>
        </p:nvSpPr>
        <p:spPr>
          <a:xfrm>
            <a:off x="5771354" y="11677998"/>
            <a:ext cx="1123017" cy="25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34" b="1" spc="388" dirty="0">
                <a:solidFill>
                  <a:srgbClr val="002060"/>
                </a:solidFill>
              </a:rPr>
              <a:t>SKILLS</a:t>
            </a:r>
          </a:p>
        </p:txBody>
      </p:sp>
      <p:sp>
        <p:nvSpPr>
          <p:cNvPr id="583" name="TextBox 582">
            <a:extLst>
              <a:ext uri="{FF2B5EF4-FFF2-40B4-BE49-F238E27FC236}">
                <a16:creationId xmlns:a16="http://schemas.microsoft.com/office/drawing/2014/main" id="{A17BB6B3-0BA7-4620-A826-983AA4265FA6}"/>
              </a:ext>
            </a:extLst>
          </p:cNvPr>
          <p:cNvSpPr txBox="1"/>
          <p:nvPr/>
        </p:nvSpPr>
        <p:spPr>
          <a:xfrm>
            <a:off x="3825178" y="12057455"/>
            <a:ext cx="1549131" cy="25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34" b="1" spc="388" dirty="0">
                <a:solidFill>
                  <a:srgbClr val="7030A0"/>
                </a:solidFill>
              </a:rPr>
              <a:t>KNOWLEDGE</a:t>
            </a:r>
          </a:p>
        </p:txBody>
      </p:sp>
      <p:sp>
        <p:nvSpPr>
          <p:cNvPr id="584" name="TextBox 583">
            <a:extLst>
              <a:ext uri="{FF2B5EF4-FFF2-40B4-BE49-F238E27FC236}">
                <a16:creationId xmlns:a16="http://schemas.microsoft.com/office/drawing/2014/main" id="{2853E1F0-D46F-4477-969B-3474CBC65CA1}"/>
              </a:ext>
            </a:extLst>
          </p:cNvPr>
          <p:cNvSpPr txBox="1"/>
          <p:nvPr/>
        </p:nvSpPr>
        <p:spPr>
          <a:xfrm>
            <a:off x="4700320" y="12448410"/>
            <a:ext cx="1230223" cy="25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34" b="1" spc="388" dirty="0">
                <a:solidFill>
                  <a:srgbClr val="548235"/>
                </a:solidFill>
              </a:rPr>
              <a:t>ASSESS</a:t>
            </a:r>
          </a:p>
        </p:txBody>
      </p:sp>
      <p:sp>
        <p:nvSpPr>
          <p:cNvPr id="585" name="TextBox 584">
            <a:extLst>
              <a:ext uri="{FF2B5EF4-FFF2-40B4-BE49-F238E27FC236}">
                <a16:creationId xmlns:a16="http://schemas.microsoft.com/office/drawing/2014/main" id="{2D23AB52-062F-429C-A6C5-BD2B73960A09}"/>
              </a:ext>
            </a:extLst>
          </p:cNvPr>
          <p:cNvSpPr txBox="1"/>
          <p:nvPr/>
        </p:nvSpPr>
        <p:spPr>
          <a:xfrm>
            <a:off x="2971172" y="11671402"/>
            <a:ext cx="29808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dirty="0">
                <a:solidFill>
                  <a:srgbClr val="002060"/>
                </a:solidFill>
              </a:rPr>
              <a:t>Practical Cookery skills </a:t>
            </a:r>
          </a:p>
        </p:txBody>
      </p:sp>
      <p:sp>
        <p:nvSpPr>
          <p:cNvPr id="586" name="TextBox 585">
            <a:extLst>
              <a:ext uri="{FF2B5EF4-FFF2-40B4-BE49-F238E27FC236}">
                <a16:creationId xmlns:a16="http://schemas.microsoft.com/office/drawing/2014/main" id="{410D7A6D-587F-45E8-A672-A5E0E8D9E5A0}"/>
              </a:ext>
            </a:extLst>
          </p:cNvPr>
          <p:cNvSpPr txBox="1"/>
          <p:nvPr/>
        </p:nvSpPr>
        <p:spPr>
          <a:xfrm>
            <a:off x="1258952" y="12066712"/>
            <a:ext cx="27536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rgbClr val="7030A0"/>
                </a:solidFill>
              </a:rPr>
              <a:t>Theory &amp; Units Covered across the specification </a:t>
            </a:r>
          </a:p>
        </p:txBody>
      </p:sp>
      <p:sp>
        <p:nvSpPr>
          <p:cNvPr id="587" name="TextBox 586">
            <a:extLst>
              <a:ext uri="{FF2B5EF4-FFF2-40B4-BE49-F238E27FC236}">
                <a16:creationId xmlns:a16="http://schemas.microsoft.com/office/drawing/2014/main" id="{7A9EEC14-0408-4FB9-BA1D-9638DE57B0A3}"/>
              </a:ext>
            </a:extLst>
          </p:cNvPr>
          <p:cNvSpPr txBox="1"/>
          <p:nvPr/>
        </p:nvSpPr>
        <p:spPr>
          <a:xfrm>
            <a:off x="1950481" y="12440183"/>
            <a:ext cx="2854126" cy="2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5" dirty="0">
                <a:ln w="0"/>
                <a:solidFill>
                  <a:srgbClr val="548235"/>
                </a:solidFill>
              </a:rPr>
              <a:t>ASSESSMENT &amp; CONTROLLED UNIT WORK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7891CE9-F3E0-4A98-A5CE-A7ECCEEDA90F}"/>
              </a:ext>
            </a:extLst>
          </p:cNvPr>
          <p:cNvCxnSpPr>
            <a:cxnSpLocks/>
          </p:cNvCxnSpPr>
          <p:nvPr/>
        </p:nvCxnSpPr>
        <p:spPr>
          <a:xfrm>
            <a:off x="183780" y="11438667"/>
            <a:ext cx="0" cy="772323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95" name="TextBox 594">
            <a:extLst>
              <a:ext uri="{FF2B5EF4-FFF2-40B4-BE49-F238E27FC236}">
                <a16:creationId xmlns:a16="http://schemas.microsoft.com/office/drawing/2014/main" id="{E559E228-DE2A-4E26-862F-E0C8D690A4F5}"/>
              </a:ext>
            </a:extLst>
          </p:cNvPr>
          <p:cNvSpPr txBox="1"/>
          <p:nvPr/>
        </p:nvSpPr>
        <p:spPr>
          <a:xfrm>
            <a:off x="248475" y="11606969"/>
            <a:ext cx="1549131" cy="25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34" b="1" spc="388" dirty="0"/>
              <a:t>KEY DATES</a:t>
            </a:r>
          </a:p>
        </p:txBody>
      </p:sp>
      <p:sp>
        <p:nvSpPr>
          <p:cNvPr id="596" name="TextBox 595">
            <a:extLst>
              <a:ext uri="{FF2B5EF4-FFF2-40B4-BE49-F238E27FC236}">
                <a16:creationId xmlns:a16="http://schemas.microsoft.com/office/drawing/2014/main" id="{DD72DB8E-023E-4388-9FB2-E24754AFAF4F}"/>
              </a:ext>
            </a:extLst>
          </p:cNvPr>
          <p:cNvSpPr txBox="1"/>
          <p:nvPr/>
        </p:nvSpPr>
        <p:spPr>
          <a:xfrm>
            <a:off x="197196" y="11869099"/>
            <a:ext cx="1968269" cy="370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5" dirty="0"/>
              <a:t>Assessments, </a:t>
            </a:r>
          </a:p>
          <a:p>
            <a:r>
              <a:rPr lang="en-US" sz="905" dirty="0"/>
              <a:t>Deadlines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3E175622-15F2-4B08-9241-3052129B27CE}"/>
              </a:ext>
            </a:extLst>
          </p:cNvPr>
          <p:cNvSpPr txBox="1"/>
          <p:nvPr/>
        </p:nvSpPr>
        <p:spPr>
          <a:xfrm>
            <a:off x="7118285" y="11016060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dirty="0"/>
              <a:t>SEP 20</a:t>
            </a:r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E8BE3973-20C6-403C-AEA4-3A38BDA28B35}"/>
              </a:ext>
            </a:extLst>
          </p:cNvPr>
          <p:cNvSpPr/>
          <p:nvPr/>
        </p:nvSpPr>
        <p:spPr>
          <a:xfrm>
            <a:off x="4827664" y="8872727"/>
            <a:ext cx="942592" cy="881959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51A7FBB9-8DF8-472B-BDD1-9DFB7A7163A4}"/>
              </a:ext>
            </a:extLst>
          </p:cNvPr>
          <p:cNvSpPr txBox="1"/>
          <p:nvPr/>
        </p:nvSpPr>
        <p:spPr>
          <a:xfrm>
            <a:off x="4972585" y="9012241"/>
            <a:ext cx="719612" cy="360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HALF</a:t>
            </a:r>
          </a:p>
          <a:p>
            <a:pPr algn="ctr"/>
            <a:r>
              <a:rPr lang="en-US" sz="872" b="1" spc="388" dirty="0"/>
              <a:t>TERM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1BA6C5A9-0E2C-4B24-B599-5513E470C176}"/>
              </a:ext>
            </a:extLst>
          </p:cNvPr>
          <p:cNvSpPr txBox="1"/>
          <p:nvPr/>
        </p:nvSpPr>
        <p:spPr>
          <a:xfrm>
            <a:off x="4966136" y="9280948"/>
            <a:ext cx="719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n w="0"/>
              </a:rPr>
              <a:t>4</a:t>
            </a:r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D0021F8D-669B-4D62-9E52-CB6242F3694F}"/>
              </a:ext>
            </a:extLst>
          </p:cNvPr>
          <p:cNvSpPr/>
          <p:nvPr/>
        </p:nvSpPr>
        <p:spPr>
          <a:xfrm>
            <a:off x="3390149" y="7362119"/>
            <a:ext cx="942592" cy="881959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E2B3DC4F-C74B-403A-8B5D-A229E22884B2}"/>
              </a:ext>
            </a:extLst>
          </p:cNvPr>
          <p:cNvSpPr txBox="1"/>
          <p:nvPr/>
        </p:nvSpPr>
        <p:spPr>
          <a:xfrm>
            <a:off x="3509079" y="7530954"/>
            <a:ext cx="719612" cy="360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HALF</a:t>
            </a:r>
          </a:p>
          <a:p>
            <a:pPr algn="ctr"/>
            <a:r>
              <a:rPr lang="en-US" sz="872" b="1" spc="388" dirty="0"/>
              <a:t>TERM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A9E4146D-2722-4A81-90F6-909ACFECDDC1}"/>
              </a:ext>
            </a:extLst>
          </p:cNvPr>
          <p:cNvSpPr txBox="1"/>
          <p:nvPr/>
        </p:nvSpPr>
        <p:spPr>
          <a:xfrm>
            <a:off x="3492842" y="7779207"/>
            <a:ext cx="7196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n w="0"/>
              </a:rPr>
              <a:t>6</a:t>
            </a: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9D92A569-E4A9-461D-9410-8E3A6BCB593B}"/>
              </a:ext>
            </a:extLst>
          </p:cNvPr>
          <p:cNvSpPr/>
          <p:nvPr/>
        </p:nvSpPr>
        <p:spPr>
          <a:xfrm>
            <a:off x="6947389" y="5875873"/>
            <a:ext cx="942592" cy="881959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BF2E7668-B8D9-4F2C-91D6-74E0AD5DEC55}"/>
              </a:ext>
            </a:extLst>
          </p:cNvPr>
          <p:cNvSpPr txBox="1"/>
          <p:nvPr/>
        </p:nvSpPr>
        <p:spPr>
          <a:xfrm>
            <a:off x="7040146" y="6080573"/>
            <a:ext cx="719612" cy="494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HALF</a:t>
            </a:r>
          </a:p>
          <a:p>
            <a:pPr algn="ctr"/>
            <a:r>
              <a:rPr lang="en-US" sz="872" b="1" spc="388" dirty="0"/>
              <a:t>TERM</a:t>
            </a:r>
          </a:p>
          <a:p>
            <a:pPr algn="ctr"/>
            <a:r>
              <a:rPr lang="en-US" sz="872" b="1" spc="388" dirty="0"/>
              <a:t>1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17AAB542-F3E2-4D09-B238-A50303EAC7DF}"/>
              </a:ext>
            </a:extLst>
          </p:cNvPr>
          <p:cNvSpPr txBox="1"/>
          <p:nvPr/>
        </p:nvSpPr>
        <p:spPr>
          <a:xfrm>
            <a:off x="1554361" y="9498870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dirty="0"/>
              <a:t>JAN 21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828F9748-AFFB-47BA-846B-C5293B7C2721}"/>
              </a:ext>
            </a:extLst>
          </p:cNvPr>
          <p:cNvSpPr txBox="1"/>
          <p:nvPr/>
        </p:nvSpPr>
        <p:spPr>
          <a:xfrm>
            <a:off x="3433546" y="3318597"/>
            <a:ext cx="719612" cy="227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9" dirty="0">
                <a:ln w="0"/>
              </a:rPr>
              <a:t>TBC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65294708-0F49-4CB8-AB5B-876462530B81}"/>
              </a:ext>
            </a:extLst>
          </p:cNvPr>
          <p:cNvSpPr txBox="1"/>
          <p:nvPr/>
        </p:nvSpPr>
        <p:spPr>
          <a:xfrm>
            <a:off x="7040146" y="7993730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dirty="0"/>
              <a:t>MAY 21</a:t>
            </a:r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1275DD0B-18FE-4858-BE5D-1F19FE81D826}"/>
              </a:ext>
            </a:extLst>
          </p:cNvPr>
          <p:cNvSpPr/>
          <p:nvPr/>
        </p:nvSpPr>
        <p:spPr>
          <a:xfrm>
            <a:off x="2722455" y="5898551"/>
            <a:ext cx="942592" cy="881959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D6948B15-57B5-4CD5-920C-5C0A046EEF98}"/>
              </a:ext>
            </a:extLst>
          </p:cNvPr>
          <p:cNvSpPr txBox="1"/>
          <p:nvPr/>
        </p:nvSpPr>
        <p:spPr>
          <a:xfrm>
            <a:off x="2811220" y="6001339"/>
            <a:ext cx="765063" cy="62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83" b="1" dirty="0"/>
              <a:t>1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58DCCD82-DE23-4908-A749-8B3AFA5521EC}"/>
              </a:ext>
            </a:extLst>
          </p:cNvPr>
          <p:cNvSpPr txBox="1"/>
          <p:nvPr/>
        </p:nvSpPr>
        <p:spPr>
          <a:xfrm>
            <a:off x="2833945" y="5983846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TERM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4D9BB56B-7AAA-4DD0-9D6B-71D6439E98D1}"/>
              </a:ext>
            </a:extLst>
          </p:cNvPr>
          <p:cNvSpPr txBox="1"/>
          <p:nvPr/>
        </p:nvSpPr>
        <p:spPr>
          <a:xfrm>
            <a:off x="2833945" y="6458128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dirty="0"/>
              <a:t>SEP 21</a:t>
            </a:r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354C0C61-7297-45D3-8F26-42EFAA29BBBD}"/>
              </a:ext>
            </a:extLst>
          </p:cNvPr>
          <p:cNvSpPr/>
          <p:nvPr/>
        </p:nvSpPr>
        <p:spPr>
          <a:xfrm>
            <a:off x="6913820" y="4315555"/>
            <a:ext cx="934970" cy="93095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70EB8645-5797-404A-B7FB-24F454681F24}"/>
              </a:ext>
            </a:extLst>
          </p:cNvPr>
          <p:cNvSpPr txBox="1"/>
          <p:nvPr/>
        </p:nvSpPr>
        <p:spPr>
          <a:xfrm>
            <a:off x="6998773" y="4462852"/>
            <a:ext cx="765063" cy="62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83" b="1" dirty="0"/>
              <a:t>2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714967CE-AD14-4EFF-869C-0972D9CEE316}"/>
              </a:ext>
            </a:extLst>
          </p:cNvPr>
          <p:cNvSpPr txBox="1"/>
          <p:nvPr/>
        </p:nvSpPr>
        <p:spPr>
          <a:xfrm>
            <a:off x="7021499" y="4421141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TERM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A56BBF78-35DE-4D85-9ADF-3BD531F28FFA}"/>
              </a:ext>
            </a:extLst>
          </p:cNvPr>
          <p:cNvSpPr txBox="1"/>
          <p:nvPr/>
        </p:nvSpPr>
        <p:spPr>
          <a:xfrm>
            <a:off x="7021499" y="4914321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dirty="0"/>
              <a:t>JAN 22</a:t>
            </a:r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E1923E5A-3C36-4B82-8A52-5B3595967E9E}"/>
              </a:ext>
            </a:extLst>
          </p:cNvPr>
          <p:cNvSpPr/>
          <p:nvPr/>
        </p:nvSpPr>
        <p:spPr>
          <a:xfrm>
            <a:off x="760932" y="3627568"/>
            <a:ext cx="934970" cy="93095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46841F14-3F99-4BAD-A6EC-6156ACAF1627}"/>
              </a:ext>
            </a:extLst>
          </p:cNvPr>
          <p:cNvSpPr txBox="1"/>
          <p:nvPr/>
        </p:nvSpPr>
        <p:spPr>
          <a:xfrm>
            <a:off x="846214" y="3774596"/>
            <a:ext cx="765063" cy="62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83" b="1" dirty="0"/>
              <a:t>3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43B1A55C-86A8-4335-B2EA-DE733A4E4AC3}"/>
              </a:ext>
            </a:extLst>
          </p:cNvPr>
          <p:cNvSpPr txBox="1"/>
          <p:nvPr/>
        </p:nvSpPr>
        <p:spPr>
          <a:xfrm>
            <a:off x="868940" y="3743141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TERM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1C0F19B7-424A-4E08-9D5A-4367C2B1412A}"/>
              </a:ext>
            </a:extLst>
          </p:cNvPr>
          <p:cNvSpPr txBox="1"/>
          <p:nvPr/>
        </p:nvSpPr>
        <p:spPr>
          <a:xfrm>
            <a:off x="865051" y="4239523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dirty="0"/>
              <a:t>MAY 22</a:t>
            </a:r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0FAA1AE7-4137-4DA4-8988-2AAE5CD757A6}"/>
              </a:ext>
            </a:extLst>
          </p:cNvPr>
          <p:cNvSpPr/>
          <p:nvPr/>
        </p:nvSpPr>
        <p:spPr>
          <a:xfrm>
            <a:off x="4362249" y="4287127"/>
            <a:ext cx="934970" cy="930958"/>
          </a:xfrm>
          <a:prstGeom prst="ellipse">
            <a:avLst/>
          </a:prstGeom>
          <a:solidFill>
            <a:schemeClr val="bg1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35C99102-59B3-4CF5-9FD3-42C3FC136A8E}"/>
              </a:ext>
            </a:extLst>
          </p:cNvPr>
          <p:cNvSpPr txBox="1"/>
          <p:nvPr/>
        </p:nvSpPr>
        <p:spPr>
          <a:xfrm>
            <a:off x="4359774" y="4458372"/>
            <a:ext cx="939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pc="388" dirty="0"/>
              <a:t>NEA</a:t>
            </a:r>
            <a:endParaRPr lang="en-US" sz="3107" spc="388" dirty="0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9855013-C701-4EF0-89AB-610293B3518D}"/>
              </a:ext>
            </a:extLst>
          </p:cNvPr>
          <p:cNvSpPr/>
          <p:nvPr/>
        </p:nvSpPr>
        <p:spPr>
          <a:xfrm>
            <a:off x="4345377" y="4729511"/>
            <a:ext cx="968713" cy="25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34" b="1" dirty="0"/>
              <a:t>SUBMISSION</a:t>
            </a:r>
          </a:p>
        </p:txBody>
      </p: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E5FB3AB0-6366-48E5-B829-617392D4AC9F}"/>
              </a:ext>
            </a:extLst>
          </p:cNvPr>
          <p:cNvCxnSpPr>
            <a:cxnSpLocks/>
          </p:cNvCxnSpPr>
          <p:nvPr/>
        </p:nvCxnSpPr>
        <p:spPr>
          <a:xfrm>
            <a:off x="6429352" y="7315477"/>
            <a:ext cx="0" cy="772323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47048800-AD5C-4D2D-8A6E-51B37A568FA5}"/>
              </a:ext>
            </a:extLst>
          </p:cNvPr>
          <p:cNvCxnSpPr>
            <a:cxnSpLocks/>
          </p:cNvCxnSpPr>
          <p:nvPr/>
        </p:nvCxnSpPr>
        <p:spPr>
          <a:xfrm flipH="1">
            <a:off x="6730354" y="10481867"/>
            <a:ext cx="85623" cy="52324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>
            <a:extLst>
              <a:ext uri="{FF2B5EF4-FFF2-40B4-BE49-F238E27FC236}">
                <a16:creationId xmlns:a16="http://schemas.microsoft.com/office/drawing/2014/main" id="{171D5C18-CFFC-4F66-BAB9-257F22D4DD0E}"/>
              </a:ext>
            </a:extLst>
          </p:cNvPr>
          <p:cNvSpPr txBox="1"/>
          <p:nvPr/>
        </p:nvSpPr>
        <p:spPr>
          <a:xfrm>
            <a:off x="5138861" y="11180332"/>
            <a:ext cx="2079453" cy="5078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900" b="1" spc="388" dirty="0">
                <a:solidFill>
                  <a:srgbClr val="7030A0"/>
                </a:solidFill>
              </a:rPr>
              <a:t>KNOWLEDGE</a:t>
            </a:r>
            <a:endParaRPr lang="en-US" sz="900" b="1" dirty="0">
              <a:solidFill>
                <a:srgbClr val="7030A0"/>
              </a:solidFill>
            </a:endParaRPr>
          </a:p>
          <a:p>
            <a:pPr algn="ctr"/>
            <a:r>
              <a:rPr lang="en-US" sz="900" b="1" dirty="0">
                <a:ln w="0"/>
                <a:solidFill>
                  <a:srgbClr val="7030A0"/>
                </a:solidFill>
              </a:rPr>
              <a:t> </a:t>
            </a:r>
            <a:r>
              <a:rPr lang="en-GB" sz="900" b="1" dirty="0">
                <a:ln w="0"/>
                <a:solidFill>
                  <a:srgbClr val="7030A0"/>
                </a:solidFill>
              </a:rPr>
              <a:t>Health and safety relating to food, nutrition and the cooking environment </a:t>
            </a:r>
            <a:endParaRPr lang="en-US" sz="1050" b="1" dirty="0">
              <a:ln w="0"/>
              <a:solidFill>
                <a:srgbClr val="7030A0"/>
              </a:solidFill>
            </a:endParaRPr>
          </a:p>
        </p:txBody>
      </p: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0D8D3A98-BD8B-47C0-BB08-A25DF9359052}"/>
              </a:ext>
            </a:extLst>
          </p:cNvPr>
          <p:cNvCxnSpPr>
            <a:cxnSpLocks/>
          </p:cNvCxnSpPr>
          <p:nvPr/>
        </p:nvCxnSpPr>
        <p:spPr>
          <a:xfrm flipH="1">
            <a:off x="4775903" y="10396310"/>
            <a:ext cx="50168" cy="252461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C7F25ACF-C4C6-49F7-8274-29F0AF536F6E}"/>
              </a:ext>
            </a:extLst>
          </p:cNvPr>
          <p:cNvCxnSpPr>
            <a:cxnSpLocks/>
          </p:cNvCxnSpPr>
          <p:nvPr/>
        </p:nvCxnSpPr>
        <p:spPr>
          <a:xfrm flipH="1" flipV="1">
            <a:off x="5958707" y="10852526"/>
            <a:ext cx="285609" cy="343120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Box 165">
            <a:extLst>
              <a:ext uri="{FF2B5EF4-FFF2-40B4-BE49-F238E27FC236}">
                <a16:creationId xmlns:a16="http://schemas.microsoft.com/office/drawing/2014/main" id="{59AE93AA-96E1-409B-8690-D6C10D677833}"/>
              </a:ext>
            </a:extLst>
          </p:cNvPr>
          <p:cNvSpPr txBox="1"/>
          <p:nvPr/>
        </p:nvSpPr>
        <p:spPr>
          <a:xfrm>
            <a:off x="6286458" y="8389620"/>
            <a:ext cx="1364210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900" b="1" spc="388" dirty="0">
                <a:solidFill>
                  <a:srgbClr val="7030A0"/>
                </a:solidFill>
              </a:rPr>
              <a:t>KNOWLEDGE</a:t>
            </a:r>
            <a:endParaRPr lang="en-US" sz="900" b="1" dirty="0">
              <a:solidFill>
                <a:srgbClr val="7030A0"/>
              </a:solidFill>
            </a:endParaRPr>
          </a:p>
          <a:p>
            <a:r>
              <a:rPr lang="en-GB" sz="900" b="1" dirty="0">
                <a:ln w="0"/>
                <a:solidFill>
                  <a:srgbClr val="7030A0"/>
                </a:solidFill>
              </a:rPr>
              <a:t>Food preparation, cooking skills and techniques </a:t>
            </a:r>
            <a:endParaRPr lang="en-US" sz="900" b="1" dirty="0">
              <a:ln w="0"/>
              <a:solidFill>
                <a:srgbClr val="7030A0"/>
              </a:solidFill>
            </a:endParaRPr>
          </a:p>
        </p:txBody>
      </p: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5D4C3FEC-C70E-45C2-AD3D-CA979E53D1C2}"/>
              </a:ext>
            </a:extLst>
          </p:cNvPr>
          <p:cNvCxnSpPr>
            <a:cxnSpLocks/>
          </p:cNvCxnSpPr>
          <p:nvPr/>
        </p:nvCxnSpPr>
        <p:spPr>
          <a:xfrm flipH="1">
            <a:off x="2844709" y="9365616"/>
            <a:ext cx="87260" cy="404587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9FED525D-8E85-4669-8B33-48207D548FA7}"/>
              </a:ext>
            </a:extLst>
          </p:cNvPr>
          <p:cNvCxnSpPr>
            <a:cxnSpLocks/>
          </p:cNvCxnSpPr>
          <p:nvPr/>
        </p:nvCxnSpPr>
        <p:spPr>
          <a:xfrm flipH="1" flipV="1">
            <a:off x="3394723" y="9204111"/>
            <a:ext cx="269379" cy="69373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>
            <a:extLst>
              <a:ext uri="{FF2B5EF4-FFF2-40B4-BE49-F238E27FC236}">
                <a16:creationId xmlns:a16="http://schemas.microsoft.com/office/drawing/2014/main" id="{D32F9644-BFC2-4A04-841D-D67B2D449C4E}"/>
              </a:ext>
            </a:extLst>
          </p:cNvPr>
          <p:cNvSpPr txBox="1"/>
          <p:nvPr/>
        </p:nvSpPr>
        <p:spPr>
          <a:xfrm rot="16200000">
            <a:off x="3289013" y="6597673"/>
            <a:ext cx="1249610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75" b="1" spc="388" dirty="0">
                <a:highlight>
                  <a:srgbClr val="FFC000"/>
                </a:highlight>
              </a:rPr>
              <a:t>GIFHE</a:t>
            </a:r>
          </a:p>
          <a:p>
            <a:r>
              <a:rPr lang="en-US" sz="775" b="1" spc="388" dirty="0">
                <a:highlight>
                  <a:srgbClr val="FFC000"/>
                </a:highlight>
              </a:rPr>
              <a:t>VISIT</a:t>
            </a:r>
          </a:p>
        </p:txBody>
      </p: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D3FB7401-E605-4567-B836-D17375973310}"/>
              </a:ext>
            </a:extLst>
          </p:cNvPr>
          <p:cNvCxnSpPr>
            <a:cxnSpLocks/>
          </p:cNvCxnSpPr>
          <p:nvPr/>
        </p:nvCxnSpPr>
        <p:spPr>
          <a:xfrm>
            <a:off x="2448322" y="8923577"/>
            <a:ext cx="87131" cy="664182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Box 189">
            <a:extLst>
              <a:ext uri="{FF2B5EF4-FFF2-40B4-BE49-F238E27FC236}">
                <a16:creationId xmlns:a16="http://schemas.microsoft.com/office/drawing/2014/main" id="{229F10D7-8CD1-44AB-AD48-E89E86D58D81}"/>
              </a:ext>
            </a:extLst>
          </p:cNvPr>
          <p:cNvSpPr txBox="1"/>
          <p:nvPr/>
        </p:nvSpPr>
        <p:spPr>
          <a:xfrm>
            <a:off x="4723589" y="8497730"/>
            <a:ext cx="1338224" cy="5078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900" b="1" spc="388" dirty="0">
                <a:solidFill>
                  <a:srgbClr val="7030A0"/>
                </a:solidFill>
              </a:rPr>
              <a:t>KNOWLEDGE</a:t>
            </a:r>
          </a:p>
          <a:p>
            <a:pPr algn="ctr"/>
            <a:r>
              <a:rPr lang="en-US" sz="900" b="1" spc="388" dirty="0">
                <a:solidFill>
                  <a:srgbClr val="7030A0"/>
                </a:solidFill>
                <a:cs typeface="Calibri"/>
              </a:rPr>
              <a:t>Review</a:t>
            </a:r>
          </a:p>
          <a:p>
            <a:endParaRPr lang="en-US" sz="900">
              <a:ln w="0"/>
              <a:solidFill>
                <a:srgbClr val="7030A0"/>
              </a:solidFill>
              <a:cs typeface="Calibri"/>
            </a:endParaRPr>
          </a:p>
        </p:txBody>
      </p: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6AB95DCA-FB5F-499A-AC1E-5605C856AA52}"/>
              </a:ext>
            </a:extLst>
          </p:cNvPr>
          <p:cNvCxnSpPr>
            <a:cxnSpLocks/>
          </p:cNvCxnSpPr>
          <p:nvPr/>
        </p:nvCxnSpPr>
        <p:spPr>
          <a:xfrm flipH="1">
            <a:off x="4499027" y="8752522"/>
            <a:ext cx="332398" cy="620459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TextBox 202">
            <a:extLst>
              <a:ext uri="{FF2B5EF4-FFF2-40B4-BE49-F238E27FC236}">
                <a16:creationId xmlns:a16="http://schemas.microsoft.com/office/drawing/2014/main" id="{BD640180-D4A0-41FA-A6A4-50F5D45B29BC}"/>
              </a:ext>
            </a:extLst>
          </p:cNvPr>
          <p:cNvSpPr txBox="1"/>
          <p:nvPr/>
        </p:nvSpPr>
        <p:spPr>
          <a:xfrm>
            <a:off x="3218798" y="8464490"/>
            <a:ext cx="1238857" cy="4501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spc="388" dirty="0">
                <a:solidFill>
                  <a:srgbClr val="00B0F0"/>
                </a:solidFill>
              </a:rPr>
              <a:t>RETRIEVAL</a:t>
            </a:r>
            <a:endParaRPr lang="en-US" sz="775" b="1" dirty="0">
              <a:solidFill>
                <a:srgbClr val="00B0F0"/>
              </a:solidFill>
            </a:endParaRPr>
          </a:p>
          <a:p>
            <a:pPr algn="ctr"/>
            <a:r>
              <a:rPr lang="en-US" sz="775" dirty="0">
                <a:ln w="0"/>
                <a:solidFill>
                  <a:srgbClr val="00B0F0"/>
                </a:solidFill>
              </a:rPr>
              <a:t>Fortnightly Retrieval practice of </a:t>
            </a:r>
            <a:r>
              <a:rPr lang="en-US" sz="775" b="1" dirty="0">
                <a:ln w="0"/>
                <a:solidFill>
                  <a:srgbClr val="00B0F0"/>
                </a:solidFill>
              </a:rPr>
              <a:t>Topics, </a:t>
            </a:r>
          </a:p>
        </p:txBody>
      </p: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283EC167-BE6E-4B48-A070-D439BDE7CBE5}"/>
              </a:ext>
            </a:extLst>
          </p:cNvPr>
          <p:cNvCxnSpPr>
            <a:cxnSpLocks/>
          </p:cNvCxnSpPr>
          <p:nvPr/>
        </p:nvCxnSpPr>
        <p:spPr>
          <a:xfrm flipH="1">
            <a:off x="3776758" y="8923577"/>
            <a:ext cx="27246" cy="62172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TextBox 218">
            <a:extLst>
              <a:ext uri="{FF2B5EF4-FFF2-40B4-BE49-F238E27FC236}">
                <a16:creationId xmlns:a16="http://schemas.microsoft.com/office/drawing/2014/main" id="{58C8801F-C381-4955-B491-B42A7D9A4E1A}"/>
              </a:ext>
            </a:extLst>
          </p:cNvPr>
          <p:cNvSpPr txBox="1"/>
          <p:nvPr/>
        </p:nvSpPr>
        <p:spPr>
          <a:xfrm>
            <a:off x="2043364" y="11246470"/>
            <a:ext cx="1593623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1000" b="1" dirty="0">
                <a:ln w="0"/>
                <a:solidFill>
                  <a:srgbClr val="7030A0"/>
                </a:solidFill>
              </a:rPr>
              <a:t>KNOWLEDGE</a:t>
            </a:r>
            <a:endParaRPr lang="en-US" sz="1000" b="1" spc="388" dirty="0">
              <a:solidFill>
                <a:srgbClr val="7030A0"/>
              </a:solidFill>
            </a:endParaRPr>
          </a:p>
          <a:p>
            <a:r>
              <a:rPr lang="en-GB" sz="900" dirty="0">
                <a:ln w="0"/>
                <a:solidFill>
                  <a:srgbClr val="7030A0"/>
                </a:solidFill>
              </a:rPr>
              <a:t>Food legislation and food provenance</a:t>
            </a:r>
            <a:endParaRPr lang="en-US" sz="900" dirty="0">
              <a:ln w="0"/>
              <a:solidFill>
                <a:srgbClr val="7030A0"/>
              </a:solidFill>
            </a:endParaRPr>
          </a:p>
        </p:txBody>
      </p:sp>
      <p:cxnSp>
        <p:nvCxnSpPr>
          <p:cNvPr id="220" name="Straight Connector 219">
            <a:extLst>
              <a:ext uri="{FF2B5EF4-FFF2-40B4-BE49-F238E27FC236}">
                <a16:creationId xmlns:a16="http://schemas.microsoft.com/office/drawing/2014/main" id="{BADC6252-0073-4A28-B9E3-8A1267B5ADC0}"/>
              </a:ext>
            </a:extLst>
          </p:cNvPr>
          <p:cNvCxnSpPr>
            <a:cxnSpLocks/>
            <a:stCxn id="166" idx="2"/>
          </p:cNvCxnSpPr>
          <p:nvPr/>
        </p:nvCxnSpPr>
        <p:spPr>
          <a:xfrm>
            <a:off x="6968563" y="8899603"/>
            <a:ext cx="86504" cy="562720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TextBox 226">
            <a:extLst>
              <a:ext uri="{FF2B5EF4-FFF2-40B4-BE49-F238E27FC236}">
                <a16:creationId xmlns:a16="http://schemas.microsoft.com/office/drawing/2014/main" id="{F43DA677-E00B-4FAF-954D-E721111FE31B}"/>
              </a:ext>
            </a:extLst>
          </p:cNvPr>
          <p:cNvSpPr txBox="1"/>
          <p:nvPr/>
        </p:nvSpPr>
        <p:spPr>
          <a:xfrm rot="16200000">
            <a:off x="2868037" y="10668755"/>
            <a:ext cx="1249610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75" b="1" dirty="0">
                <a:solidFill>
                  <a:schemeClr val="bg1"/>
                </a:solidFill>
                <a:highlight>
                  <a:srgbClr val="000000"/>
                </a:highlight>
              </a:rPr>
              <a:t>Whole class feedback</a:t>
            </a:r>
            <a:endParaRPr lang="en-US" sz="775" dirty="0">
              <a:solidFill>
                <a:schemeClr val="bg1"/>
              </a:solidFill>
              <a:highlight>
                <a:srgbClr val="000000"/>
              </a:highlight>
            </a:endParaRPr>
          </a:p>
        </p:txBody>
      </p:sp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id="{FCDA78CE-75BC-43AA-B918-C34D879E535A}"/>
              </a:ext>
            </a:extLst>
          </p:cNvPr>
          <p:cNvCxnSpPr>
            <a:cxnSpLocks/>
          </p:cNvCxnSpPr>
          <p:nvPr/>
        </p:nvCxnSpPr>
        <p:spPr>
          <a:xfrm flipH="1">
            <a:off x="1334657" y="10481864"/>
            <a:ext cx="460644" cy="539276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30" name="TextBox 229">
            <a:extLst>
              <a:ext uri="{FF2B5EF4-FFF2-40B4-BE49-F238E27FC236}">
                <a16:creationId xmlns:a16="http://schemas.microsoft.com/office/drawing/2014/main" id="{EF7CE3E8-D154-4FCE-8CA3-C5984F19C6E5}"/>
              </a:ext>
            </a:extLst>
          </p:cNvPr>
          <p:cNvSpPr txBox="1"/>
          <p:nvPr/>
        </p:nvSpPr>
        <p:spPr>
          <a:xfrm>
            <a:off x="663688" y="11091313"/>
            <a:ext cx="835256" cy="2308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highlight>
                  <a:srgbClr val="000000"/>
                </a:highlight>
              </a:rPr>
              <a:t>ASSESSMENT</a:t>
            </a:r>
          </a:p>
        </p:txBody>
      </p:sp>
      <p:pic>
        <p:nvPicPr>
          <p:cNvPr id="239" name="Graphic 238" descr="Shoe footprints">
            <a:extLst>
              <a:ext uri="{FF2B5EF4-FFF2-40B4-BE49-F238E27FC236}">
                <a16:creationId xmlns:a16="http://schemas.microsoft.com/office/drawing/2014/main" id="{1BF3E151-849F-4738-905E-E0F9EE1E0F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088460" y="6713746"/>
            <a:ext cx="359846" cy="359846"/>
          </a:xfrm>
          <a:prstGeom prst="rect">
            <a:avLst/>
          </a:prstGeom>
        </p:spPr>
      </p:pic>
      <p:pic>
        <p:nvPicPr>
          <p:cNvPr id="240" name="Graphic 239" descr="Shoe footprints">
            <a:extLst>
              <a:ext uri="{FF2B5EF4-FFF2-40B4-BE49-F238E27FC236}">
                <a16:creationId xmlns:a16="http://schemas.microsoft.com/office/drawing/2014/main" id="{A01A07DE-9F88-4AF8-AAD9-14E74AFE30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125098" y="7098422"/>
            <a:ext cx="289150" cy="289150"/>
          </a:xfrm>
          <a:prstGeom prst="rect">
            <a:avLst/>
          </a:prstGeom>
        </p:spPr>
      </p:pic>
      <p:cxnSp>
        <p:nvCxnSpPr>
          <p:cNvPr id="245" name="Straight Connector 244">
            <a:extLst>
              <a:ext uri="{FF2B5EF4-FFF2-40B4-BE49-F238E27FC236}">
                <a16:creationId xmlns:a16="http://schemas.microsoft.com/office/drawing/2014/main" id="{66D7A54C-4A2E-44D9-A5E0-ACC715B1F8EC}"/>
              </a:ext>
            </a:extLst>
          </p:cNvPr>
          <p:cNvCxnSpPr>
            <a:cxnSpLocks/>
          </p:cNvCxnSpPr>
          <p:nvPr/>
        </p:nvCxnSpPr>
        <p:spPr>
          <a:xfrm flipH="1" flipV="1">
            <a:off x="7949387" y="8695088"/>
            <a:ext cx="691252" cy="21288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TextBox 246">
            <a:extLst>
              <a:ext uri="{FF2B5EF4-FFF2-40B4-BE49-F238E27FC236}">
                <a16:creationId xmlns:a16="http://schemas.microsoft.com/office/drawing/2014/main" id="{94BD8650-3D30-4B93-B343-9E5AB85C6898}"/>
              </a:ext>
            </a:extLst>
          </p:cNvPr>
          <p:cNvSpPr txBox="1"/>
          <p:nvPr/>
        </p:nvSpPr>
        <p:spPr>
          <a:xfrm>
            <a:off x="8056591" y="7468432"/>
            <a:ext cx="1135657" cy="5886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775" b="1" spc="388" dirty="0">
                <a:solidFill>
                  <a:srgbClr val="00B0F0"/>
                </a:solidFill>
              </a:rPr>
              <a:t>RETRIEVAL</a:t>
            </a:r>
            <a:endParaRPr lang="en-US" sz="775" b="1" dirty="0">
              <a:solidFill>
                <a:srgbClr val="00B0F0"/>
              </a:solidFill>
            </a:endParaRPr>
          </a:p>
          <a:p>
            <a:pPr algn="r"/>
            <a:r>
              <a:rPr lang="en-US" sz="775" dirty="0">
                <a:ln w="0"/>
                <a:solidFill>
                  <a:srgbClr val="00B0F0"/>
                </a:solidFill>
              </a:rPr>
              <a:t>Fortnightly Retrieval practice of </a:t>
            </a:r>
          </a:p>
          <a:p>
            <a:pPr algn="r"/>
            <a:r>
              <a:rPr lang="en-US" sz="900" b="1" dirty="0">
                <a:ln w="0"/>
                <a:solidFill>
                  <a:srgbClr val="00B0F0"/>
                </a:solidFill>
              </a:rPr>
              <a:t>Topics</a:t>
            </a:r>
            <a:r>
              <a:rPr lang="en-US" sz="775" b="1" dirty="0">
                <a:ln w="0"/>
                <a:solidFill>
                  <a:srgbClr val="00B0F0"/>
                </a:solidFill>
              </a:rPr>
              <a:t>, </a:t>
            </a:r>
          </a:p>
        </p:txBody>
      </p:sp>
      <p:cxnSp>
        <p:nvCxnSpPr>
          <p:cNvPr id="253" name="Straight Connector 252">
            <a:extLst>
              <a:ext uri="{FF2B5EF4-FFF2-40B4-BE49-F238E27FC236}">
                <a16:creationId xmlns:a16="http://schemas.microsoft.com/office/drawing/2014/main" id="{79B2889E-E280-4925-B90E-4A58C16C7048}"/>
              </a:ext>
            </a:extLst>
          </p:cNvPr>
          <p:cNvCxnSpPr>
            <a:cxnSpLocks/>
          </p:cNvCxnSpPr>
          <p:nvPr/>
        </p:nvCxnSpPr>
        <p:spPr>
          <a:xfrm flipH="1">
            <a:off x="8071780" y="7877406"/>
            <a:ext cx="421797" cy="53369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>
            <a:extLst>
              <a:ext uri="{FF2B5EF4-FFF2-40B4-BE49-F238E27FC236}">
                <a16:creationId xmlns:a16="http://schemas.microsoft.com/office/drawing/2014/main" id="{F12339D3-A06A-4CDE-A4B1-99AD475AFC6F}"/>
              </a:ext>
            </a:extLst>
          </p:cNvPr>
          <p:cNvSpPr txBox="1"/>
          <p:nvPr/>
        </p:nvSpPr>
        <p:spPr>
          <a:xfrm>
            <a:off x="5804942" y="7029876"/>
            <a:ext cx="2022069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900" b="1" spc="388" dirty="0">
                <a:solidFill>
                  <a:srgbClr val="002060"/>
                </a:solidFill>
              </a:rPr>
              <a:t>SKILLS</a:t>
            </a:r>
            <a:endParaRPr lang="en-US" sz="900" b="1" dirty="0">
              <a:solidFill>
                <a:srgbClr val="002060"/>
              </a:solidFill>
            </a:endParaRPr>
          </a:p>
          <a:p>
            <a:pPr algn="ctr"/>
            <a:r>
              <a:rPr lang="en-US" sz="900" dirty="0">
                <a:ln w="0"/>
                <a:solidFill>
                  <a:srgbClr val="002060"/>
                </a:solidFill>
              </a:rPr>
              <a:t>DESSERTS</a:t>
            </a:r>
          </a:p>
        </p:txBody>
      </p: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7849D031-6C83-4D14-AAAA-45921A892E02}"/>
              </a:ext>
            </a:extLst>
          </p:cNvPr>
          <p:cNvCxnSpPr>
            <a:cxnSpLocks/>
          </p:cNvCxnSpPr>
          <p:nvPr/>
        </p:nvCxnSpPr>
        <p:spPr>
          <a:xfrm flipH="1">
            <a:off x="6632135" y="7348537"/>
            <a:ext cx="103109" cy="56494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511C5556-4AE1-4969-B961-0E083C59D897}"/>
              </a:ext>
            </a:extLst>
          </p:cNvPr>
          <p:cNvCxnSpPr>
            <a:cxnSpLocks/>
          </p:cNvCxnSpPr>
          <p:nvPr/>
        </p:nvCxnSpPr>
        <p:spPr>
          <a:xfrm>
            <a:off x="3579079" y="10541778"/>
            <a:ext cx="0" cy="66435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68" name="TextBox 267">
            <a:extLst>
              <a:ext uri="{FF2B5EF4-FFF2-40B4-BE49-F238E27FC236}">
                <a16:creationId xmlns:a16="http://schemas.microsoft.com/office/drawing/2014/main" id="{72164D73-CAC7-4722-B355-A14F17FD3173}"/>
              </a:ext>
            </a:extLst>
          </p:cNvPr>
          <p:cNvSpPr txBox="1"/>
          <p:nvPr/>
        </p:nvSpPr>
        <p:spPr>
          <a:xfrm>
            <a:off x="1846397" y="6779838"/>
            <a:ext cx="1544444" cy="7848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900" b="1" spc="388" dirty="0">
                <a:solidFill>
                  <a:srgbClr val="7030A0"/>
                </a:solidFill>
              </a:rPr>
              <a:t>KNOWLEDGE</a:t>
            </a:r>
          </a:p>
          <a:p>
            <a:r>
              <a:rPr lang="en-GB" sz="900" dirty="0">
                <a:ln w="0"/>
                <a:solidFill>
                  <a:srgbClr val="7030A0"/>
                </a:solidFill>
              </a:rPr>
              <a:t>OUTSIDE INFLUENCES :  Factors affecting food choice Environment, social factors </a:t>
            </a:r>
            <a:endParaRPr lang="en-US" sz="900" dirty="0">
              <a:ln w="0"/>
              <a:solidFill>
                <a:srgbClr val="7030A0"/>
              </a:solidFill>
            </a:endParaRPr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9A2D0D23-F09F-461C-867A-D7B7D856EC7E}"/>
              </a:ext>
            </a:extLst>
          </p:cNvPr>
          <p:cNvSpPr txBox="1"/>
          <p:nvPr/>
        </p:nvSpPr>
        <p:spPr>
          <a:xfrm>
            <a:off x="5129486" y="6635344"/>
            <a:ext cx="1403702" cy="3308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775" b="1" spc="388" dirty="0">
                <a:solidFill>
                  <a:srgbClr val="00B0F0"/>
                </a:solidFill>
              </a:rPr>
              <a:t>RETRIEVAL</a:t>
            </a:r>
            <a:endParaRPr lang="en-US" sz="775" b="1" dirty="0">
              <a:solidFill>
                <a:srgbClr val="00B0F0"/>
              </a:solidFill>
            </a:endParaRPr>
          </a:p>
          <a:p>
            <a:pPr algn="r"/>
            <a:r>
              <a:rPr lang="en-US" sz="775" dirty="0">
                <a:ln w="0"/>
                <a:solidFill>
                  <a:srgbClr val="00B0F0"/>
                </a:solidFill>
              </a:rPr>
              <a:t>Fortnightly Retrieval practice</a:t>
            </a:r>
            <a:endParaRPr lang="en-US" sz="775" b="1" dirty="0">
              <a:ln w="0"/>
              <a:solidFill>
                <a:srgbClr val="00B0F0"/>
              </a:solidFill>
            </a:endParaRPr>
          </a:p>
        </p:txBody>
      </p:sp>
      <p:cxnSp>
        <p:nvCxnSpPr>
          <p:cNvPr id="271" name="Straight Connector 270">
            <a:extLst>
              <a:ext uri="{FF2B5EF4-FFF2-40B4-BE49-F238E27FC236}">
                <a16:creationId xmlns:a16="http://schemas.microsoft.com/office/drawing/2014/main" id="{B2B206DF-9C95-49A4-8A28-3EDCAFEA3FA9}"/>
              </a:ext>
            </a:extLst>
          </p:cNvPr>
          <p:cNvCxnSpPr>
            <a:cxnSpLocks/>
          </p:cNvCxnSpPr>
          <p:nvPr/>
        </p:nvCxnSpPr>
        <p:spPr>
          <a:xfrm>
            <a:off x="6114621" y="6978277"/>
            <a:ext cx="0" cy="74560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Connector 280">
            <a:extLst>
              <a:ext uri="{FF2B5EF4-FFF2-40B4-BE49-F238E27FC236}">
                <a16:creationId xmlns:a16="http://schemas.microsoft.com/office/drawing/2014/main" id="{EC6F52F5-8832-4A17-862C-E689B95E44E0}"/>
              </a:ext>
            </a:extLst>
          </p:cNvPr>
          <p:cNvCxnSpPr>
            <a:cxnSpLocks/>
          </p:cNvCxnSpPr>
          <p:nvPr/>
        </p:nvCxnSpPr>
        <p:spPr>
          <a:xfrm>
            <a:off x="4515951" y="7445180"/>
            <a:ext cx="0" cy="772323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BB1A4854-FC7F-470D-B387-1AC327059610}"/>
              </a:ext>
            </a:extLst>
          </p:cNvPr>
          <p:cNvCxnSpPr>
            <a:cxnSpLocks/>
          </p:cNvCxnSpPr>
          <p:nvPr/>
        </p:nvCxnSpPr>
        <p:spPr>
          <a:xfrm flipH="1">
            <a:off x="5287002" y="7456504"/>
            <a:ext cx="10217" cy="287999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5" name="TextBox 294">
            <a:extLst>
              <a:ext uri="{FF2B5EF4-FFF2-40B4-BE49-F238E27FC236}">
                <a16:creationId xmlns:a16="http://schemas.microsoft.com/office/drawing/2014/main" id="{B8876E66-FB15-48B8-B056-A5A3D270B7FF}"/>
              </a:ext>
            </a:extLst>
          </p:cNvPr>
          <p:cNvSpPr txBox="1"/>
          <p:nvPr/>
        </p:nvSpPr>
        <p:spPr>
          <a:xfrm>
            <a:off x="4609762" y="6876010"/>
            <a:ext cx="1368126" cy="6924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900" b="1" spc="388" dirty="0">
                <a:solidFill>
                  <a:srgbClr val="7030A0"/>
                </a:solidFill>
              </a:rPr>
              <a:t>KNOWLEDGE</a:t>
            </a:r>
          </a:p>
          <a:p>
            <a:r>
              <a:rPr lang="en-GB" sz="1000" dirty="0">
                <a:solidFill>
                  <a:srgbClr val="7030A0"/>
                </a:solidFill>
              </a:rPr>
              <a:t>Recipe amendment, development, and evaluation </a:t>
            </a:r>
            <a:endParaRPr lang="en-US" sz="900" b="1" spc="388" dirty="0">
              <a:solidFill>
                <a:srgbClr val="7030A0"/>
              </a:solidFill>
            </a:endParaRP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BEFBF801-B2C3-4819-B755-F089CA115E3B}"/>
              </a:ext>
            </a:extLst>
          </p:cNvPr>
          <p:cNvSpPr txBox="1"/>
          <p:nvPr/>
        </p:nvSpPr>
        <p:spPr>
          <a:xfrm>
            <a:off x="1838865" y="5175149"/>
            <a:ext cx="1818193" cy="6551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900" b="1" spc="388">
                <a:solidFill>
                  <a:srgbClr val="002060"/>
                </a:solidFill>
              </a:rPr>
              <a:t>SKILLS+</a:t>
            </a:r>
            <a:endParaRPr lang="en-US"/>
          </a:p>
          <a:p>
            <a:r>
              <a:rPr lang="en-US" sz="900" b="1" spc="388" dirty="0">
                <a:solidFill>
                  <a:srgbClr val="7030A0"/>
                </a:solidFill>
              </a:rPr>
              <a:t>KNOWLEDGE</a:t>
            </a:r>
            <a:endParaRPr lang="en-US" dirty="0"/>
          </a:p>
          <a:p>
            <a:r>
              <a:rPr lang="en-GB" sz="900" dirty="0">
                <a:ln w="0"/>
                <a:solidFill>
                  <a:srgbClr val="7030A0"/>
                </a:solidFill>
              </a:rPr>
              <a:t>Menu and action planning for completed dishes</a:t>
            </a:r>
            <a:endParaRPr lang="en-US" sz="900" b="1" spc="388" dirty="0">
              <a:solidFill>
                <a:srgbClr val="C00000"/>
              </a:solidFill>
            </a:endParaRPr>
          </a:p>
        </p:txBody>
      </p:sp>
      <p:cxnSp>
        <p:nvCxnSpPr>
          <p:cNvPr id="300" name="Straight Connector 299">
            <a:extLst>
              <a:ext uri="{FF2B5EF4-FFF2-40B4-BE49-F238E27FC236}">
                <a16:creationId xmlns:a16="http://schemas.microsoft.com/office/drawing/2014/main" id="{0DDE5842-B78D-4BDD-948E-15A9075B7748}"/>
              </a:ext>
            </a:extLst>
          </p:cNvPr>
          <p:cNvCxnSpPr>
            <a:cxnSpLocks/>
          </p:cNvCxnSpPr>
          <p:nvPr/>
        </p:nvCxnSpPr>
        <p:spPr>
          <a:xfrm>
            <a:off x="7560131" y="8949591"/>
            <a:ext cx="450086" cy="564413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4E274282-5211-410F-B3F2-E768D7993E29}"/>
              </a:ext>
            </a:extLst>
          </p:cNvPr>
          <p:cNvCxnSpPr>
            <a:cxnSpLocks/>
            <a:stCxn id="566" idx="2"/>
          </p:cNvCxnSpPr>
          <p:nvPr/>
        </p:nvCxnSpPr>
        <p:spPr>
          <a:xfrm>
            <a:off x="876906" y="5789145"/>
            <a:ext cx="402899" cy="49438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6" name="Rectangle 565">
            <a:extLst>
              <a:ext uri="{FF2B5EF4-FFF2-40B4-BE49-F238E27FC236}">
                <a16:creationId xmlns:a16="http://schemas.microsoft.com/office/drawing/2014/main" id="{3E050DE0-30CD-4020-98E0-63C8A9CA14CE}"/>
              </a:ext>
            </a:extLst>
          </p:cNvPr>
          <p:cNvSpPr/>
          <p:nvPr/>
        </p:nvSpPr>
        <p:spPr>
          <a:xfrm>
            <a:off x="33140" y="5219758"/>
            <a:ext cx="1705212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75" b="1" spc="388" dirty="0">
                <a:solidFill>
                  <a:srgbClr val="00B0F0"/>
                </a:solidFill>
              </a:rPr>
              <a:t>RETRIEVAL</a:t>
            </a:r>
            <a:endParaRPr lang="en-US" sz="775" b="1" dirty="0">
              <a:solidFill>
                <a:srgbClr val="00B0F0"/>
              </a:solidFill>
            </a:endParaRPr>
          </a:p>
          <a:p>
            <a:r>
              <a:rPr lang="en-US" sz="775" dirty="0">
                <a:ln w="0"/>
                <a:solidFill>
                  <a:srgbClr val="00B0F0"/>
                </a:solidFill>
              </a:rPr>
              <a:t>Use the THEORY ISOLATOR to close the gaps in knowledge through Independent Studies </a:t>
            </a:r>
            <a:endParaRPr lang="en-GB" sz="775" dirty="0">
              <a:solidFill>
                <a:srgbClr val="00B0F0"/>
              </a:solidFill>
            </a:endParaRP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938B931C-182A-483F-AF64-FAC23DABAF51}"/>
              </a:ext>
            </a:extLst>
          </p:cNvPr>
          <p:cNvSpPr txBox="1"/>
          <p:nvPr/>
        </p:nvSpPr>
        <p:spPr>
          <a:xfrm>
            <a:off x="3301176" y="5218906"/>
            <a:ext cx="2465721" cy="627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75" b="1" dirty="0">
                <a:ln w="0"/>
                <a:solidFill>
                  <a:schemeClr val="bg1"/>
                </a:solidFill>
                <a:highlight>
                  <a:srgbClr val="808000"/>
                </a:highlight>
              </a:rPr>
              <a:t>ASSESSMENT</a:t>
            </a:r>
            <a:r>
              <a:rPr lang="en-US" sz="775" b="1" dirty="0">
                <a:ln w="0"/>
                <a:solidFill>
                  <a:schemeClr val="bg1"/>
                </a:solidFill>
                <a:highlight>
                  <a:srgbClr val="002060"/>
                </a:highlight>
              </a:rPr>
              <a:t> NEA </a:t>
            </a:r>
          </a:p>
          <a:p>
            <a:r>
              <a:rPr lang="en-US" sz="900" b="1" dirty="0">
                <a:ln w="0"/>
                <a:solidFill>
                  <a:srgbClr val="002060"/>
                </a:solidFill>
              </a:rPr>
              <a:t>Task 1 </a:t>
            </a:r>
            <a:r>
              <a:rPr lang="en-GB" sz="800" dirty="0">
                <a:solidFill>
                  <a:srgbClr val="002060"/>
                </a:solidFill>
              </a:rPr>
              <a:t>Amending a recipe</a:t>
            </a:r>
          </a:p>
          <a:p>
            <a:r>
              <a:rPr lang="en-GB" sz="900" b="1" dirty="0">
                <a:solidFill>
                  <a:srgbClr val="002060"/>
                </a:solidFill>
              </a:rPr>
              <a:t>Task 2 </a:t>
            </a:r>
            <a:r>
              <a:rPr lang="en-GB" sz="900" dirty="0">
                <a:solidFill>
                  <a:srgbClr val="002060"/>
                </a:solidFill>
              </a:rPr>
              <a:t>(a): Preparing and cooking an amended recipe, (b): Evaluating an amended recipe </a:t>
            </a:r>
            <a:endParaRPr lang="en-US" sz="1000" dirty="0">
              <a:ln w="0"/>
              <a:solidFill>
                <a:srgbClr val="002060"/>
              </a:solidFill>
            </a:endParaRPr>
          </a:p>
        </p:txBody>
      </p: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4B08611-CC0E-4309-94D5-0E210031F3D7}"/>
              </a:ext>
            </a:extLst>
          </p:cNvPr>
          <p:cNvCxnSpPr>
            <a:cxnSpLocks/>
          </p:cNvCxnSpPr>
          <p:nvPr/>
        </p:nvCxnSpPr>
        <p:spPr>
          <a:xfrm>
            <a:off x="4012621" y="5846001"/>
            <a:ext cx="98662" cy="39454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38A9E7BD-0DAE-47C7-AF02-E7923F582768}"/>
              </a:ext>
            </a:extLst>
          </p:cNvPr>
          <p:cNvCxnSpPr>
            <a:cxnSpLocks/>
          </p:cNvCxnSpPr>
          <p:nvPr/>
        </p:nvCxnSpPr>
        <p:spPr>
          <a:xfrm flipH="1">
            <a:off x="5940162" y="5935952"/>
            <a:ext cx="27827" cy="561846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3" name="TextBox 342">
            <a:extLst>
              <a:ext uri="{FF2B5EF4-FFF2-40B4-BE49-F238E27FC236}">
                <a16:creationId xmlns:a16="http://schemas.microsoft.com/office/drawing/2014/main" id="{DCC17406-8661-4D92-8DF2-438E0A313B3A}"/>
              </a:ext>
            </a:extLst>
          </p:cNvPr>
          <p:cNvSpPr txBox="1"/>
          <p:nvPr/>
        </p:nvSpPr>
        <p:spPr>
          <a:xfrm>
            <a:off x="8372101" y="5736210"/>
            <a:ext cx="1302930" cy="127727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900" b="1" spc="388" dirty="0">
                <a:solidFill>
                  <a:srgbClr val="00B0F0"/>
                </a:solidFill>
              </a:rPr>
              <a:t>RETRIEVAL</a:t>
            </a:r>
            <a:r>
              <a:rPr lang="en-US" sz="900" b="1" spc="388" dirty="0"/>
              <a:t>+</a:t>
            </a:r>
          </a:p>
          <a:p>
            <a:pPr algn="ctr"/>
            <a:r>
              <a:rPr lang="en-US" sz="900" b="1" spc="388" dirty="0">
                <a:solidFill>
                  <a:srgbClr val="7030A0"/>
                </a:solidFill>
              </a:rPr>
              <a:t>KNOWLEDGE</a:t>
            </a:r>
          </a:p>
          <a:p>
            <a:pPr algn="ctr"/>
            <a:r>
              <a:rPr lang="en-US" sz="900" b="1" dirty="0">
                <a:ln w="0"/>
              </a:rPr>
              <a:t>EXAM READINESS </a:t>
            </a:r>
            <a:r>
              <a:rPr lang="en-US" sz="1000" dirty="0">
                <a:ln w="0"/>
              </a:rPr>
              <a:t>focused lessons with the use of Retrieval practice. Focus on </a:t>
            </a:r>
            <a:r>
              <a:rPr lang="en-US" sz="1000" b="1" dirty="0">
                <a:ln w="0"/>
              </a:rPr>
              <a:t>KNOWLEDGE </a:t>
            </a:r>
            <a:r>
              <a:rPr lang="en-US" sz="1000" dirty="0">
                <a:ln w="0"/>
              </a:rPr>
              <a:t>and SKILLS </a:t>
            </a:r>
            <a:endParaRPr lang="en-US" sz="900" dirty="0">
              <a:ln w="0"/>
            </a:endParaRPr>
          </a:p>
        </p:txBody>
      </p: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AEE6EC20-B1C1-41E6-8249-0942109A05E3}"/>
              </a:ext>
            </a:extLst>
          </p:cNvPr>
          <p:cNvCxnSpPr>
            <a:cxnSpLocks/>
          </p:cNvCxnSpPr>
          <p:nvPr/>
        </p:nvCxnSpPr>
        <p:spPr>
          <a:xfrm>
            <a:off x="7776574" y="5849650"/>
            <a:ext cx="430670" cy="584764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58226816-0A86-454D-948A-DEA2E5CFA9F6}"/>
              </a:ext>
            </a:extLst>
          </p:cNvPr>
          <p:cNvCxnSpPr>
            <a:cxnSpLocks/>
          </p:cNvCxnSpPr>
          <p:nvPr/>
        </p:nvCxnSpPr>
        <p:spPr>
          <a:xfrm flipH="1" flipV="1">
            <a:off x="8082683" y="5466330"/>
            <a:ext cx="574428" cy="25159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49CC7B25-7450-4A3E-A9CD-3AC4086331CC}"/>
              </a:ext>
            </a:extLst>
          </p:cNvPr>
          <p:cNvCxnSpPr>
            <a:cxnSpLocks/>
          </p:cNvCxnSpPr>
          <p:nvPr/>
        </p:nvCxnSpPr>
        <p:spPr>
          <a:xfrm flipH="1">
            <a:off x="8241758" y="4659692"/>
            <a:ext cx="112262" cy="272737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3" name="TextBox 372">
            <a:extLst>
              <a:ext uri="{FF2B5EF4-FFF2-40B4-BE49-F238E27FC236}">
                <a16:creationId xmlns:a16="http://schemas.microsoft.com/office/drawing/2014/main" id="{5BF10438-9002-4676-A739-D4E009E494C8}"/>
              </a:ext>
            </a:extLst>
          </p:cNvPr>
          <p:cNvSpPr txBox="1"/>
          <p:nvPr/>
        </p:nvSpPr>
        <p:spPr>
          <a:xfrm>
            <a:off x="4329620" y="3706227"/>
            <a:ext cx="1487167" cy="5693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75" b="1" spc="388" dirty="0">
                <a:solidFill>
                  <a:srgbClr val="002060"/>
                </a:solidFill>
              </a:rPr>
              <a:t>SKILLS</a:t>
            </a:r>
            <a:endParaRPr lang="en-US" sz="775" b="1" dirty="0">
              <a:solidFill>
                <a:srgbClr val="002060"/>
              </a:solidFill>
            </a:endParaRPr>
          </a:p>
          <a:p>
            <a:r>
              <a:rPr lang="en-US" sz="775" b="1" dirty="0">
                <a:ln w="0"/>
                <a:solidFill>
                  <a:schemeClr val="bg1"/>
                </a:solidFill>
                <a:highlight>
                  <a:srgbClr val="002060"/>
                </a:highlight>
              </a:rPr>
              <a:t>FINALISING NEA </a:t>
            </a:r>
            <a:r>
              <a:rPr lang="en-US" sz="775" dirty="0">
                <a:ln w="0"/>
                <a:solidFill>
                  <a:srgbClr val="002060"/>
                </a:solidFill>
              </a:rPr>
              <a:t>for 2023 Submission </a:t>
            </a:r>
            <a:r>
              <a:rPr lang="en-US" sz="775" b="1" dirty="0">
                <a:ln w="0"/>
                <a:solidFill>
                  <a:schemeClr val="bg1"/>
                </a:solidFill>
                <a:highlight>
                  <a:srgbClr val="002060"/>
                </a:highlight>
              </a:rPr>
              <a:t>60%</a:t>
            </a:r>
          </a:p>
          <a:p>
            <a:endParaRPr lang="en-US" sz="775" dirty="0">
              <a:ln w="0"/>
              <a:solidFill>
                <a:srgbClr val="002060"/>
              </a:solidFill>
            </a:endParaRPr>
          </a:p>
        </p:txBody>
      </p: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AB90D661-C083-4E1A-B057-36A7C2C16907}"/>
              </a:ext>
            </a:extLst>
          </p:cNvPr>
          <p:cNvCxnSpPr>
            <a:cxnSpLocks/>
          </p:cNvCxnSpPr>
          <p:nvPr/>
        </p:nvCxnSpPr>
        <p:spPr>
          <a:xfrm>
            <a:off x="5207188" y="4073394"/>
            <a:ext cx="225629" cy="86820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249F1A7B-A0D3-41AC-9B50-40FCE5E1C2AB}"/>
              </a:ext>
            </a:extLst>
          </p:cNvPr>
          <p:cNvCxnSpPr>
            <a:cxnSpLocks/>
          </p:cNvCxnSpPr>
          <p:nvPr/>
        </p:nvCxnSpPr>
        <p:spPr>
          <a:xfrm flipH="1">
            <a:off x="7816369" y="6497171"/>
            <a:ext cx="563822" cy="56232"/>
          </a:xfrm>
          <a:prstGeom prst="line">
            <a:avLst/>
          </a:prstGeom>
          <a:ln w="19050">
            <a:solidFill>
              <a:srgbClr val="ED7D3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" name="TextBox 398">
            <a:extLst>
              <a:ext uri="{FF2B5EF4-FFF2-40B4-BE49-F238E27FC236}">
                <a16:creationId xmlns:a16="http://schemas.microsoft.com/office/drawing/2014/main" id="{8CA65680-9244-4B36-A668-FD465A8BC345}"/>
              </a:ext>
            </a:extLst>
          </p:cNvPr>
          <p:cNvSpPr txBox="1"/>
          <p:nvPr/>
        </p:nvSpPr>
        <p:spPr>
          <a:xfrm>
            <a:off x="1669057" y="3686687"/>
            <a:ext cx="2201834" cy="8079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spc="388" dirty="0">
                <a:solidFill>
                  <a:srgbClr val="00B0F0"/>
                </a:solidFill>
              </a:rPr>
              <a:t>RETRIEVAL</a:t>
            </a:r>
            <a:r>
              <a:rPr lang="en-US" sz="775" b="1" spc="388" dirty="0"/>
              <a:t>+</a:t>
            </a:r>
            <a:r>
              <a:rPr lang="en-US" sz="775" b="1" spc="388" dirty="0">
                <a:solidFill>
                  <a:srgbClr val="7030A0"/>
                </a:solidFill>
              </a:rPr>
              <a:t>KNOWLEDG</a:t>
            </a:r>
            <a:r>
              <a:rPr lang="en-US" sz="775" b="1" spc="388" dirty="0">
                <a:solidFill>
                  <a:srgbClr val="C00000"/>
                </a:solidFill>
              </a:rPr>
              <a:t>E</a:t>
            </a:r>
          </a:p>
          <a:p>
            <a:pPr algn="ctr"/>
            <a:r>
              <a:rPr lang="en-US" sz="775" b="1" dirty="0">
                <a:ln w="0"/>
              </a:rPr>
              <a:t>L</a:t>
            </a:r>
            <a:r>
              <a:rPr lang="en-US" sz="775" dirty="0"/>
              <a:t>essons leading up to the final exams will be influenced by the </a:t>
            </a:r>
            <a:r>
              <a:rPr lang="en-US" sz="775" dirty="0">
                <a:solidFill>
                  <a:schemeClr val="bg1"/>
                </a:solidFill>
                <a:highlight>
                  <a:srgbClr val="548235"/>
                </a:highlight>
              </a:rPr>
              <a:t>THEORY ISOLATOR</a:t>
            </a:r>
            <a:r>
              <a:rPr lang="en-US" sz="775" dirty="0"/>
              <a:t>. We will be able to fill the gaps of knowledge through a series of </a:t>
            </a:r>
            <a:r>
              <a:rPr lang="en-US" sz="775" b="1" dirty="0"/>
              <a:t>RETRIEVAL AND </a:t>
            </a:r>
          </a:p>
          <a:p>
            <a:pPr algn="ctr"/>
            <a:r>
              <a:rPr lang="en-US" sz="775" b="1" dirty="0"/>
              <a:t>EXAM READINESS LESSONS </a:t>
            </a:r>
            <a:endParaRPr lang="en-US" sz="775" b="1" dirty="0">
              <a:ln w="0"/>
            </a:endParaRPr>
          </a:p>
        </p:txBody>
      </p:sp>
      <p:cxnSp>
        <p:nvCxnSpPr>
          <p:cNvPr id="400" name="Straight Connector 399">
            <a:extLst>
              <a:ext uri="{FF2B5EF4-FFF2-40B4-BE49-F238E27FC236}">
                <a16:creationId xmlns:a16="http://schemas.microsoft.com/office/drawing/2014/main" id="{40CD7A12-4835-4999-A25D-81617B0488FE}"/>
              </a:ext>
            </a:extLst>
          </p:cNvPr>
          <p:cNvCxnSpPr>
            <a:cxnSpLocks/>
          </p:cNvCxnSpPr>
          <p:nvPr/>
        </p:nvCxnSpPr>
        <p:spPr>
          <a:xfrm flipH="1">
            <a:off x="1676952" y="4335748"/>
            <a:ext cx="377966" cy="54305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3" name="TextBox 402">
            <a:extLst>
              <a:ext uri="{FF2B5EF4-FFF2-40B4-BE49-F238E27FC236}">
                <a16:creationId xmlns:a16="http://schemas.microsoft.com/office/drawing/2014/main" id="{77280AC9-E18A-4EB8-A6AB-6973260D7736}"/>
              </a:ext>
            </a:extLst>
          </p:cNvPr>
          <p:cNvSpPr txBox="1"/>
          <p:nvPr/>
        </p:nvSpPr>
        <p:spPr>
          <a:xfrm>
            <a:off x="1795969" y="2044864"/>
            <a:ext cx="2154765" cy="9271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75" b="1" spc="388" dirty="0">
                <a:solidFill>
                  <a:srgbClr val="00B0F0"/>
                </a:solidFill>
              </a:rPr>
              <a:t>RETRIEVA</a:t>
            </a:r>
            <a:r>
              <a:rPr lang="en-US" sz="775" b="1" spc="388" dirty="0">
                <a:solidFill>
                  <a:srgbClr val="548235"/>
                </a:solidFill>
              </a:rPr>
              <a:t>L</a:t>
            </a:r>
            <a:r>
              <a:rPr lang="en-US" sz="775" b="1" spc="388" dirty="0"/>
              <a:t>+</a:t>
            </a:r>
          </a:p>
          <a:p>
            <a:r>
              <a:rPr lang="en-US" sz="775" b="1" spc="388" dirty="0">
                <a:solidFill>
                  <a:srgbClr val="C00000"/>
                </a:solidFill>
              </a:rPr>
              <a:t>KNOWLEDGE</a:t>
            </a:r>
          </a:p>
          <a:p>
            <a:r>
              <a:rPr lang="en-US" sz="775" b="1" dirty="0">
                <a:ln w="0"/>
              </a:rPr>
              <a:t>L</a:t>
            </a:r>
            <a:r>
              <a:rPr lang="en-US" sz="775" dirty="0"/>
              <a:t>essons leading up to the final exams will be influenced by the </a:t>
            </a:r>
            <a:r>
              <a:rPr lang="en-US" sz="775" dirty="0">
                <a:solidFill>
                  <a:schemeClr val="bg1"/>
                </a:solidFill>
                <a:highlight>
                  <a:srgbClr val="548235"/>
                </a:highlight>
              </a:rPr>
              <a:t>THEORY ISOLATOR</a:t>
            </a:r>
            <a:r>
              <a:rPr lang="en-US" sz="775" dirty="0"/>
              <a:t>. We will be able to fill the gaps of knowledge through a series of </a:t>
            </a:r>
            <a:r>
              <a:rPr lang="en-US" sz="775" b="1" dirty="0"/>
              <a:t>RETRIEVAL AND EXAM </a:t>
            </a:r>
          </a:p>
          <a:p>
            <a:r>
              <a:rPr lang="en-US" sz="775" b="1" dirty="0"/>
              <a:t>READINESS LESSONS </a:t>
            </a:r>
            <a:endParaRPr lang="en-US" sz="775" b="1" dirty="0">
              <a:ln w="0"/>
            </a:endParaRPr>
          </a:p>
        </p:txBody>
      </p:sp>
      <p:cxnSp>
        <p:nvCxnSpPr>
          <p:cNvPr id="404" name="Straight Connector 403">
            <a:extLst>
              <a:ext uri="{FF2B5EF4-FFF2-40B4-BE49-F238E27FC236}">
                <a16:creationId xmlns:a16="http://schemas.microsoft.com/office/drawing/2014/main" id="{3DD30F9A-FCB9-402E-8D7A-3E826464F14E}"/>
              </a:ext>
            </a:extLst>
          </p:cNvPr>
          <p:cNvCxnSpPr>
            <a:cxnSpLocks/>
            <a:endCxn id="162" idx="1"/>
          </p:cNvCxnSpPr>
          <p:nvPr/>
        </p:nvCxnSpPr>
        <p:spPr>
          <a:xfrm>
            <a:off x="738001" y="3201427"/>
            <a:ext cx="159855" cy="562481"/>
          </a:xfrm>
          <a:prstGeom prst="line">
            <a:avLst/>
          </a:prstGeom>
          <a:ln w="19050">
            <a:solidFill>
              <a:srgbClr val="ED7D3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5" name="TextBox 404">
            <a:extLst>
              <a:ext uri="{FF2B5EF4-FFF2-40B4-BE49-F238E27FC236}">
                <a16:creationId xmlns:a16="http://schemas.microsoft.com/office/drawing/2014/main" id="{D98AF8A3-3905-46BE-9ECF-B1E835EB3BBA}"/>
              </a:ext>
            </a:extLst>
          </p:cNvPr>
          <p:cNvSpPr txBox="1"/>
          <p:nvPr/>
        </p:nvSpPr>
        <p:spPr>
          <a:xfrm>
            <a:off x="421722" y="2256791"/>
            <a:ext cx="1199455" cy="9271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75" b="1" spc="388" dirty="0">
                <a:highlight>
                  <a:srgbClr val="F8CBAD"/>
                </a:highlight>
              </a:rPr>
              <a:t>HALF TERM</a:t>
            </a:r>
            <a:endParaRPr lang="en-US" sz="775" b="1" dirty="0">
              <a:highlight>
                <a:srgbClr val="F8CBAD"/>
              </a:highlight>
            </a:endParaRPr>
          </a:p>
          <a:p>
            <a:r>
              <a:rPr lang="en-GB" sz="775" dirty="0"/>
              <a:t>EASTER REVISION Schedule inspired by THEORY ISOLATOR to plug gaps of Knowledge and Skills needed for the skills</a:t>
            </a:r>
          </a:p>
        </p:txBody>
      </p:sp>
      <p:cxnSp>
        <p:nvCxnSpPr>
          <p:cNvPr id="409" name="Straight Connector 408">
            <a:extLst>
              <a:ext uri="{FF2B5EF4-FFF2-40B4-BE49-F238E27FC236}">
                <a16:creationId xmlns:a16="http://schemas.microsoft.com/office/drawing/2014/main" id="{60B26893-4D60-4985-A0B5-7F314A1001E2}"/>
              </a:ext>
            </a:extLst>
          </p:cNvPr>
          <p:cNvCxnSpPr>
            <a:cxnSpLocks/>
          </p:cNvCxnSpPr>
          <p:nvPr/>
        </p:nvCxnSpPr>
        <p:spPr>
          <a:xfrm>
            <a:off x="2512147" y="2940083"/>
            <a:ext cx="141349" cy="46928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Connector 413">
            <a:extLst>
              <a:ext uri="{FF2B5EF4-FFF2-40B4-BE49-F238E27FC236}">
                <a16:creationId xmlns:a16="http://schemas.microsoft.com/office/drawing/2014/main" id="{091EFC5E-DFA3-4215-A0B2-D4BC84BC1E94}"/>
              </a:ext>
            </a:extLst>
          </p:cNvPr>
          <p:cNvCxnSpPr>
            <a:cxnSpLocks/>
          </p:cNvCxnSpPr>
          <p:nvPr/>
        </p:nvCxnSpPr>
        <p:spPr>
          <a:xfrm>
            <a:off x="4680508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15" name="Straight Connector 414">
            <a:extLst>
              <a:ext uri="{FF2B5EF4-FFF2-40B4-BE49-F238E27FC236}">
                <a16:creationId xmlns:a16="http://schemas.microsoft.com/office/drawing/2014/main" id="{36F4793A-FA32-49A6-828A-045D7C0F068E}"/>
              </a:ext>
            </a:extLst>
          </p:cNvPr>
          <p:cNvCxnSpPr>
            <a:cxnSpLocks/>
          </p:cNvCxnSpPr>
          <p:nvPr/>
        </p:nvCxnSpPr>
        <p:spPr>
          <a:xfrm>
            <a:off x="4915087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61BC1A14-E370-4EB3-B134-BF52B5333043}"/>
              </a:ext>
            </a:extLst>
          </p:cNvPr>
          <p:cNvCxnSpPr>
            <a:cxnSpLocks/>
          </p:cNvCxnSpPr>
          <p:nvPr/>
        </p:nvCxnSpPr>
        <p:spPr>
          <a:xfrm>
            <a:off x="5143799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17" name="Straight Connector 416">
            <a:extLst>
              <a:ext uri="{FF2B5EF4-FFF2-40B4-BE49-F238E27FC236}">
                <a16:creationId xmlns:a16="http://schemas.microsoft.com/office/drawing/2014/main" id="{16C85735-E717-4C9B-A82D-E21106F64366}"/>
              </a:ext>
            </a:extLst>
          </p:cNvPr>
          <p:cNvCxnSpPr>
            <a:cxnSpLocks/>
          </p:cNvCxnSpPr>
          <p:nvPr/>
        </p:nvCxnSpPr>
        <p:spPr>
          <a:xfrm>
            <a:off x="5357852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18" name="Straight Connector 417">
            <a:extLst>
              <a:ext uri="{FF2B5EF4-FFF2-40B4-BE49-F238E27FC236}">
                <a16:creationId xmlns:a16="http://schemas.microsoft.com/office/drawing/2014/main" id="{8594F5D7-3B4D-42EE-A63D-55880A6B7118}"/>
              </a:ext>
            </a:extLst>
          </p:cNvPr>
          <p:cNvCxnSpPr>
            <a:cxnSpLocks/>
          </p:cNvCxnSpPr>
          <p:nvPr/>
        </p:nvCxnSpPr>
        <p:spPr>
          <a:xfrm>
            <a:off x="5592431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19" name="Straight Connector 418">
            <a:extLst>
              <a:ext uri="{FF2B5EF4-FFF2-40B4-BE49-F238E27FC236}">
                <a16:creationId xmlns:a16="http://schemas.microsoft.com/office/drawing/2014/main" id="{8E78FD3A-2EDE-4415-BF01-7717EE16BF71}"/>
              </a:ext>
            </a:extLst>
          </p:cNvPr>
          <p:cNvCxnSpPr>
            <a:cxnSpLocks/>
          </p:cNvCxnSpPr>
          <p:nvPr/>
        </p:nvCxnSpPr>
        <p:spPr>
          <a:xfrm>
            <a:off x="5821143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20" name="Straight Connector 419">
            <a:extLst>
              <a:ext uri="{FF2B5EF4-FFF2-40B4-BE49-F238E27FC236}">
                <a16:creationId xmlns:a16="http://schemas.microsoft.com/office/drawing/2014/main" id="{2FD18F84-47E3-43C9-A5F3-0F92F99CF45A}"/>
              </a:ext>
            </a:extLst>
          </p:cNvPr>
          <p:cNvCxnSpPr>
            <a:cxnSpLocks/>
          </p:cNvCxnSpPr>
          <p:nvPr/>
        </p:nvCxnSpPr>
        <p:spPr>
          <a:xfrm>
            <a:off x="6061586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21" name="Straight Connector 420">
            <a:extLst>
              <a:ext uri="{FF2B5EF4-FFF2-40B4-BE49-F238E27FC236}">
                <a16:creationId xmlns:a16="http://schemas.microsoft.com/office/drawing/2014/main" id="{0A9B062C-6EFB-42A6-AABD-D1211CEFA1F9}"/>
              </a:ext>
            </a:extLst>
          </p:cNvPr>
          <p:cNvCxnSpPr>
            <a:cxnSpLocks/>
          </p:cNvCxnSpPr>
          <p:nvPr/>
        </p:nvCxnSpPr>
        <p:spPr>
          <a:xfrm>
            <a:off x="6296164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22" name="Straight Connector 421">
            <a:extLst>
              <a:ext uri="{FF2B5EF4-FFF2-40B4-BE49-F238E27FC236}">
                <a16:creationId xmlns:a16="http://schemas.microsoft.com/office/drawing/2014/main" id="{AE6F8465-9E6B-4C1F-9343-64AA19B6E923}"/>
              </a:ext>
            </a:extLst>
          </p:cNvPr>
          <p:cNvCxnSpPr>
            <a:cxnSpLocks/>
          </p:cNvCxnSpPr>
          <p:nvPr/>
        </p:nvCxnSpPr>
        <p:spPr>
          <a:xfrm>
            <a:off x="6524877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23" name="Straight Connector 422">
            <a:extLst>
              <a:ext uri="{FF2B5EF4-FFF2-40B4-BE49-F238E27FC236}">
                <a16:creationId xmlns:a16="http://schemas.microsoft.com/office/drawing/2014/main" id="{E531BE0C-80B9-4CBB-8420-C760126A12F5}"/>
              </a:ext>
            </a:extLst>
          </p:cNvPr>
          <p:cNvCxnSpPr>
            <a:cxnSpLocks/>
          </p:cNvCxnSpPr>
          <p:nvPr/>
        </p:nvCxnSpPr>
        <p:spPr>
          <a:xfrm>
            <a:off x="6738930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24" name="Straight Connector 423">
            <a:extLst>
              <a:ext uri="{FF2B5EF4-FFF2-40B4-BE49-F238E27FC236}">
                <a16:creationId xmlns:a16="http://schemas.microsoft.com/office/drawing/2014/main" id="{C6A5F678-1C35-47BC-BB48-A180CF616374}"/>
              </a:ext>
            </a:extLst>
          </p:cNvPr>
          <p:cNvCxnSpPr>
            <a:cxnSpLocks/>
          </p:cNvCxnSpPr>
          <p:nvPr/>
        </p:nvCxnSpPr>
        <p:spPr>
          <a:xfrm>
            <a:off x="6973508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25" name="Straight Connector 424">
            <a:extLst>
              <a:ext uri="{FF2B5EF4-FFF2-40B4-BE49-F238E27FC236}">
                <a16:creationId xmlns:a16="http://schemas.microsoft.com/office/drawing/2014/main" id="{85D558C4-861A-4DAF-8DFF-6967713DF9B4}"/>
              </a:ext>
            </a:extLst>
          </p:cNvPr>
          <p:cNvCxnSpPr>
            <a:cxnSpLocks/>
          </p:cNvCxnSpPr>
          <p:nvPr/>
        </p:nvCxnSpPr>
        <p:spPr>
          <a:xfrm>
            <a:off x="7202221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32" name="Straight Connector 431">
            <a:extLst>
              <a:ext uri="{FF2B5EF4-FFF2-40B4-BE49-F238E27FC236}">
                <a16:creationId xmlns:a16="http://schemas.microsoft.com/office/drawing/2014/main" id="{F28D636B-8AD8-4200-90FD-D2E0D151604D}"/>
              </a:ext>
            </a:extLst>
          </p:cNvPr>
          <p:cNvCxnSpPr>
            <a:cxnSpLocks/>
          </p:cNvCxnSpPr>
          <p:nvPr/>
        </p:nvCxnSpPr>
        <p:spPr>
          <a:xfrm>
            <a:off x="7410409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33" name="Straight Connector 432">
            <a:extLst>
              <a:ext uri="{FF2B5EF4-FFF2-40B4-BE49-F238E27FC236}">
                <a16:creationId xmlns:a16="http://schemas.microsoft.com/office/drawing/2014/main" id="{0A1DCCEE-C4B0-4ACA-9169-9F79533BD34F}"/>
              </a:ext>
            </a:extLst>
          </p:cNvPr>
          <p:cNvCxnSpPr>
            <a:cxnSpLocks/>
          </p:cNvCxnSpPr>
          <p:nvPr/>
        </p:nvCxnSpPr>
        <p:spPr>
          <a:xfrm>
            <a:off x="7644987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34" name="Straight Connector 433">
            <a:extLst>
              <a:ext uri="{FF2B5EF4-FFF2-40B4-BE49-F238E27FC236}">
                <a16:creationId xmlns:a16="http://schemas.microsoft.com/office/drawing/2014/main" id="{A6ABF072-AC91-420A-919F-71E22B0995CD}"/>
              </a:ext>
            </a:extLst>
          </p:cNvPr>
          <p:cNvCxnSpPr>
            <a:cxnSpLocks/>
          </p:cNvCxnSpPr>
          <p:nvPr/>
        </p:nvCxnSpPr>
        <p:spPr>
          <a:xfrm>
            <a:off x="7873700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3A2885B0-DE38-4013-AAD2-2D90AEE67B37}"/>
              </a:ext>
            </a:extLst>
          </p:cNvPr>
          <p:cNvGrpSpPr/>
          <p:nvPr/>
        </p:nvGrpSpPr>
        <p:grpSpPr>
          <a:xfrm>
            <a:off x="465340" y="617608"/>
            <a:ext cx="4268992" cy="1430254"/>
            <a:chOff x="2470257" y="631099"/>
            <a:chExt cx="3303386" cy="1106743"/>
          </a:xfrm>
        </p:grpSpPr>
        <p:sp>
          <p:nvSpPr>
            <p:cNvPr id="435" name="Rectangle 434">
              <a:extLst>
                <a:ext uri="{FF2B5EF4-FFF2-40B4-BE49-F238E27FC236}">
                  <a16:creationId xmlns:a16="http://schemas.microsoft.com/office/drawing/2014/main" id="{61A6E258-26BD-4C49-A52A-A801B5A2AA7C}"/>
                </a:ext>
              </a:extLst>
            </p:cNvPr>
            <p:cNvSpPr/>
            <p:nvPr/>
          </p:nvSpPr>
          <p:spPr>
            <a:xfrm rot="16200000">
              <a:off x="3621657" y="1080286"/>
              <a:ext cx="781878" cy="533234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" rtlCol="0" anchor="t"/>
            <a:lstStyle/>
            <a:p>
              <a:endParaRPr lang="en-GB" sz="775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49" name="Rectangle 248">
              <a:extLst>
                <a:ext uri="{FF2B5EF4-FFF2-40B4-BE49-F238E27FC236}">
                  <a16:creationId xmlns:a16="http://schemas.microsoft.com/office/drawing/2014/main" id="{116BFEA1-5CA0-40B5-9CA5-5F26DA02FA99}"/>
                </a:ext>
              </a:extLst>
            </p:cNvPr>
            <p:cNvSpPr/>
            <p:nvPr/>
          </p:nvSpPr>
          <p:spPr>
            <a:xfrm rot="16200000">
              <a:off x="3030621" y="1061494"/>
              <a:ext cx="785071" cy="567384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" rtlCol="0" anchor="t"/>
            <a:lstStyle/>
            <a:p>
              <a:pPr algn="ctr"/>
              <a:endParaRPr lang="en-GB" sz="775" b="1" dirty="0">
                <a:solidFill>
                  <a:sysClr val="windowText" lastClr="000000"/>
                </a:solidFill>
              </a:endParaRPr>
            </a:p>
            <a:p>
              <a:pPr algn="ctr"/>
              <a:r>
                <a:rPr lang="en-GB" sz="775" dirty="0">
                  <a:solidFill>
                    <a:sysClr val="windowText" lastClr="000000"/>
                  </a:solidFill>
                </a:rPr>
                <a:t> </a:t>
              </a:r>
            </a:p>
          </p:txBody>
        </p:sp>
        <p:sp>
          <p:nvSpPr>
            <p:cNvPr id="250" name="Rectangle 249">
              <a:extLst>
                <a:ext uri="{FF2B5EF4-FFF2-40B4-BE49-F238E27FC236}">
                  <a16:creationId xmlns:a16="http://schemas.microsoft.com/office/drawing/2014/main" id="{D308D3D0-8188-46B6-AEB9-0233940E5F01}"/>
                </a:ext>
              </a:extLst>
            </p:cNvPr>
            <p:cNvSpPr/>
            <p:nvPr/>
          </p:nvSpPr>
          <p:spPr>
            <a:xfrm rot="16200000">
              <a:off x="2394835" y="1033880"/>
              <a:ext cx="778687" cy="622851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" rtlCol="0" anchor="t"/>
            <a:lstStyle/>
            <a:p>
              <a:pPr algn="ctr"/>
              <a:r>
                <a:rPr lang="en-GB" sz="775" dirty="0">
                  <a:solidFill>
                    <a:sysClr val="windowText" lastClr="000000"/>
                  </a:solidFill>
                </a:rPr>
                <a:t> </a:t>
              </a:r>
            </a:p>
          </p:txBody>
        </p:sp>
        <p:sp>
          <p:nvSpPr>
            <p:cNvPr id="251" name="Rectangle 250">
              <a:extLst>
                <a:ext uri="{FF2B5EF4-FFF2-40B4-BE49-F238E27FC236}">
                  <a16:creationId xmlns:a16="http://schemas.microsoft.com/office/drawing/2014/main" id="{DEFD2F34-9BD2-4109-A3BD-F1AA475029E3}"/>
                </a:ext>
              </a:extLst>
            </p:cNvPr>
            <p:cNvSpPr/>
            <p:nvPr/>
          </p:nvSpPr>
          <p:spPr>
            <a:xfrm rot="16200000">
              <a:off x="5018012" y="982107"/>
              <a:ext cx="781878" cy="729385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" rtlCol="0" anchor="t"/>
            <a:lstStyle/>
            <a:p>
              <a:endParaRPr lang="en-GB" sz="775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54" name="Rectangle 253">
              <a:extLst>
                <a:ext uri="{FF2B5EF4-FFF2-40B4-BE49-F238E27FC236}">
                  <a16:creationId xmlns:a16="http://schemas.microsoft.com/office/drawing/2014/main" id="{677ECD91-EB9D-4CB5-A5FE-ECCC244677DC}"/>
                </a:ext>
              </a:extLst>
            </p:cNvPr>
            <p:cNvSpPr/>
            <p:nvPr/>
          </p:nvSpPr>
          <p:spPr>
            <a:xfrm rot="16200000">
              <a:off x="2714962" y="390503"/>
              <a:ext cx="133262" cy="622672"/>
            </a:xfrm>
            <a:prstGeom prst="rect">
              <a:avLst/>
            </a:prstGeom>
            <a:solidFill>
              <a:srgbClr val="7030A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GB" sz="775" b="1" dirty="0">
                  <a:solidFill>
                    <a:schemeClr val="bg1"/>
                  </a:solidFill>
                </a:rPr>
                <a:t>12.5% NEA</a:t>
              </a:r>
              <a:endParaRPr lang="en-GB" sz="775" dirty="0">
                <a:solidFill>
                  <a:schemeClr val="bg1"/>
                </a:solidFill>
              </a:endParaRPr>
            </a:p>
          </p:txBody>
        </p:sp>
        <p:sp>
          <p:nvSpPr>
            <p:cNvPr id="255" name="Rectangle 254">
              <a:extLst>
                <a:ext uri="{FF2B5EF4-FFF2-40B4-BE49-F238E27FC236}">
                  <a16:creationId xmlns:a16="http://schemas.microsoft.com/office/drawing/2014/main" id="{12354ED9-1F92-4AA8-88B8-B296990FEE84}"/>
                </a:ext>
              </a:extLst>
            </p:cNvPr>
            <p:cNvSpPr/>
            <p:nvPr/>
          </p:nvSpPr>
          <p:spPr>
            <a:xfrm rot="16200000">
              <a:off x="3356729" y="414241"/>
              <a:ext cx="133262" cy="566978"/>
            </a:xfrm>
            <a:prstGeom prst="rect">
              <a:avLst/>
            </a:prstGeom>
            <a:solidFill>
              <a:srgbClr val="7030A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GB" sz="775" b="1" dirty="0">
                  <a:solidFill>
                    <a:schemeClr val="bg1"/>
                  </a:solidFill>
                </a:rPr>
                <a:t>12.5% NEA</a:t>
              </a:r>
              <a:endParaRPr lang="en-GB" sz="775" dirty="0">
                <a:solidFill>
                  <a:schemeClr val="bg1"/>
                </a:solidFill>
              </a:endParaRPr>
            </a:p>
          </p:txBody>
        </p:sp>
        <p:sp>
          <p:nvSpPr>
            <p:cNvPr id="259" name="Rectangle 258">
              <a:extLst>
                <a:ext uri="{FF2B5EF4-FFF2-40B4-BE49-F238E27FC236}">
                  <a16:creationId xmlns:a16="http://schemas.microsoft.com/office/drawing/2014/main" id="{290D3335-3B79-4625-B2DB-3A2D93368E6E}"/>
                </a:ext>
              </a:extLst>
            </p:cNvPr>
            <p:cNvSpPr/>
            <p:nvPr/>
          </p:nvSpPr>
          <p:spPr>
            <a:xfrm rot="16200000">
              <a:off x="3937641" y="443308"/>
              <a:ext cx="133262" cy="513873"/>
            </a:xfrm>
            <a:prstGeom prst="rect">
              <a:avLst/>
            </a:prstGeom>
            <a:solidFill>
              <a:srgbClr val="7030A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GB" sz="775" b="1" dirty="0">
                  <a:solidFill>
                    <a:schemeClr val="bg1"/>
                  </a:solidFill>
                </a:rPr>
                <a:t>12.5% NEA</a:t>
              </a:r>
              <a:endParaRPr lang="en-GB" sz="775" dirty="0">
                <a:solidFill>
                  <a:schemeClr val="bg1"/>
                </a:solidFill>
              </a:endParaRPr>
            </a:p>
          </p:txBody>
        </p:sp>
        <p:sp>
          <p:nvSpPr>
            <p:cNvPr id="260" name="Rectangle 259">
              <a:extLst>
                <a:ext uri="{FF2B5EF4-FFF2-40B4-BE49-F238E27FC236}">
                  <a16:creationId xmlns:a16="http://schemas.microsoft.com/office/drawing/2014/main" id="{699FC8A0-D220-42D6-A9E6-8B478BFF84A0}"/>
                </a:ext>
              </a:extLst>
            </p:cNvPr>
            <p:cNvSpPr/>
            <p:nvPr/>
          </p:nvSpPr>
          <p:spPr>
            <a:xfrm rot="16200000">
              <a:off x="2724119" y="541272"/>
              <a:ext cx="117446" cy="620176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GB" sz="775" dirty="0">
                  <a:solidFill>
                    <a:sysClr val="windowText" lastClr="000000"/>
                  </a:solidFill>
                </a:rPr>
                <a:t>40 /45% EXAM</a:t>
              </a:r>
            </a:p>
          </p:txBody>
        </p:sp>
        <p:sp>
          <p:nvSpPr>
            <p:cNvPr id="261" name="Rectangle 260">
              <a:extLst>
                <a:ext uri="{FF2B5EF4-FFF2-40B4-BE49-F238E27FC236}">
                  <a16:creationId xmlns:a16="http://schemas.microsoft.com/office/drawing/2014/main" id="{39099D84-7604-4E62-8299-22E4918BE811}"/>
                </a:ext>
              </a:extLst>
            </p:cNvPr>
            <p:cNvSpPr/>
            <p:nvPr/>
          </p:nvSpPr>
          <p:spPr>
            <a:xfrm rot="16200000">
              <a:off x="3358920" y="567502"/>
              <a:ext cx="116125" cy="555038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GB" sz="775" dirty="0">
                  <a:solidFill>
                    <a:sysClr val="windowText" lastClr="000000"/>
                  </a:solidFill>
                </a:rPr>
                <a:t>35/40% EXAM</a:t>
              </a:r>
            </a:p>
          </p:txBody>
        </p:sp>
      </p:grpSp>
      <p:sp>
        <p:nvSpPr>
          <p:cNvPr id="266" name="Rectangle 265">
            <a:extLst>
              <a:ext uri="{FF2B5EF4-FFF2-40B4-BE49-F238E27FC236}">
                <a16:creationId xmlns:a16="http://schemas.microsoft.com/office/drawing/2014/main" id="{D7F481DB-024C-47A1-82AF-B787D432C27C}"/>
              </a:ext>
            </a:extLst>
          </p:cNvPr>
          <p:cNvSpPr/>
          <p:nvPr/>
        </p:nvSpPr>
        <p:spPr>
          <a:xfrm rot="16200000">
            <a:off x="5370399" y="2344878"/>
            <a:ext cx="152212" cy="1122418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sz="775" b="1" dirty="0">
                <a:solidFill>
                  <a:sysClr val="windowText" lastClr="000000"/>
                </a:solidFill>
              </a:rPr>
              <a:t>EXAM BREAKDOWN</a:t>
            </a:r>
            <a:endParaRPr lang="en-GB" sz="775" dirty="0">
              <a:solidFill>
                <a:sysClr val="windowText" lastClr="000000"/>
              </a:solidFill>
            </a:endParaRPr>
          </a:p>
        </p:txBody>
      </p:sp>
      <p:sp>
        <p:nvSpPr>
          <p:cNvPr id="267" name="Triangle 45">
            <a:extLst>
              <a:ext uri="{FF2B5EF4-FFF2-40B4-BE49-F238E27FC236}">
                <a16:creationId xmlns:a16="http://schemas.microsoft.com/office/drawing/2014/main" id="{78939C5B-B7CF-4C05-838F-B2F539DF6775}"/>
              </a:ext>
            </a:extLst>
          </p:cNvPr>
          <p:cNvSpPr/>
          <p:nvPr/>
        </p:nvSpPr>
        <p:spPr>
          <a:xfrm rot="18275869">
            <a:off x="8104369" y="1337683"/>
            <a:ext cx="681018" cy="534093"/>
          </a:xfrm>
          <a:prstGeom prst="triangle">
            <a:avLst>
              <a:gd name="adj" fmla="val 45360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 dirty="0"/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B9C6A864-1CCE-4E0F-8D91-752FFAEC0066}"/>
              </a:ext>
            </a:extLst>
          </p:cNvPr>
          <p:cNvSpPr/>
          <p:nvPr/>
        </p:nvSpPr>
        <p:spPr>
          <a:xfrm rot="16200000">
            <a:off x="6442469" y="-1113098"/>
            <a:ext cx="185601" cy="3299946"/>
          </a:xfrm>
          <a:prstGeom prst="rect">
            <a:avLst/>
          </a:prstGeom>
          <a:solidFill>
            <a:srgbClr val="7030A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sz="775" b="1" dirty="0">
                <a:solidFill>
                  <a:schemeClr val="bg1"/>
                </a:solidFill>
              </a:rPr>
              <a:t>NEA BREAKDOWN – 120 </a:t>
            </a:r>
            <a:endParaRPr lang="en-GB" sz="775" dirty="0">
              <a:solidFill>
                <a:schemeClr val="bg1"/>
              </a:solidFill>
            </a:endParaRPr>
          </a:p>
        </p:txBody>
      </p: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90899DA3-66CA-4DF3-821F-E9C7D59823AB}"/>
              </a:ext>
            </a:extLst>
          </p:cNvPr>
          <p:cNvCxnSpPr>
            <a:cxnSpLocks/>
          </p:cNvCxnSpPr>
          <p:nvPr/>
        </p:nvCxnSpPr>
        <p:spPr>
          <a:xfrm>
            <a:off x="4456804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3B78DC04-1C05-488F-BC55-2695A75A887B}"/>
              </a:ext>
            </a:extLst>
          </p:cNvPr>
          <p:cNvSpPr/>
          <p:nvPr/>
        </p:nvSpPr>
        <p:spPr>
          <a:xfrm>
            <a:off x="6064932" y="2673531"/>
            <a:ext cx="179569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/>
              <a:t>• Written exam: 1.5 hours </a:t>
            </a:r>
          </a:p>
          <a:p>
            <a:r>
              <a:rPr lang="en-GB" sz="900" dirty="0"/>
              <a:t>• 80 marks </a:t>
            </a:r>
          </a:p>
          <a:p>
            <a:r>
              <a:rPr lang="en-GB" sz="900" dirty="0"/>
              <a:t>• 40% of qualification  </a:t>
            </a:r>
          </a:p>
        </p:txBody>
      </p: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5215F753-B530-4E06-A5CF-E1643E644711}"/>
              </a:ext>
            </a:extLst>
          </p:cNvPr>
          <p:cNvCxnSpPr>
            <a:cxnSpLocks/>
          </p:cNvCxnSpPr>
          <p:nvPr/>
        </p:nvCxnSpPr>
        <p:spPr>
          <a:xfrm>
            <a:off x="5649530" y="5984296"/>
            <a:ext cx="0" cy="662399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17" name="TextBox 316">
            <a:extLst>
              <a:ext uri="{FF2B5EF4-FFF2-40B4-BE49-F238E27FC236}">
                <a16:creationId xmlns:a16="http://schemas.microsoft.com/office/drawing/2014/main" id="{852AD4C7-69C3-48D4-8436-529675BBB492}"/>
              </a:ext>
            </a:extLst>
          </p:cNvPr>
          <p:cNvSpPr txBox="1"/>
          <p:nvPr/>
        </p:nvSpPr>
        <p:spPr>
          <a:xfrm rot="16200000">
            <a:off x="5201374" y="5482729"/>
            <a:ext cx="904409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75" b="1" dirty="0">
                <a:solidFill>
                  <a:schemeClr val="bg1"/>
                </a:solidFill>
                <a:highlight>
                  <a:srgbClr val="000000"/>
                </a:highlight>
              </a:rPr>
              <a:t>MOCK TSK 1 &amp;2</a:t>
            </a:r>
            <a:endParaRPr lang="en-US" sz="775" dirty="0">
              <a:solidFill>
                <a:schemeClr val="bg1"/>
              </a:solidFill>
              <a:highlight>
                <a:srgbClr val="000000"/>
              </a:highlight>
            </a:endParaRPr>
          </a:p>
        </p:txBody>
      </p:sp>
      <p:sp>
        <p:nvSpPr>
          <p:cNvPr id="378" name="TextBox 377">
            <a:extLst>
              <a:ext uri="{FF2B5EF4-FFF2-40B4-BE49-F238E27FC236}">
                <a16:creationId xmlns:a16="http://schemas.microsoft.com/office/drawing/2014/main" id="{9B3EF8E1-C46F-43EE-8A0B-9C452A378008}"/>
              </a:ext>
            </a:extLst>
          </p:cNvPr>
          <p:cNvSpPr txBox="1"/>
          <p:nvPr/>
        </p:nvSpPr>
        <p:spPr>
          <a:xfrm>
            <a:off x="5792840" y="3473400"/>
            <a:ext cx="2012062" cy="9271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75" b="1" spc="388" dirty="0">
                <a:solidFill>
                  <a:srgbClr val="548235"/>
                </a:solidFill>
              </a:rPr>
              <a:t>RETRIEVAL</a:t>
            </a:r>
            <a:r>
              <a:rPr lang="en-US" sz="775" b="1" spc="388" dirty="0"/>
              <a:t>+</a:t>
            </a:r>
          </a:p>
          <a:p>
            <a:r>
              <a:rPr lang="en-US" sz="775" b="1" spc="388" dirty="0">
                <a:solidFill>
                  <a:srgbClr val="7030A0"/>
                </a:solidFill>
              </a:rPr>
              <a:t>KNOWLEDGE</a:t>
            </a:r>
          </a:p>
          <a:p>
            <a:r>
              <a:rPr lang="en-US" sz="775" dirty="0">
                <a:ln w="0"/>
              </a:rPr>
              <a:t>L</a:t>
            </a:r>
            <a:r>
              <a:rPr lang="en-US" sz="775" dirty="0"/>
              <a:t>essons leading up to the final exams will be influenced by the </a:t>
            </a:r>
            <a:r>
              <a:rPr lang="en-US" sz="775" dirty="0">
                <a:solidFill>
                  <a:schemeClr val="bg1"/>
                </a:solidFill>
                <a:highlight>
                  <a:srgbClr val="548235"/>
                </a:highlight>
              </a:rPr>
              <a:t>THEORY ISOLATOR</a:t>
            </a:r>
            <a:r>
              <a:rPr lang="en-US" sz="775" dirty="0"/>
              <a:t>. We will be able to fill the gaps of knowledge through a series of </a:t>
            </a:r>
            <a:r>
              <a:rPr lang="en-US" sz="775" b="1" dirty="0"/>
              <a:t>RETRIEVAL AND EXAM READINESS LESSONS </a:t>
            </a:r>
            <a:endParaRPr lang="en-US" sz="775" b="1" dirty="0">
              <a:ln w="0"/>
            </a:endParaRPr>
          </a:p>
        </p:txBody>
      </p:sp>
      <p:cxnSp>
        <p:nvCxnSpPr>
          <p:cNvPr id="320" name="Straight Connector 319">
            <a:extLst>
              <a:ext uri="{FF2B5EF4-FFF2-40B4-BE49-F238E27FC236}">
                <a16:creationId xmlns:a16="http://schemas.microsoft.com/office/drawing/2014/main" id="{9BFC72BB-495B-4D2D-85FD-1A269FE0194C}"/>
              </a:ext>
            </a:extLst>
          </p:cNvPr>
          <p:cNvCxnSpPr>
            <a:cxnSpLocks/>
          </p:cNvCxnSpPr>
          <p:nvPr/>
        </p:nvCxnSpPr>
        <p:spPr>
          <a:xfrm>
            <a:off x="5715793" y="4462484"/>
            <a:ext cx="0" cy="717192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21" name="TextBox 320">
            <a:extLst>
              <a:ext uri="{FF2B5EF4-FFF2-40B4-BE49-F238E27FC236}">
                <a16:creationId xmlns:a16="http://schemas.microsoft.com/office/drawing/2014/main" id="{B20CB3E2-49E3-45D7-8B93-7194BA0D54B2}"/>
              </a:ext>
            </a:extLst>
          </p:cNvPr>
          <p:cNvSpPr txBox="1"/>
          <p:nvPr/>
        </p:nvSpPr>
        <p:spPr>
          <a:xfrm rot="16200000">
            <a:off x="5088094" y="3833896"/>
            <a:ext cx="1249610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75" b="1" dirty="0">
                <a:solidFill>
                  <a:schemeClr val="bg1"/>
                </a:solidFill>
                <a:highlight>
                  <a:srgbClr val="000000"/>
                </a:highlight>
              </a:rPr>
              <a:t>WHOLE SCHOOL MOCKS</a:t>
            </a:r>
            <a:endParaRPr lang="en-US" sz="775" dirty="0">
              <a:solidFill>
                <a:schemeClr val="bg1"/>
              </a:solidFill>
              <a:highlight>
                <a:srgbClr val="000000"/>
              </a:highlight>
            </a:endParaRPr>
          </a:p>
        </p:txBody>
      </p: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D7F6360F-4EDD-4889-8599-0583051A3C3A}"/>
              </a:ext>
            </a:extLst>
          </p:cNvPr>
          <p:cNvCxnSpPr>
            <a:cxnSpLocks/>
          </p:cNvCxnSpPr>
          <p:nvPr/>
        </p:nvCxnSpPr>
        <p:spPr>
          <a:xfrm flipH="1">
            <a:off x="1289471" y="4478491"/>
            <a:ext cx="496505" cy="506437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24" name="TextBox 323">
            <a:extLst>
              <a:ext uri="{FF2B5EF4-FFF2-40B4-BE49-F238E27FC236}">
                <a16:creationId xmlns:a16="http://schemas.microsoft.com/office/drawing/2014/main" id="{7EDC41BE-7A84-4CDD-9657-8E4392A0972B}"/>
              </a:ext>
            </a:extLst>
          </p:cNvPr>
          <p:cNvSpPr txBox="1"/>
          <p:nvPr/>
        </p:nvSpPr>
        <p:spPr>
          <a:xfrm>
            <a:off x="412307" y="4884595"/>
            <a:ext cx="857718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75" b="1" dirty="0">
                <a:solidFill>
                  <a:schemeClr val="bg1"/>
                </a:solidFill>
                <a:highlight>
                  <a:srgbClr val="000000"/>
                </a:highlight>
              </a:rPr>
              <a:t>MOCK Paper</a:t>
            </a:r>
            <a:endParaRPr lang="en-US" sz="775" dirty="0">
              <a:solidFill>
                <a:schemeClr val="bg1"/>
              </a:solidFill>
              <a:highlight>
                <a:srgbClr val="000000"/>
              </a:highlight>
            </a:endParaRPr>
          </a:p>
        </p:txBody>
      </p: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C487B644-BED7-44A6-BF20-980980F29B66}"/>
              </a:ext>
            </a:extLst>
          </p:cNvPr>
          <p:cNvCxnSpPr>
            <a:cxnSpLocks/>
          </p:cNvCxnSpPr>
          <p:nvPr/>
        </p:nvCxnSpPr>
        <p:spPr>
          <a:xfrm>
            <a:off x="1740431" y="2949796"/>
            <a:ext cx="13638" cy="741437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27" name="TextBox 326">
            <a:extLst>
              <a:ext uri="{FF2B5EF4-FFF2-40B4-BE49-F238E27FC236}">
                <a16:creationId xmlns:a16="http://schemas.microsoft.com/office/drawing/2014/main" id="{56DFB797-F287-48E6-A860-A5726F9235AA}"/>
              </a:ext>
            </a:extLst>
          </p:cNvPr>
          <p:cNvSpPr txBox="1"/>
          <p:nvPr/>
        </p:nvSpPr>
        <p:spPr>
          <a:xfrm rot="16200000">
            <a:off x="1113584" y="2235478"/>
            <a:ext cx="1249610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75" b="1" dirty="0">
                <a:solidFill>
                  <a:schemeClr val="bg1"/>
                </a:solidFill>
                <a:highlight>
                  <a:srgbClr val="000000"/>
                </a:highlight>
              </a:rPr>
              <a:t>MOCK Paper</a:t>
            </a:r>
            <a:endParaRPr lang="en-US" sz="775" dirty="0">
              <a:solidFill>
                <a:schemeClr val="bg1"/>
              </a:solidFill>
              <a:highlight>
                <a:srgbClr val="000000"/>
              </a:highlight>
            </a:endParaRPr>
          </a:p>
        </p:txBody>
      </p: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5D4C3FEC-C70E-45C2-AD3D-CA979E53D1C2}"/>
              </a:ext>
            </a:extLst>
          </p:cNvPr>
          <p:cNvCxnSpPr>
            <a:cxnSpLocks/>
          </p:cNvCxnSpPr>
          <p:nvPr/>
        </p:nvCxnSpPr>
        <p:spPr>
          <a:xfrm>
            <a:off x="2653496" y="10835806"/>
            <a:ext cx="149571" cy="382210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5" name="TextBox 334">
            <a:extLst>
              <a:ext uri="{FF2B5EF4-FFF2-40B4-BE49-F238E27FC236}">
                <a16:creationId xmlns:a16="http://schemas.microsoft.com/office/drawing/2014/main" id="{BBF2F3BA-8CB6-4688-B950-C8876D8E8C98}"/>
              </a:ext>
            </a:extLst>
          </p:cNvPr>
          <p:cNvSpPr txBox="1"/>
          <p:nvPr/>
        </p:nvSpPr>
        <p:spPr>
          <a:xfrm>
            <a:off x="3394723" y="9789836"/>
            <a:ext cx="1211423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900" b="1" spc="388" dirty="0">
                <a:solidFill>
                  <a:srgbClr val="002060"/>
                </a:solidFill>
              </a:rPr>
              <a:t>SKILLS</a:t>
            </a:r>
            <a:endParaRPr lang="en-US" sz="900" b="1" dirty="0">
              <a:solidFill>
                <a:srgbClr val="002060"/>
              </a:solidFill>
            </a:endParaRPr>
          </a:p>
          <a:p>
            <a:r>
              <a:rPr lang="en-US" sz="900" u="sng" dirty="0">
                <a:ln w="0"/>
                <a:solidFill>
                  <a:srgbClr val="002060"/>
                </a:solidFill>
              </a:rPr>
              <a:t>Pastry: </a:t>
            </a:r>
            <a:r>
              <a:rPr lang="en-US" sz="900" dirty="0">
                <a:ln w="0"/>
                <a:solidFill>
                  <a:srgbClr val="002060"/>
                </a:solidFill>
              </a:rPr>
              <a:t>choux, ruff puff, short.</a:t>
            </a:r>
          </a:p>
          <a:p>
            <a:endParaRPr lang="en-US" sz="900" b="1" dirty="0">
              <a:ln w="0"/>
              <a:solidFill>
                <a:srgbClr val="002060"/>
              </a:solidFill>
            </a:endParaRP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EF7CE3E8-D154-4FCE-8CA3-C5984F19C6E5}"/>
              </a:ext>
            </a:extLst>
          </p:cNvPr>
          <p:cNvSpPr txBox="1"/>
          <p:nvPr/>
        </p:nvSpPr>
        <p:spPr>
          <a:xfrm>
            <a:off x="7772708" y="9524480"/>
            <a:ext cx="835256" cy="2308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highlight>
                  <a:srgbClr val="000000"/>
                </a:highlight>
              </a:rPr>
              <a:t>ASSESSMENT</a:t>
            </a:r>
          </a:p>
        </p:txBody>
      </p:sp>
      <p:sp>
        <p:nvSpPr>
          <p:cNvPr id="342" name="TextBox 341">
            <a:extLst>
              <a:ext uri="{FF2B5EF4-FFF2-40B4-BE49-F238E27FC236}">
                <a16:creationId xmlns:a16="http://schemas.microsoft.com/office/drawing/2014/main" id="{EF7CE3E8-D154-4FCE-8CA3-C5984F19C6E5}"/>
              </a:ext>
            </a:extLst>
          </p:cNvPr>
          <p:cNvSpPr txBox="1"/>
          <p:nvPr/>
        </p:nvSpPr>
        <p:spPr>
          <a:xfrm rot="16200000">
            <a:off x="4085287" y="6995758"/>
            <a:ext cx="835256" cy="2308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highlight>
                  <a:srgbClr val="000000"/>
                </a:highlight>
              </a:rPr>
              <a:t>ASSESSMENT</a:t>
            </a:r>
          </a:p>
        </p:txBody>
      </p: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5D4C3FEC-C70E-45C2-AD3D-CA979E53D1C2}"/>
              </a:ext>
            </a:extLst>
          </p:cNvPr>
          <p:cNvCxnSpPr>
            <a:cxnSpLocks/>
          </p:cNvCxnSpPr>
          <p:nvPr/>
        </p:nvCxnSpPr>
        <p:spPr>
          <a:xfrm>
            <a:off x="707054" y="10032916"/>
            <a:ext cx="406245" cy="25049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7" name="Rectangle 346"/>
          <p:cNvSpPr/>
          <p:nvPr/>
        </p:nvSpPr>
        <p:spPr>
          <a:xfrm>
            <a:off x="1960366" y="9880496"/>
            <a:ext cx="150236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b="1" dirty="0">
                <a:ln w="0"/>
                <a:solidFill>
                  <a:srgbClr val="7030A0"/>
                </a:solidFill>
              </a:rPr>
              <a:t>KNOWLEDGE</a:t>
            </a:r>
          </a:p>
          <a:p>
            <a:pPr algn="ctr"/>
            <a:r>
              <a:rPr lang="en-GB" sz="900" dirty="0">
                <a:ln w="0"/>
                <a:solidFill>
                  <a:srgbClr val="7030A0"/>
                </a:solidFill>
              </a:rPr>
              <a:t>Food groups, key nutrients and a balanced diet </a:t>
            </a:r>
            <a:endParaRPr lang="en-US" sz="900" dirty="0">
              <a:ln w="0"/>
              <a:solidFill>
                <a:srgbClr val="7030A0"/>
              </a:solidFill>
            </a:endParaRPr>
          </a:p>
        </p:txBody>
      </p:sp>
      <p:sp>
        <p:nvSpPr>
          <p:cNvPr id="348" name="TextBox 347">
            <a:extLst>
              <a:ext uri="{FF2B5EF4-FFF2-40B4-BE49-F238E27FC236}">
                <a16:creationId xmlns:a16="http://schemas.microsoft.com/office/drawing/2014/main" id="{F43DA677-E00B-4FAF-954D-E721111FE31B}"/>
              </a:ext>
            </a:extLst>
          </p:cNvPr>
          <p:cNvSpPr txBox="1"/>
          <p:nvPr/>
        </p:nvSpPr>
        <p:spPr>
          <a:xfrm rot="16200000">
            <a:off x="5703319" y="7467828"/>
            <a:ext cx="1249610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75" b="1" dirty="0">
                <a:solidFill>
                  <a:schemeClr val="bg1"/>
                </a:solidFill>
                <a:highlight>
                  <a:srgbClr val="000000"/>
                </a:highlight>
              </a:rPr>
              <a:t>Whole class feedback</a:t>
            </a:r>
            <a:endParaRPr lang="en-US" sz="775" dirty="0">
              <a:solidFill>
                <a:schemeClr val="bg1"/>
              </a:solidFill>
              <a:highlight>
                <a:srgbClr val="000000"/>
              </a:highlight>
            </a:endParaRPr>
          </a:p>
        </p:txBody>
      </p: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79B2889E-E280-4925-B90E-4A58C16C7048}"/>
              </a:ext>
            </a:extLst>
          </p:cNvPr>
          <p:cNvCxnSpPr>
            <a:cxnSpLocks/>
          </p:cNvCxnSpPr>
          <p:nvPr/>
        </p:nvCxnSpPr>
        <p:spPr>
          <a:xfrm flipV="1">
            <a:off x="2626446" y="6387275"/>
            <a:ext cx="21418" cy="365023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9" name="TextBox 298">
            <a:extLst>
              <a:ext uri="{FF2B5EF4-FFF2-40B4-BE49-F238E27FC236}">
                <a16:creationId xmlns:a16="http://schemas.microsoft.com/office/drawing/2014/main" id="{CCD5B3FB-0EBF-F4A9-3901-C2A0D5FB84AB}"/>
              </a:ext>
            </a:extLst>
          </p:cNvPr>
          <p:cNvSpPr txBox="1"/>
          <p:nvPr/>
        </p:nvSpPr>
        <p:spPr>
          <a:xfrm>
            <a:off x="439010" y="1117384"/>
            <a:ext cx="87699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00" b="1" dirty="0"/>
              <a:t>AO1: </a:t>
            </a:r>
          </a:p>
          <a:p>
            <a:pPr algn="ctr"/>
            <a:r>
              <a:rPr lang="en-GB" sz="800" dirty="0"/>
              <a:t>Recall knowledge </a:t>
            </a:r>
          </a:p>
          <a:p>
            <a:pPr algn="ctr"/>
            <a:r>
              <a:rPr lang="en-GB" sz="800" dirty="0"/>
              <a:t>and show understanding </a:t>
            </a:r>
          </a:p>
        </p:txBody>
      </p:sp>
      <p:sp>
        <p:nvSpPr>
          <p:cNvPr id="302" name="TextBox 301">
            <a:extLst>
              <a:ext uri="{FF2B5EF4-FFF2-40B4-BE49-F238E27FC236}">
                <a16:creationId xmlns:a16="http://schemas.microsoft.com/office/drawing/2014/main" id="{AA930662-E6A9-DC87-DFD3-8532609186C1}"/>
              </a:ext>
            </a:extLst>
          </p:cNvPr>
          <p:cNvSpPr txBox="1"/>
          <p:nvPr/>
        </p:nvSpPr>
        <p:spPr>
          <a:xfrm>
            <a:off x="1316932" y="1111722"/>
            <a:ext cx="80491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00" b="1" dirty="0"/>
              <a:t>AO2: </a:t>
            </a:r>
          </a:p>
          <a:p>
            <a:pPr algn="ctr"/>
            <a:r>
              <a:rPr lang="en-GB" sz="800" dirty="0"/>
              <a:t>Apply knowledge and understanding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7A9A9F4D-D616-FC10-5C46-35148C424A72}"/>
              </a:ext>
            </a:extLst>
          </p:cNvPr>
          <p:cNvSpPr txBox="1"/>
          <p:nvPr/>
        </p:nvSpPr>
        <p:spPr>
          <a:xfrm>
            <a:off x="2791282" y="1078587"/>
            <a:ext cx="9240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00" b="1" dirty="0"/>
              <a:t>AO4: </a:t>
            </a:r>
          </a:p>
          <a:p>
            <a:pPr algn="ctr"/>
            <a:r>
              <a:rPr lang="en-GB" sz="800" dirty="0"/>
              <a:t>Demonstrate the application of relevant technical skills, techniques and processes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516BED69-ADDE-DABF-F7EF-7676A2300058}"/>
              </a:ext>
            </a:extLst>
          </p:cNvPr>
          <p:cNvSpPr txBox="1"/>
          <p:nvPr/>
        </p:nvSpPr>
        <p:spPr>
          <a:xfrm>
            <a:off x="3741451" y="1078182"/>
            <a:ext cx="106473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00" b="1" dirty="0"/>
              <a:t>AO5: </a:t>
            </a:r>
          </a:p>
          <a:p>
            <a:pPr algn="ctr"/>
            <a:r>
              <a:rPr lang="en-GB" sz="800" dirty="0"/>
              <a:t>Analyse and evaluate the demonstration of relevant technical skills, techniques and</a:t>
            </a:r>
          </a:p>
          <a:p>
            <a:pPr algn="ctr"/>
            <a:r>
              <a:rPr lang="en-GB" sz="800" dirty="0"/>
              <a:t>processes</a:t>
            </a:r>
          </a:p>
        </p:txBody>
      </p:sp>
      <p:sp>
        <p:nvSpPr>
          <p:cNvPr id="345" name="TextBox 344">
            <a:extLst>
              <a:ext uri="{FF2B5EF4-FFF2-40B4-BE49-F238E27FC236}">
                <a16:creationId xmlns:a16="http://schemas.microsoft.com/office/drawing/2014/main" id="{F3B60411-F841-3B5C-CA42-98B0935391F1}"/>
              </a:ext>
            </a:extLst>
          </p:cNvPr>
          <p:cNvSpPr txBox="1"/>
          <p:nvPr/>
        </p:nvSpPr>
        <p:spPr>
          <a:xfrm>
            <a:off x="2047440" y="1089369"/>
            <a:ext cx="80491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00" b="1" dirty="0"/>
              <a:t>AO3: </a:t>
            </a:r>
          </a:p>
          <a:p>
            <a:pPr algn="ctr"/>
            <a:r>
              <a:rPr lang="en-GB" sz="800" dirty="0"/>
              <a:t>Analyse and evaluate knowledge and understanding </a:t>
            </a:r>
          </a:p>
        </p:txBody>
      </p:sp>
      <p:sp>
        <p:nvSpPr>
          <p:cNvPr id="351" name="Rectangle 350">
            <a:extLst>
              <a:ext uri="{FF2B5EF4-FFF2-40B4-BE49-F238E27FC236}">
                <a16:creationId xmlns:a16="http://schemas.microsoft.com/office/drawing/2014/main" id="{3F914E89-B31F-6BDA-A4B4-60FEB56D0623}"/>
              </a:ext>
            </a:extLst>
          </p:cNvPr>
          <p:cNvSpPr/>
          <p:nvPr/>
        </p:nvSpPr>
        <p:spPr>
          <a:xfrm rot="16200000">
            <a:off x="3186194" y="276411"/>
            <a:ext cx="187934" cy="870328"/>
          </a:xfrm>
          <a:prstGeom prst="rect">
            <a:avLst/>
          </a:prstGeom>
          <a:solidFill>
            <a:srgbClr val="7030A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sz="775" b="1" dirty="0">
                <a:solidFill>
                  <a:schemeClr val="bg1"/>
                </a:solidFill>
              </a:rPr>
              <a:t>33.3% NEA</a:t>
            </a:r>
            <a:endParaRPr lang="en-GB" sz="775" dirty="0">
              <a:solidFill>
                <a:schemeClr val="bg1"/>
              </a:solidFill>
            </a:endParaRPr>
          </a:p>
        </p:txBody>
      </p:sp>
      <p:sp>
        <p:nvSpPr>
          <p:cNvPr id="352" name="Rectangle 351">
            <a:extLst>
              <a:ext uri="{FF2B5EF4-FFF2-40B4-BE49-F238E27FC236}">
                <a16:creationId xmlns:a16="http://schemas.microsoft.com/office/drawing/2014/main" id="{C3D2BAD8-726D-31CE-BD37-FE606664BFC0}"/>
              </a:ext>
            </a:extLst>
          </p:cNvPr>
          <p:cNvSpPr/>
          <p:nvPr/>
        </p:nvSpPr>
        <p:spPr>
          <a:xfrm rot="16200000">
            <a:off x="4173304" y="246336"/>
            <a:ext cx="175036" cy="942590"/>
          </a:xfrm>
          <a:prstGeom prst="rect">
            <a:avLst/>
          </a:prstGeom>
          <a:solidFill>
            <a:srgbClr val="7030A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sz="775" b="1" dirty="0">
                <a:solidFill>
                  <a:schemeClr val="bg1"/>
                </a:solidFill>
              </a:rPr>
              <a:t>29.2% NEA</a:t>
            </a:r>
            <a:endParaRPr lang="en-GB" sz="775" dirty="0">
              <a:solidFill>
                <a:schemeClr val="bg1"/>
              </a:solidFill>
            </a:endParaRPr>
          </a:p>
        </p:txBody>
      </p:sp>
      <p:sp>
        <p:nvSpPr>
          <p:cNvPr id="355" name="Rectangle 354">
            <a:extLst>
              <a:ext uri="{FF2B5EF4-FFF2-40B4-BE49-F238E27FC236}">
                <a16:creationId xmlns:a16="http://schemas.microsoft.com/office/drawing/2014/main" id="{FB729EED-35CF-9F05-F8FA-FB4243882012}"/>
              </a:ext>
            </a:extLst>
          </p:cNvPr>
          <p:cNvSpPr/>
          <p:nvPr/>
        </p:nvSpPr>
        <p:spPr>
          <a:xfrm rot="16200000">
            <a:off x="2381297" y="543783"/>
            <a:ext cx="152210" cy="693521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sz="775" dirty="0">
                <a:solidFill>
                  <a:sysClr val="windowText" lastClr="000000"/>
                </a:solidFill>
              </a:rPr>
              <a:t>20/25% EXAM</a:t>
            </a:r>
          </a:p>
        </p:txBody>
      </p:sp>
      <p:graphicFrame>
        <p:nvGraphicFramePr>
          <p:cNvPr id="11" name="Table 14">
            <a:extLst>
              <a:ext uri="{FF2B5EF4-FFF2-40B4-BE49-F238E27FC236}">
                <a16:creationId xmlns:a16="http://schemas.microsoft.com/office/drawing/2014/main" id="{4E4D7CEA-474B-28FF-AA07-1876A8C882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052313"/>
              </p:ext>
            </p:extLst>
          </p:nvPr>
        </p:nvGraphicFramePr>
        <p:xfrm>
          <a:off x="4866869" y="686103"/>
          <a:ext cx="3299946" cy="1986057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31789">
                  <a:extLst>
                    <a:ext uri="{9D8B030D-6E8A-4147-A177-3AD203B41FA5}">
                      <a16:colId xmlns:a16="http://schemas.microsoft.com/office/drawing/2014/main" val="421166587"/>
                    </a:ext>
                  </a:extLst>
                </a:gridCol>
                <a:gridCol w="2598679">
                  <a:extLst>
                    <a:ext uri="{9D8B030D-6E8A-4147-A177-3AD203B41FA5}">
                      <a16:colId xmlns:a16="http://schemas.microsoft.com/office/drawing/2014/main" val="4226541316"/>
                    </a:ext>
                  </a:extLst>
                </a:gridCol>
                <a:gridCol w="469478">
                  <a:extLst>
                    <a:ext uri="{9D8B030D-6E8A-4147-A177-3AD203B41FA5}">
                      <a16:colId xmlns:a16="http://schemas.microsoft.com/office/drawing/2014/main" val="1409977005"/>
                    </a:ext>
                  </a:extLst>
                </a:gridCol>
              </a:tblGrid>
              <a:tr h="340137">
                <a:tc>
                  <a:txBody>
                    <a:bodyPr/>
                    <a:lstStyle/>
                    <a:p>
                      <a:r>
                        <a:rPr lang="en-GB" sz="105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Recall knowledge and show understanding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8.3%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492508"/>
                  </a:ext>
                </a:extLst>
              </a:tr>
              <a:tr h="228872">
                <a:tc>
                  <a:txBody>
                    <a:bodyPr/>
                    <a:lstStyle/>
                    <a:p>
                      <a:r>
                        <a:rPr lang="en-GB" sz="105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Apply knowledge and understanding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12.5%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095322"/>
                  </a:ext>
                </a:extLst>
              </a:tr>
              <a:tr h="228872">
                <a:tc>
                  <a:txBody>
                    <a:bodyPr/>
                    <a:lstStyle/>
                    <a:p>
                      <a:r>
                        <a:rPr lang="en-GB" sz="105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Analyse and evaluate knowledge and understanding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27.1%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180327"/>
                  </a:ext>
                </a:extLst>
              </a:tr>
              <a:tr h="228872">
                <a:tc>
                  <a:txBody>
                    <a:bodyPr/>
                    <a:lstStyle/>
                    <a:p>
                      <a:r>
                        <a:rPr lang="en-GB" sz="105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Demonstrate and apply relevant technical skills, techniques and processes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37.5%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283322"/>
                  </a:ext>
                </a:extLst>
              </a:tr>
              <a:tr h="228872">
                <a:tc>
                  <a:txBody>
                    <a:bodyPr/>
                    <a:lstStyle/>
                    <a:p>
                      <a:r>
                        <a:rPr lang="en-GB" sz="105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Analyse and evaluate the demonstration of relevant technical skills, techniques and</a:t>
                      </a:r>
                    </a:p>
                    <a:p>
                      <a:r>
                        <a:rPr lang="en-GB" sz="1050" dirty="0"/>
                        <a:t>processes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14.6%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641158"/>
                  </a:ext>
                </a:extLst>
              </a:tr>
            </a:tbl>
          </a:graphicData>
        </a:graphic>
      </p:graphicFrame>
      <p:pic>
        <p:nvPicPr>
          <p:cNvPr id="359" name="Picture 358">
            <a:extLst>
              <a:ext uri="{FF2B5EF4-FFF2-40B4-BE49-F238E27FC236}">
                <a16:creationId xmlns:a16="http://schemas.microsoft.com/office/drawing/2014/main" id="{5CE842FE-793B-86AA-ABB1-9A34324D36C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4921" t="-1270" r="15556" b="18096"/>
          <a:stretch/>
        </p:blipFill>
        <p:spPr>
          <a:xfrm>
            <a:off x="7486501" y="8340080"/>
            <a:ext cx="374121" cy="447579"/>
          </a:xfrm>
          <a:prstGeom prst="rect">
            <a:avLst/>
          </a:prstGeom>
        </p:spPr>
      </p:pic>
      <p:pic>
        <p:nvPicPr>
          <p:cNvPr id="360" name="Picture 359">
            <a:extLst>
              <a:ext uri="{FF2B5EF4-FFF2-40B4-BE49-F238E27FC236}">
                <a16:creationId xmlns:a16="http://schemas.microsoft.com/office/drawing/2014/main" id="{E79F82C5-AAD9-AA50-E30E-F33F7AC645D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4921" t="-1270" r="15556" b="18096"/>
          <a:stretch/>
        </p:blipFill>
        <p:spPr>
          <a:xfrm>
            <a:off x="2737529" y="11582363"/>
            <a:ext cx="374121" cy="447579"/>
          </a:xfrm>
          <a:prstGeom prst="rect">
            <a:avLst/>
          </a:prstGeom>
        </p:spPr>
      </p:pic>
      <p:pic>
        <p:nvPicPr>
          <p:cNvPr id="361" name="Picture 360">
            <a:extLst>
              <a:ext uri="{FF2B5EF4-FFF2-40B4-BE49-F238E27FC236}">
                <a16:creationId xmlns:a16="http://schemas.microsoft.com/office/drawing/2014/main" id="{258ECC28-90D0-D805-8FEC-8F0C66C6083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4921" t="-1270" r="15556" b="18096"/>
          <a:stretch/>
        </p:blipFill>
        <p:spPr>
          <a:xfrm>
            <a:off x="3288472" y="6904236"/>
            <a:ext cx="374121" cy="447579"/>
          </a:xfrm>
          <a:prstGeom prst="rect">
            <a:avLst/>
          </a:prstGeom>
        </p:spPr>
      </p:pic>
      <p:pic>
        <p:nvPicPr>
          <p:cNvPr id="363" name="Picture 362">
            <a:extLst>
              <a:ext uri="{FF2B5EF4-FFF2-40B4-BE49-F238E27FC236}">
                <a16:creationId xmlns:a16="http://schemas.microsoft.com/office/drawing/2014/main" id="{34356BEF-F0C3-0213-A7E7-32C781A416A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4921" t="-1270" r="15556" b="18096"/>
          <a:stretch/>
        </p:blipFill>
        <p:spPr>
          <a:xfrm>
            <a:off x="4886142" y="11201366"/>
            <a:ext cx="374121" cy="447579"/>
          </a:xfrm>
          <a:prstGeom prst="rect">
            <a:avLst/>
          </a:prstGeom>
        </p:spPr>
      </p:pic>
      <p:pic>
        <p:nvPicPr>
          <p:cNvPr id="367" name="Picture 366">
            <a:extLst>
              <a:ext uri="{FF2B5EF4-FFF2-40B4-BE49-F238E27FC236}">
                <a16:creationId xmlns:a16="http://schemas.microsoft.com/office/drawing/2014/main" id="{314BC0A1-2A16-F812-5137-BBBD7A300B6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83680" y="6978277"/>
            <a:ext cx="517963" cy="517963"/>
          </a:xfrm>
          <a:prstGeom prst="rect">
            <a:avLst/>
          </a:prstGeom>
        </p:spPr>
      </p:pic>
      <p:pic>
        <p:nvPicPr>
          <p:cNvPr id="368" name="Picture 367">
            <a:extLst>
              <a:ext uri="{FF2B5EF4-FFF2-40B4-BE49-F238E27FC236}">
                <a16:creationId xmlns:a16="http://schemas.microsoft.com/office/drawing/2014/main" id="{1FCA7CBD-B1F0-26F4-06EE-5E7806D491D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20805" y="9647620"/>
            <a:ext cx="517963" cy="517963"/>
          </a:xfrm>
          <a:prstGeom prst="rect">
            <a:avLst/>
          </a:prstGeom>
        </p:spPr>
      </p:pic>
      <p:pic>
        <p:nvPicPr>
          <p:cNvPr id="369" name="Picture 368">
            <a:extLst>
              <a:ext uri="{FF2B5EF4-FFF2-40B4-BE49-F238E27FC236}">
                <a16:creationId xmlns:a16="http://schemas.microsoft.com/office/drawing/2014/main" id="{A8D5D8C8-E45B-FF09-F505-C3B779D24E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11078" y="8145615"/>
            <a:ext cx="557441" cy="557441"/>
          </a:xfrm>
          <a:prstGeom prst="rect">
            <a:avLst/>
          </a:prstGeom>
        </p:spPr>
      </p:pic>
      <p:pic>
        <p:nvPicPr>
          <p:cNvPr id="370" name="Picture 369">
            <a:extLst>
              <a:ext uri="{FF2B5EF4-FFF2-40B4-BE49-F238E27FC236}">
                <a16:creationId xmlns:a16="http://schemas.microsoft.com/office/drawing/2014/main" id="{814773D2-67C3-63D8-32C2-D05E30AEBF5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63587" y="5153330"/>
            <a:ext cx="517963" cy="517963"/>
          </a:xfrm>
          <a:prstGeom prst="rect">
            <a:avLst/>
          </a:prstGeom>
        </p:spPr>
      </p:pic>
      <p:sp>
        <p:nvSpPr>
          <p:cNvPr id="379" name="Rectangle 378">
            <a:extLst>
              <a:ext uri="{FF2B5EF4-FFF2-40B4-BE49-F238E27FC236}">
                <a16:creationId xmlns:a16="http://schemas.microsoft.com/office/drawing/2014/main" id="{1EA3EA3F-F2DF-0853-008B-F0CD4303C56F}"/>
              </a:ext>
            </a:extLst>
          </p:cNvPr>
          <p:cNvSpPr/>
          <p:nvPr/>
        </p:nvSpPr>
        <p:spPr>
          <a:xfrm>
            <a:off x="4337537" y="9851542"/>
            <a:ext cx="16637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b="1" dirty="0">
                <a:ln w="0"/>
                <a:solidFill>
                  <a:schemeClr val="accent6">
                    <a:lumMod val="75000"/>
                  </a:schemeClr>
                </a:solidFill>
              </a:rPr>
              <a:t>ASSESSMENT</a:t>
            </a:r>
          </a:p>
          <a:p>
            <a:pPr algn="ctr"/>
            <a:r>
              <a:rPr lang="en-GB" sz="900" dirty="0">
                <a:ln w="0"/>
                <a:solidFill>
                  <a:schemeClr val="accent6">
                    <a:lumMod val="75000"/>
                  </a:schemeClr>
                </a:solidFill>
              </a:rPr>
              <a:t>Health and safety related to food preparation and storage and serving.</a:t>
            </a:r>
            <a:endParaRPr lang="en-US" sz="900" dirty="0">
              <a:ln w="0"/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80" name="TextBox 379">
            <a:extLst>
              <a:ext uri="{FF2B5EF4-FFF2-40B4-BE49-F238E27FC236}">
                <a16:creationId xmlns:a16="http://schemas.microsoft.com/office/drawing/2014/main" id="{9D521079-26C1-C75A-5C37-C1C426832B77}"/>
              </a:ext>
            </a:extLst>
          </p:cNvPr>
          <p:cNvSpPr txBox="1"/>
          <p:nvPr/>
        </p:nvSpPr>
        <p:spPr>
          <a:xfrm>
            <a:off x="6061586" y="9842079"/>
            <a:ext cx="1543697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900" b="1" spc="388" dirty="0">
                <a:solidFill>
                  <a:schemeClr val="accent5">
                    <a:lumMod val="50000"/>
                  </a:schemeClr>
                </a:solidFill>
              </a:rPr>
              <a:t>SKILLS</a:t>
            </a:r>
            <a:endParaRPr lang="en-US" sz="9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sz="900" b="1" dirty="0">
                <a:ln w="0"/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sz="900" b="1" dirty="0">
                <a:ln w="0"/>
                <a:solidFill>
                  <a:schemeClr val="accent5">
                    <a:lumMod val="50000"/>
                  </a:schemeClr>
                </a:solidFill>
              </a:rPr>
              <a:t>Health and safety relating to COOKING</a:t>
            </a:r>
          </a:p>
          <a:p>
            <a:pPr algn="ctr"/>
            <a:r>
              <a:rPr lang="en-GB" sz="900" b="1" u="sng" dirty="0">
                <a:ln w="0"/>
                <a:solidFill>
                  <a:schemeClr val="accent5">
                    <a:lumMod val="50000"/>
                  </a:schemeClr>
                </a:solidFill>
              </a:rPr>
              <a:t>Focus on starter dishes.</a:t>
            </a:r>
            <a:endParaRPr lang="en-US" sz="1050" b="1" u="sng" dirty="0">
              <a:ln w="0"/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81" name="TextBox 380">
            <a:extLst>
              <a:ext uri="{FF2B5EF4-FFF2-40B4-BE49-F238E27FC236}">
                <a16:creationId xmlns:a16="http://schemas.microsoft.com/office/drawing/2014/main" id="{D52C6261-0FA3-65C6-A9F7-D4535109FB1A}"/>
              </a:ext>
            </a:extLst>
          </p:cNvPr>
          <p:cNvSpPr txBox="1"/>
          <p:nvPr/>
        </p:nvSpPr>
        <p:spPr>
          <a:xfrm>
            <a:off x="-59411" y="8644502"/>
            <a:ext cx="1154375" cy="16389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900" b="1" spc="388" dirty="0">
                <a:solidFill>
                  <a:schemeClr val="accent5">
                    <a:lumMod val="50000"/>
                  </a:schemeClr>
                </a:solidFill>
              </a:rPr>
              <a:t>SKILLS</a:t>
            </a:r>
            <a:endParaRPr lang="en-US" sz="9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sz="900" b="1" dirty="0">
                <a:ln w="0"/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sz="900" b="1" dirty="0">
                <a:ln w="0"/>
                <a:solidFill>
                  <a:schemeClr val="accent5">
                    <a:lumMod val="50000"/>
                  </a:schemeClr>
                </a:solidFill>
              </a:rPr>
              <a:t>Health and safety relating to COOKING</a:t>
            </a:r>
          </a:p>
          <a:p>
            <a:pPr algn="ctr"/>
            <a:r>
              <a:rPr lang="en-GB" sz="900" b="1" u="sng" dirty="0">
                <a:ln w="0"/>
                <a:solidFill>
                  <a:schemeClr val="accent5">
                    <a:lumMod val="50000"/>
                  </a:schemeClr>
                </a:solidFill>
              </a:rPr>
              <a:t>Focus on main dishes for families.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b="1" dirty="0">
                <a:ln w="0"/>
                <a:solidFill>
                  <a:schemeClr val="accent5">
                    <a:lumMod val="50000"/>
                  </a:schemeClr>
                </a:solidFill>
              </a:rPr>
              <a:t>Pies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b="1" dirty="0">
                <a:ln w="0"/>
                <a:solidFill>
                  <a:schemeClr val="accent5">
                    <a:lumMod val="50000"/>
                  </a:schemeClr>
                </a:solidFill>
              </a:rPr>
              <a:t>Lasagne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b="1" dirty="0">
                <a:ln w="0"/>
                <a:solidFill>
                  <a:schemeClr val="accent5">
                    <a:lumMod val="50000"/>
                  </a:schemeClr>
                </a:solidFill>
              </a:rPr>
              <a:t>Shepherds pie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b="1" dirty="0">
                <a:ln w="0"/>
                <a:solidFill>
                  <a:schemeClr val="accent5">
                    <a:lumMod val="50000"/>
                  </a:schemeClr>
                </a:solidFill>
              </a:rPr>
              <a:t>Curry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b="1" dirty="0">
                <a:ln w="0"/>
                <a:solidFill>
                  <a:schemeClr val="accent5">
                    <a:lumMod val="50000"/>
                  </a:schemeClr>
                </a:solidFill>
              </a:rPr>
              <a:t>Pasta </a:t>
            </a:r>
            <a:endParaRPr lang="en-US" sz="1050" b="1" dirty="0">
              <a:ln w="0"/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83" name="Rectangle 382">
            <a:extLst>
              <a:ext uri="{FF2B5EF4-FFF2-40B4-BE49-F238E27FC236}">
                <a16:creationId xmlns:a16="http://schemas.microsoft.com/office/drawing/2014/main" id="{0C5FA37B-F6DF-E0C3-E72F-2695B0C42D2F}"/>
              </a:ext>
            </a:extLst>
          </p:cNvPr>
          <p:cNvSpPr/>
          <p:nvPr/>
        </p:nvSpPr>
        <p:spPr>
          <a:xfrm>
            <a:off x="1693422" y="8355274"/>
            <a:ext cx="148400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b="1" dirty="0">
                <a:ln w="0"/>
                <a:solidFill>
                  <a:schemeClr val="accent6">
                    <a:lumMod val="75000"/>
                  </a:schemeClr>
                </a:solidFill>
              </a:rPr>
              <a:t>ASSESSMENT</a:t>
            </a:r>
          </a:p>
          <a:p>
            <a:pPr algn="ctr"/>
            <a:r>
              <a:rPr lang="en-GB" sz="900" dirty="0">
                <a:ln w="0"/>
                <a:solidFill>
                  <a:schemeClr val="accent6">
                    <a:lumMod val="75000"/>
                  </a:schemeClr>
                </a:solidFill>
              </a:rPr>
              <a:t>Food groups, key nutrients and a balanced diet </a:t>
            </a:r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40E4C0D8-E430-7B14-7833-1F11659C69D8}"/>
              </a:ext>
            </a:extLst>
          </p:cNvPr>
          <p:cNvSpPr txBox="1"/>
          <p:nvPr/>
        </p:nvSpPr>
        <p:spPr>
          <a:xfrm>
            <a:off x="8493577" y="8815729"/>
            <a:ext cx="1107623" cy="784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900" b="1" spc="388" dirty="0">
                <a:solidFill>
                  <a:srgbClr val="002060"/>
                </a:solidFill>
              </a:rPr>
              <a:t>SKILLS</a:t>
            </a:r>
            <a:endParaRPr lang="en-US" sz="900" b="1" dirty="0">
              <a:solidFill>
                <a:srgbClr val="002060"/>
              </a:solidFill>
            </a:endParaRPr>
          </a:p>
          <a:p>
            <a:r>
              <a:rPr lang="en-US" sz="900" dirty="0">
                <a:ln w="0"/>
                <a:solidFill>
                  <a:srgbClr val="002060"/>
                </a:solidFill>
              </a:rPr>
              <a:t>Main courses using Protein and Carbohydrates. </a:t>
            </a:r>
          </a:p>
          <a:p>
            <a:endParaRPr lang="en-US" sz="900" b="1" dirty="0">
              <a:ln w="0"/>
              <a:solidFill>
                <a:srgbClr val="002060"/>
              </a:solidFill>
            </a:endParaRPr>
          </a:p>
        </p:txBody>
      </p:sp>
      <p:cxnSp>
        <p:nvCxnSpPr>
          <p:cNvPr id="389" name="Straight Connector 388">
            <a:extLst>
              <a:ext uri="{FF2B5EF4-FFF2-40B4-BE49-F238E27FC236}">
                <a16:creationId xmlns:a16="http://schemas.microsoft.com/office/drawing/2014/main" id="{60C6D864-66CE-49D1-190A-B18585B9B311}"/>
              </a:ext>
            </a:extLst>
          </p:cNvPr>
          <p:cNvCxnSpPr>
            <a:cxnSpLocks/>
          </p:cNvCxnSpPr>
          <p:nvPr/>
        </p:nvCxnSpPr>
        <p:spPr>
          <a:xfrm>
            <a:off x="5848556" y="8703056"/>
            <a:ext cx="329680" cy="725483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0" name="TextBox 389">
            <a:extLst>
              <a:ext uri="{FF2B5EF4-FFF2-40B4-BE49-F238E27FC236}">
                <a16:creationId xmlns:a16="http://schemas.microsoft.com/office/drawing/2014/main" id="{D157E9CB-E3ED-2B2D-9E86-97733761BF6B}"/>
              </a:ext>
            </a:extLst>
          </p:cNvPr>
          <p:cNvSpPr txBox="1"/>
          <p:nvPr/>
        </p:nvSpPr>
        <p:spPr>
          <a:xfrm>
            <a:off x="5718837" y="5190170"/>
            <a:ext cx="2116170" cy="76559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75" b="1" dirty="0">
                <a:ln w="0"/>
                <a:solidFill>
                  <a:schemeClr val="bg1"/>
                </a:solidFill>
                <a:highlight>
                  <a:srgbClr val="808000"/>
                </a:highlight>
              </a:rPr>
              <a:t>ASSESSMENT</a:t>
            </a:r>
            <a:r>
              <a:rPr lang="en-US" sz="775" b="1" dirty="0">
                <a:ln w="0"/>
                <a:solidFill>
                  <a:schemeClr val="bg1"/>
                </a:solidFill>
                <a:highlight>
                  <a:srgbClr val="002060"/>
                </a:highlight>
              </a:rPr>
              <a:t> NEA </a:t>
            </a:r>
          </a:p>
          <a:p>
            <a:r>
              <a:rPr lang="en-GB" sz="900" b="1" dirty="0">
                <a:ln w="0"/>
                <a:solidFill>
                  <a:srgbClr val="002060"/>
                </a:solidFill>
              </a:rPr>
              <a:t>Task 3 (a): </a:t>
            </a:r>
            <a:r>
              <a:rPr lang="en-GB" sz="900" dirty="0">
                <a:ln w="0"/>
                <a:solidFill>
                  <a:srgbClr val="002060"/>
                </a:solidFill>
              </a:rPr>
              <a:t>Menu and action planning for a two-course meal</a:t>
            </a:r>
            <a:r>
              <a:rPr lang="en-GB" sz="900" b="1" dirty="0">
                <a:solidFill>
                  <a:srgbClr val="002060"/>
                </a:solidFill>
              </a:rPr>
              <a:t> (b): </a:t>
            </a:r>
            <a:r>
              <a:rPr lang="en-GB" sz="900" dirty="0">
                <a:solidFill>
                  <a:srgbClr val="002060"/>
                </a:solidFill>
              </a:rPr>
              <a:t>Preparing and cooking a two-course menu, </a:t>
            </a:r>
            <a:r>
              <a:rPr lang="en-GB" sz="900" b="1" dirty="0">
                <a:solidFill>
                  <a:srgbClr val="002060"/>
                </a:solidFill>
              </a:rPr>
              <a:t>(c) </a:t>
            </a:r>
            <a:r>
              <a:rPr lang="en-GB" sz="900" dirty="0">
                <a:solidFill>
                  <a:srgbClr val="002060"/>
                </a:solidFill>
              </a:rPr>
              <a:t>Evaluating a two-course menu</a:t>
            </a:r>
          </a:p>
        </p:txBody>
      </p:sp>
      <p:sp>
        <p:nvSpPr>
          <p:cNvPr id="391" name="TextBox 390">
            <a:extLst>
              <a:ext uri="{FF2B5EF4-FFF2-40B4-BE49-F238E27FC236}">
                <a16:creationId xmlns:a16="http://schemas.microsoft.com/office/drawing/2014/main" id="{F4F17B26-7D53-1725-1DFD-895367221FB5}"/>
              </a:ext>
            </a:extLst>
          </p:cNvPr>
          <p:cNvSpPr txBox="1"/>
          <p:nvPr/>
        </p:nvSpPr>
        <p:spPr>
          <a:xfrm>
            <a:off x="-74413" y="7440150"/>
            <a:ext cx="1294327" cy="11618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75" b="1" spc="388" dirty="0">
                <a:solidFill>
                  <a:srgbClr val="002060"/>
                </a:solidFill>
              </a:rPr>
              <a:t>SKILLS</a:t>
            </a:r>
            <a:endParaRPr lang="en-US" sz="775" b="1" dirty="0">
              <a:solidFill>
                <a:srgbClr val="002060"/>
              </a:solidFill>
            </a:endParaRPr>
          </a:p>
          <a:p>
            <a:r>
              <a:rPr lang="en-US" sz="775" b="1" dirty="0">
                <a:ln w="0"/>
                <a:solidFill>
                  <a:schemeClr val="bg1"/>
                </a:solidFill>
                <a:highlight>
                  <a:srgbClr val="002060"/>
                </a:highlight>
              </a:rPr>
              <a:t>PRACTICE NEA </a:t>
            </a:r>
          </a:p>
          <a:p>
            <a:r>
              <a:rPr lang="en-US" sz="900" b="1" dirty="0">
                <a:ln w="0"/>
                <a:solidFill>
                  <a:srgbClr val="002060"/>
                </a:solidFill>
              </a:rPr>
              <a:t>Task 1 </a:t>
            </a:r>
            <a:r>
              <a:rPr lang="en-GB" sz="800" dirty="0">
                <a:solidFill>
                  <a:srgbClr val="002060"/>
                </a:solidFill>
              </a:rPr>
              <a:t>Amending a recipe</a:t>
            </a:r>
          </a:p>
          <a:p>
            <a:r>
              <a:rPr lang="en-GB" sz="900" b="1" dirty="0">
                <a:solidFill>
                  <a:srgbClr val="002060"/>
                </a:solidFill>
              </a:rPr>
              <a:t>Task 2 </a:t>
            </a:r>
            <a:r>
              <a:rPr lang="en-GB" sz="900" dirty="0">
                <a:solidFill>
                  <a:srgbClr val="002060"/>
                </a:solidFill>
              </a:rPr>
              <a:t>(a): Preparing and cooking an amended recipe, (b): Evaluating an amended recipe </a:t>
            </a:r>
            <a:endParaRPr lang="en-US" sz="1000" dirty="0">
              <a:ln w="0"/>
              <a:solidFill>
                <a:srgbClr val="002060"/>
              </a:solidFill>
            </a:endParaRPr>
          </a:p>
        </p:txBody>
      </p:sp>
      <p:cxnSp>
        <p:nvCxnSpPr>
          <p:cNvPr id="393" name="Straight Connector 392">
            <a:extLst>
              <a:ext uri="{FF2B5EF4-FFF2-40B4-BE49-F238E27FC236}">
                <a16:creationId xmlns:a16="http://schemas.microsoft.com/office/drawing/2014/main" id="{36FC7B89-D6D6-2FD9-1227-29965AC7CC06}"/>
              </a:ext>
            </a:extLst>
          </p:cNvPr>
          <p:cNvCxnSpPr>
            <a:cxnSpLocks/>
          </p:cNvCxnSpPr>
          <p:nvPr/>
        </p:nvCxnSpPr>
        <p:spPr>
          <a:xfrm flipH="1">
            <a:off x="4266743" y="5811411"/>
            <a:ext cx="122094" cy="735479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Straight Connector 393">
            <a:extLst>
              <a:ext uri="{FF2B5EF4-FFF2-40B4-BE49-F238E27FC236}">
                <a16:creationId xmlns:a16="http://schemas.microsoft.com/office/drawing/2014/main" id="{754E736E-AF03-0C5C-0305-8020881B2E0D}"/>
              </a:ext>
            </a:extLst>
          </p:cNvPr>
          <p:cNvCxnSpPr>
            <a:cxnSpLocks/>
          </p:cNvCxnSpPr>
          <p:nvPr/>
        </p:nvCxnSpPr>
        <p:spPr>
          <a:xfrm>
            <a:off x="6186370" y="5945374"/>
            <a:ext cx="98662" cy="39454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6" name="TextBox 395">
            <a:extLst>
              <a:ext uri="{FF2B5EF4-FFF2-40B4-BE49-F238E27FC236}">
                <a16:creationId xmlns:a16="http://schemas.microsoft.com/office/drawing/2014/main" id="{ACF671E2-391B-8E57-1367-19C00E7C6960}"/>
              </a:ext>
            </a:extLst>
          </p:cNvPr>
          <p:cNvSpPr txBox="1"/>
          <p:nvPr/>
        </p:nvSpPr>
        <p:spPr>
          <a:xfrm>
            <a:off x="8009286" y="3680357"/>
            <a:ext cx="1746789" cy="104259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75" b="1" dirty="0">
                <a:ln w="0"/>
                <a:solidFill>
                  <a:schemeClr val="bg1"/>
                </a:solidFill>
                <a:highlight>
                  <a:srgbClr val="808000"/>
                </a:highlight>
              </a:rPr>
              <a:t>ASSESSMENT</a:t>
            </a:r>
            <a:r>
              <a:rPr lang="en-US" sz="775" b="1" dirty="0">
                <a:ln w="0"/>
                <a:solidFill>
                  <a:schemeClr val="bg1"/>
                </a:solidFill>
                <a:highlight>
                  <a:srgbClr val="002060"/>
                </a:highlight>
              </a:rPr>
              <a:t> NEA </a:t>
            </a:r>
          </a:p>
          <a:p>
            <a:r>
              <a:rPr lang="en-GB" sz="900" b="1" dirty="0">
                <a:ln w="0"/>
                <a:solidFill>
                  <a:srgbClr val="002060"/>
                </a:solidFill>
              </a:rPr>
              <a:t>Task 4 (a): </a:t>
            </a:r>
            <a:r>
              <a:rPr lang="en-GB" sz="900" dirty="0">
                <a:ln w="0"/>
                <a:solidFill>
                  <a:srgbClr val="002060"/>
                </a:solidFill>
              </a:rPr>
              <a:t>Preparing and cooking a dish suitable for someone with a food-health related</a:t>
            </a:r>
          </a:p>
          <a:p>
            <a:r>
              <a:rPr lang="en-GB" sz="900" dirty="0">
                <a:ln w="0"/>
                <a:solidFill>
                  <a:srgbClr val="002060"/>
                </a:solidFill>
              </a:rPr>
              <a:t>Condition, </a:t>
            </a:r>
            <a:r>
              <a:rPr lang="en-GB" sz="900" b="1" dirty="0">
                <a:ln w="0"/>
                <a:solidFill>
                  <a:srgbClr val="002060"/>
                </a:solidFill>
              </a:rPr>
              <a:t>(b): </a:t>
            </a:r>
            <a:r>
              <a:rPr lang="en-GB" sz="900" dirty="0">
                <a:ln w="0"/>
                <a:solidFill>
                  <a:srgbClr val="002060"/>
                </a:solidFill>
              </a:rPr>
              <a:t>Evaluating a dish suitable for someone with a food-health related condition</a:t>
            </a:r>
          </a:p>
        </p:txBody>
      </p:sp>
      <p:cxnSp>
        <p:nvCxnSpPr>
          <p:cNvPr id="397" name="Straight Connector 396">
            <a:extLst>
              <a:ext uri="{FF2B5EF4-FFF2-40B4-BE49-F238E27FC236}">
                <a16:creationId xmlns:a16="http://schemas.microsoft.com/office/drawing/2014/main" id="{487FF485-F5FE-A762-3A4D-6682243DB87D}"/>
              </a:ext>
            </a:extLst>
          </p:cNvPr>
          <p:cNvCxnSpPr>
            <a:cxnSpLocks/>
          </p:cNvCxnSpPr>
          <p:nvPr/>
        </p:nvCxnSpPr>
        <p:spPr>
          <a:xfrm flipH="1">
            <a:off x="7982996" y="4705318"/>
            <a:ext cx="737854" cy="58429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8" name="Picture 397">
            <a:extLst>
              <a:ext uri="{FF2B5EF4-FFF2-40B4-BE49-F238E27FC236}">
                <a16:creationId xmlns:a16="http://schemas.microsoft.com/office/drawing/2014/main" id="{FB3E4D96-F22B-7A6F-D0EB-A0CB7D115F18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9894" t="1768" r="9187" b="19433"/>
          <a:stretch/>
        </p:blipFill>
        <p:spPr>
          <a:xfrm>
            <a:off x="129228" y="6971334"/>
            <a:ext cx="371035" cy="361314"/>
          </a:xfrm>
          <a:prstGeom prst="rect">
            <a:avLst/>
          </a:prstGeom>
        </p:spPr>
      </p:pic>
      <p:pic>
        <p:nvPicPr>
          <p:cNvPr id="401" name="Picture 400">
            <a:extLst>
              <a:ext uri="{FF2B5EF4-FFF2-40B4-BE49-F238E27FC236}">
                <a16:creationId xmlns:a16="http://schemas.microsoft.com/office/drawing/2014/main" id="{16741C92-3FC4-BE4D-8776-7DF434C08D82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9894" t="1768" r="9187" b="19433"/>
          <a:stretch/>
        </p:blipFill>
        <p:spPr>
          <a:xfrm>
            <a:off x="6640780" y="6699237"/>
            <a:ext cx="371035" cy="361314"/>
          </a:xfrm>
          <a:prstGeom prst="rect">
            <a:avLst/>
          </a:prstGeom>
        </p:spPr>
      </p:pic>
      <p:pic>
        <p:nvPicPr>
          <p:cNvPr id="402" name="Picture 401">
            <a:extLst>
              <a:ext uri="{FF2B5EF4-FFF2-40B4-BE49-F238E27FC236}">
                <a16:creationId xmlns:a16="http://schemas.microsoft.com/office/drawing/2014/main" id="{0BC21616-2A5C-5DBE-8048-017707BD5A13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9894" t="1768" r="9187" b="19433"/>
          <a:stretch/>
        </p:blipFill>
        <p:spPr>
          <a:xfrm>
            <a:off x="9033991" y="9416665"/>
            <a:ext cx="371035" cy="361314"/>
          </a:xfrm>
          <a:prstGeom prst="rect">
            <a:avLst/>
          </a:prstGeom>
        </p:spPr>
      </p:pic>
      <p:pic>
        <p:nvPicPr>
          <p:cNvPr id="406" name="Picture 405">
            <a:extLst>
              <a:ext uri="{FF2B5EF4-FFF2-40B4-BE49-F238E27FC236}">
                <a16:creationId xmlns:a16="http://schemas.microsoft.com/office/drawing/2014/main" id="{156D8B00-21BF-8900-5E0C-E5EBD438230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9894" t="1768" r="9187" b="19433"/>
          <a:stretch/>
        </p:blipFill>
        <p:spPr>
          <a:xfrm>
            <a:off x="4057975" y="10111409"/>
            <a:ext cx="371035" cy="361314"/>
          </a:xfrm>
          <a:prstGeom prst="rect">
            <a:avLst/>
          </a:prstGeom>
        </p:spPr>
      </p:pic>
      <p:pic>
        <p:nvPicPr>
          <p:cNvPr id="407" name="Picture 406">
            <a:extLst>
              <a:ext uri="{FF2B5EF4-FFF2-40B4-BE49-F238E27FC236}">
                <a16:creationId xmlns:a16="http://schemas.microsoft.com/office/drawing/2014/main" id="{52B76DCA-4F77-B6B0-9A02-F9B60CAF7C6E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9894" t="1768" r="9187" b="19433"/>
          <a:stretch/>
        </p:blipFill>
        <p:spPr>
          <a:xfrm>
            <a:off x="386046" y="10215653"/>
            <a:ext cx="371035" cy="361314"/>
          </a:xfrm>
          <a:prstGeom prst="rect">
            <a:avLst/>
          </a:prstGeom>
        </p:spPr>
      </p:pic>
      <p:pic>
        <p:nvPicPr>
          <p:cNvPr id="408" name="Picture 407">
            <a:extLst>
              <a:ext uri="{FF2B5EF4-FFF2-40B4-BE49-F238E27FC236}">
                <a16:creationId xmlns:a16="http://schemas.microsoft.com/office/drawing/2014/main" id="{3C3835FC-5359-2368-1F85-958EE8FDF178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9894" t="1768" r="9187" b="19433"/>
          <a:stretch/>
        </p:blipFill>
        <p:spPr>
          <a:xfrm>
            <a:off x="7518946" y="10005269"/>
            <a:ext cx="371035" cy="361314"/>
          </a:xfrm>
          <a:prstGeom prst="rect">
            <a:avLst/>
          </a:prstGeom>
        </p:spPr>
      </p:pic>
      <p:pic>
        <p:nvPicPr>
          <p:cNvPr id="410" name="Picture 409">
            <a:extLst>
              <a:ext uri="{FF2B5EF4-FFF2-40B4-BE49-F238E27FC236}">
                <a16:creationId xmlns:a16="http://schemas.microsoft.com/office/drawing/2014/main" id="{E91453CD-60D9-7C71-67D1-F49516CB95A9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0344" r="12414" b="22758"/>
          <a:stretch/>
        </p:blipFill>
        <p:spPr>
          <a:xfrm>
            <a:off x="5130099" y="8152445"/>
            <a:ext cx="394937" cy="394937"/>
          </a:xfrm>
          <a:prstGeom prst="rect">
            <a:avLst/>
          </a:prstGeom>
        </p:spPr>
      </p:pic>
      <p:pic>
        <p:nvPicPr>
          <p:cNvPr id="411" name="Picture 410">
            <a:extLst>
              <a:ext uri="{FF2B5EF4-FFF2-40B4-BE49-F238E27FC236}">
                <a16:creationId xmlns:a16="http://schemas.microsoft.com/office/drawing/2014/main" id="{9BE080B8-4D38-262B-59F8-758904CD2818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0344" r="12414" b="22758"/>
          <a:stretch/>
        </p:blipFill>
        <p:spPr>
          <a:xfrm>
            <a:off x="1499780" y="6990673"/>
            <a:ext cx="394937" cy="394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991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  <SharedWithUsers xmlns="4276e521-d8f5-44a8-8722-75164a36e364">
      <UserInfo>
        <DisplayName>E Cooling</DisplayName>
        <AccountId>13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6" ma:contentTypeDescription="Create a new document." ma:contentTypeScope="" ma:versionID="be66c1aad8eb9f988ae5574c05fe6bc3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b5a91c2b404a9d51996ceae58009a9ec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3140eff-5672-4042-a3e4-d3f7522364a3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8F55F3-511F-4686-92A0-3D64A444A6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BB198D-54BD-40AD-949E-8988171B3A3E}">
  <ds:schemaRefs>
    <ds:schemaRef ds:uri="http://schemas.microsoft.com/office/2006/documentManagement/types"/>
    <ds:schemaRef ds:uri="http://schemas.microsoft.com/office/infopath/2007/PartnerControls"/>
    <ds:schemaRef ds:uri="d2ff850c-5ef6-4677-9489-0d05ff7cff03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2ecd3540-7ae6-4583-a408-d0fdbd12214c"/>
    <ds:schemaRef ds:uri="http://www.w3.org/XML/1998/namespace"/>
    <ds:schemaRef ds:uri="http://purl.org/dc/dcmitype/"/>
    <ds:schemaRef ds:uri="4276e521-d8f5-44a8-8722-75164a36e364"/>
    <ds:schemaRef ds:uri="b6daa2f3-06b5-47f8-a85d-067055f32ca7"/>
  </ds:schemaRefs>
</ds:datastoreItem>
</file>

<file path=customXml/itemProps3.xml><?xml version="1.0" encoding="utf-8"?>
<ds:datastoreItem xmlns:ds="http://schemas.openxmlformats.org/officeDocument/2006/customXml" ds:itemID="{6E9F8DE8-4C53-42A1-AA10-154468BA44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daa2f3-06b5-47f8-a85d-067055f32ca7"/>
    <ds:schemaRef ds:uri="4276e521-d8f5-44a8-8722-75164a36e3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5038</TotalTime>
  <Words>718</Words>
  <Application>Microsoft Office PowerPoint</Application>
  <PresentationFormat>A3 Paper (297x420 mm)</PresentationFormat>
  <Paragraphs>192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Wadebridge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Burrell, Grace</dc:creator>
  <cp:lastModifiedBy>Tracey Ramage</cp:lastModifiedBy>
  <cp:revision>694</cp:revision>
  <cp:lastPrinted>2022-04-27T16:46:15Z</cp:lastPrinted>
  <dcterms:created xsi:type="dcterms:W3CDTF">2019-10-28T16:02:33Z</dcterms:created>
  <dcterms:modified xsi:type="dcterms:W3CDTF">2025-09-02T05:05:05Z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  <property fmtid="{D5CDD505-2E9C-101B-9397-08002B2CF9AE}" pid="3" name="MediaServiceImageTags">
    <vt:lpwstr/>
  </property>
  <property fmtid="{D5CDD505-2E9C-101B-9397-08002B2CF9AE}" pid="4" name="Order">
    <vt:r8>20700</vt:r8>
  </property>
  <property fmtid="{D5CDD505-2E9C-101B-9397-08002B2CF9AE}" pid="5" name="xd_Signature">
    <vt:bool>false</vt:bool>
  </property>
  <property fmtid="{D5CDD505-2E9C-101B-9397-08002B2CF9AE}" pid="6" name="SharedWithUsers">
    <vt:lpwstr>13;#E Cooling</vt:lpwstr>
  </property>
  <property fmtid="{D5CDD505-2E9C-101B-9397-08002B2CF9AE}" pid="7" name="xd_ProgID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_SourceUrl">
    <vt:lpwstr/>
  </property>
  <property fmtid="{D5CDD505-2E9C-101B-9397-08002B2CF9AE}" pid="11" name="_SharedFileIndex">
    <vt:lpwstr/>
  </property>
  <property fmtid="{D5CDD505-2E9C-101B-9397-08002B2CF9AE}" pid="12" name="ComplianceAssetId">
    <vt:lpwstr/>
  </property>
  <property fmtid="{D5CDD505-2E9C-101B-9397-08002B2CF9AE}" pid="13" name="TemplateUrl">
    <vt:lpwstr/>
  </property>
</Properties>
</file>