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30"/>
  </p:notesMasterIdLst>
  <p:handoutMasterIdLst>
    <p:handoutMasterId r:id="rId31"/>
  </p:handoutMasterIdLst>
  <p:sldIdLst>
    <p:sldId id="333" r:id="rId7"/>
    <p:sldId id="311" r:id="rId8"/>
    <p:sldId id="317" r:id="rId9"/>
    <p:sldId id="312" r:id="rId10"/>
    <p:sldId id="314" r:id="rId11"/>
    <p:sldId id="315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13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000"/>
    <a:srgbClr val="006F9E"/>
    <a:srgbClr val="4D4D4C"/>
    <a:srgbClr val="007BC4"/>
    <a:srgbClr val="EFD500"/>
    <a:srgbClr val="DEEBF7"/>
    <a:srgbClr val="FDF3ED"/>
    <a:srgbClr val="F39100"/>
    <a:srgbClr val="EDEDFD"/>
    <a:srgbClr val="E5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 autoAdjust="0"/>
    <p:restoredTop sz="92144" autoAdjust="0"/>
  </p:normalViewPr>
  <p:slideViewPr>
    <p:cSldViewPr snapToGrid="0" snapToObjects="1">
      <p:cViewPr varScale="1">
        <p:scale>
          <a:sx n="76" d="100"/>
          <a:sy n="76" d="100"/>
        </p:scale>
        <p:origin x="107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03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14012" y="18660"/>
            <a:ext cx="2172560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¡</a:t>
            </a:r>
            <a:r>
              <a:rPr lang="en-GB" dirty="0" err="1">
                <a:solidFill>
                  <a:schemeClr val="tx1"/>
                </a:solidFill>
              </a:rPr>
              <a:t>Descubre</a:t>
            </a:r>
            <a:r>
              <a:rPr lang="en-GB" dirty="0">
                <a:solidFill>
                  <a:schemeClr val="tx1"/>
                </a:solidFill>
              </a:rPr>
              <a:t> Andalucía!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84783-00C8-E970-611D-A7805BA86E5F}"/>
              </a:ext>
            </a:extLst>
          </p:cNvPr>
          <p:cNvSpPr txBox="1"/>
          <p:nvPr/>
        </p:nvSpPr>
        <p:spPr>
          <a:xfrm>
            <a:off x="1894114" y="1119674"/>
            <a:ext cx="743190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Y10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Autumn Term.</a:t>
            </a:r>
          </a:p>
          <a:p>
            <a:r>
              <a:rPr lang="en-US" sz="2800" b="1" dirty="0"/>
              <a:t> Unit: Viajes</a:t>
            </a:r>
          </a:p>
          <a:p>
            <a:endParaRPr lang="en-US" sz="2800" b="1" dirty="0"/>
          </a:p>
          <a:p>
            <a:r>
              <a:rPr lang="en-GB" b="1" dirty="0"/>
              <a:t>Theme 2 – Popular Culture </a:t>
            </a:r>
            <a:endParaRPr lang="en-GB" dirty="0"/>
          </a:p>
          <a:p>
            <a:r>
              <a:rPr lang="en-GB" b="1" dirty="0"/>
              <a:t>Theme 3 – Communication and the World around us 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717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885928" y="1479401"/>
          <a:ext cx="4420143" cy="38991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5987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660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S" sz="1800" b="1" dirty="0"/>
                        <a:t>Cómo te gustaría viajar?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would you like to travel?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324164"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Me gustaría viajar en</a:t>
                      </a:r>
                    </a:p>
                    <a:p>
                      <a:pPr fontAlgn="base"/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to travel by</a:t>
                      </a:r>
                      <a:endParaRPr lang="es-ES" sz="1400" dirty="0"/>
                    </a:p>
                    <a:p>
                      <a:pPr fontAlgn="base"/>
                      <a:endParaRPr lang="es-ES" sz="1600" dirty="0"/>
                    </a:p>
                    <a:p>
                      <a:pPr fontAlgn="base"/>
                      <a:r>
                        <a:rPr lang="es-ES" sz="1600" dirty="0"/>
                        <a:t>Me gustaría coger el </a:t>
                      </a:r>
                    </a:p>
                    <a:p>
                      <a:pPr fontAlgn="base"/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would like to take the</a:t>
                      </a:r>
                    </a:p>
                    <a:p>
                      <a:pPr fontAlgn="base"/>
                      <a:endParaRPr lang="es-ES" sz="1600" dirty="0"/>
                    </a:p>
                    <a:p>
                      <a:pPr fontAlgn="base"/>
                      <a:r>
                        <a:rPr lang="es-ES" sz="1600" dirty="0"/>
                        <a:t>Quisiera ir en</a:t>
                      </a:r>
                    </a:p>
                    <a:p>
                      <a:pPr fontAlgn="base"/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want to go by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autobús.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bus.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avión.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plane.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barco.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ship.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coche.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metro.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underground.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tren.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train.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Me gustaría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viajar/ir a pie. 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 go on foot.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952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2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443990" y="904073"/>
          <a:ext cx="9304019" cy="571875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8982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91661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2243453">
                  <a:extLst>
                    <a:ext uri="{9D8B030D-6E8A-4147-A177-3AD203B41FA5}">
                      <a16:colId xmlns:a16="http://schemas.microsoft.com/office/drawing/2014/main" val="3668163943"/>
                    </a:ext>
                  </a:extLst>
                </a:gridCol>
                <a:gridCol w="1079737">
                  <a:extLst>
                    <a:ext uri="{9D8B030D-6E8A-4147-A177-3AD203B41FA5}">
                      <a16:colId xmlns:a16="http://schemas.microsoft.com/office/drawing/2014/main" val="2557533492"/>
                    </a:ext>
                  </a:extLst>
                </a:gridCol>
                <a:gridCol w="2699342">
                  <a:extLst>
                    <a:ext uri="{9D8B030D-6E8A-4147-A177-3AD203B41FA5}">
                      <a16:colId xmlns:a16="http://schemas.microsoft.com/office/drawing/2014/main" val="2674614661"/>
                    </a:ext>
                  </a:extLst>
                </a:gridCol>
              </a:tblGrid>
              <a:tr h="66063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¿Por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viajar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autobús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avión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barco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coche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/metro/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tren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would you like to travel by bus/plane/ship/car/underground/train?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5830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 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más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more</a:t>
                      </a:r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menos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caro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expensive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barato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cheap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rápido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fast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lento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slow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/>
                        <a:t>cómodo</a:t>
                      </a:r>
                      <a:r>
                        <a:rPr lang="es-ES" sz="140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comfortable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práctico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practical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seguro </a:t>
                      </a:r>
                      <a:r>
                        <a:rPr lang="es-ES" sz="1400" dirty="0"/>
                        <a:t>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safe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que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autobús.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bus.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avión.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plane.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barco.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ship.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coche.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metro.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underground.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dirty="0"/>
                        <a:t>tren.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train.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71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tan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fontAlgn="base"/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como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1600285"/>
                  </a:ext>
                </a:extLst>
              </a:tr>
              <a:tr h="43140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mejor/peor que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better/worse than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778040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 hay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/are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mucho tráfico.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 of traffic.</a:t>
                      </a:r>
                    </a:p>
                    <a:p>
                      <a:r>
                        <a:rPr lang="es-ES" sz="1600" dirty="0"/>
                        <a:t>muchos retrasos.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 of delays.</a:t>
                      </a:r>
                    </a:p>
                    <a:p>
                      <a:pPr fontAlgn="base"/>
                      <a:r>
                        <a:rPr lang="es-ES" sz="1600" dirty="0"/>
                        <a:t>mucha gente.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 of people.</a:t>
                      </a:r>
                    </a:p>
                    <a:p>
                      <a:r>
                        <a:rPr lang="es-ES" sz="1600" dirty="0"/>
                        <a:t>muchas tiendas.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 of shops.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115706"/>
                  </a:ext>
                </a:extLst>
              </a:tr>
              <a:tr h="654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endParaRPr lang="es-ES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me gusta hacer ejercicio.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 to do exercise.</a:t>
                      </a:r>
                    </a:p>
                    <a:p>
                      <a:r>
                        <a:rPr lang="es-ES" sz="1600" dirty="0"/>
                        <a:t>se pueden hacer otras cosas.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you/one can do other things.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puede ir de compras antes del vuelo.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you/one can go shopping before the flight.</a:t>
                      </a:r>
                    </a:p>
                    <a:p>
                      <a:pPr fontAlgn="base"/>
                      <a:r>
                        <a:rPr lang="es-ES" sz="1600" dirty="0"/>
                        <a:t>siempre </a:t>
                      </a:r>
                      <a:r>
                        <a:rPr lang="es-ES" sz="1600"/>
                        <a:t>tengo muchas maletas.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always carry lots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suitcases.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dirty="0"/>
                        <a:t>tengo miedo a volar.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afraid of flying.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la otra gente me molesta.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other people annoy me.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47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19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843964" y="1731253"/>
          <a:ext cx="6504072" cy="362023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8387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086495">
                  <a:extLst>
                    <a:ext uri="{9D8B030D-6E8A-4147-A177-3AD203B41FA5}">
                      <a16:colId xmlns:a16="http://schemas.microsoft.com/office/drawing/2014/main" val="2335231539"/>
                    </a:ext>
                  </a:extLst>
                </a:gridCol>
                <a:gridCol w="2733706">
                  <a:extLst>
                    <a:ext uri="{9D8B030D-6E8A-4147-A177-3AD203B41FA5}">
                      <a16:colId xmlns:a16="http://schemas.microsoft.com/office/drawing/2014/main" val="80445124"/>
                    </a:ext>
                  </a:extLst>
                </a:gridCol>
              </a:tblGrid>
              <a:tr h="7043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En tu opinión, 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la mejor fiesta?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What’s the best festival in your opinion?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47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Si te gusta el ruido,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noise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hay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must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ir a las Fallas.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 to the </a:t>
                      </a: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Fallas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ir a los Sanfermines.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Sanfermines.</a:t>
                      </a: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ir a la Fiesta del Sol.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 to the Festival of the Sun.</a:t>
                      </a:r>
                    </a:p>
                    <a:p>
                      <a:pPr fontAlgn="base"/>
                      <a:r>
                        <a:rPr lang="es-ES" sz="1600" dirty="0"/>
                        <a:t>ir a la Tomatina.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Tomatina.</a:t>
                      </a:r>
                    </a:p>
                    <a:p>
                      <a:pPr fontAlgn="base"/>
                      <a:r>
                        <a:rPr lang="es-ES" sz="1600" dirty="0"/>
                        <a:t>ir a la Feria de Abril.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Seville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706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Si eres muy aventurero/a,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adventurous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s-ES" sz="1400" dirty="0"/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778040"/>
                  </a:ext>
                </a:extLst>
              </a:tr>
              <a:tr h="68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Si te interesa la historia,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115706"/>
                  </a:ext>
                </a:extLst>
              </a:tr>
              <a:tr h="77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Si quieres divertirte,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47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6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44289" y="1131763"/>
          <a:ext cx="11703421" cy="52527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7393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83594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173513">
                  <a:extLst>
                    <a:ext uri="{9D8B030D-6E8A-4147-A177-3AD203B41FA5}">
                      <a16:colId xmlns:a16="http://schemas.microsoft.com/office/drawing/2014/main" val="2896886110"/>
                    </a:ext>
                  </a:extLst>
                </a:gridCol>
                <a:gridCol w="409928">
                  <a:extLst>
                    <a:ext uri="{9D8B030D-6E8A-4147-A177-3AD203B41FA5}">
                      <a16:colId xmlns:a16="http://schemas.microsoft.com/office/drawing/2014/main" val="2017160656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950709863"/>
                    </a:ext>
                  </a:extLst>
                </a:gridCol>
                <a:gridCol w="893057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4456484">
                  <a:extLst>
                    <a:ext uri="{9D8B030D-6E8A-4147-A177-3AD203B41FA5}">
                      <a16:colId xmlns:a16="http://schemas.microsoft.com/office/drawing/2014/main" val="3668163943"/>
                    </a:ext>
                  </a:extLst>
                </a:gridCol>
              </a:tblGrid>
              <a:tr h="71021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¿A qué fiesta te gustaría ir?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 festival would you like to go to?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52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Para mí,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la fiesta más</a:t>
                      </a:r>
                    </a:p>
                    <a:p>
                      <a:pPr fontAlgn="base"/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festival</a:t>
                      </a:r>
                      <a:endParaRPr lang="es-ES" sz="1400" dirty="0"/>
                    </a:p>
                    <a:p>
                      <a:pPr fontAlgn="base"/>
                      <a:endParaRPr lang="es-E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fontAlgn="base"/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la fiesta menos</a:t>
                      </a:r>
                    </a:p>
                    <a:p>
                      <a:pPr fontAlgn="base"/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festival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well-known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peligrosa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dangerous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típica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typical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ruidosa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noisy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interesting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histórica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historical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es</a:t>
                      </a: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las Fallas</a:t>
                      </a:r>
                    </a:p>
                    <a:p>
                      <a:pPr fontAlgn="base"/>
                      <a:r>
                        <a:rPr lang="es-ES" sz="1400" i="1" dirty="0" err="1">
                          <a:solidFill>
                            <a:srgbClr val="4E4E4E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E4E4E"/>
                          </a:solidFill>
                        </a:rPr>
                        <a:t> Fallas</a:t>
                      </a:r>
                    </a:p>
                    <a:p>
                      <a:pPr fontAlgn="base"/>
                      <a:endParaRPr lang="es-ES" sz="1600" dirty="0"/>
                    </a:p>
                    <a:p>
                      <a:pPr fontAlgn="base"/>
                      <a:r>
                        <a:rPr lang="es-ES" sz="1600" dirty="0"/>
                        <a:t>los Sanfermines</a:t>
                      </a:r>
                    </a:p>
                    <a:p>
                      <a:pPr fontAlgn="base"/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Sanfermines</a:t>
                      </a:r>
                    </a:p>
                    <a:p>
                      <a:pPr fontAlgn="base"/>
                      <a:endParaRPr lang="es-ES" sz="16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 Fiesta del 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Festival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Sun</a:t>
                      </a:r>
                      <a:endParaRPr lang="es-ES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 </a:t>
                      </a:r>
                    </a:p>
                    <a:p>
                      <a:pPr fontAlgn="base"/>
                      <a:r>
                        <a:rPr lang="es-ES" sz="1600" dirty="0"/>
                        <a:t>la Tomatina</a:t>
                      </a:r>
                    </a:p>
                    <a:p>
                      <a:pPr fontAlgn="base"/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Tomatina</a:t>
                      </a:r>
                    </a:p>
                    <a:p>
                      <a:pPr fontAlgn="base"/>
                      <a:endParaRPr lang="es-ES" sz="1600" dirty="0"/>
                    </a:p>
                    <a:p>
                      <a:pPr fontAlgn="base"/>
                      <a:r>
                        <a:rPr lang="es-ES" sz="1600" dirty="0"/>
                        <a:t>la Feria de Abril</a:t>
                      </a:r>
                    </a:p>
                    <a:p>
                      <a:pPr fontAlgn="base"/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Seville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Fair</a:t>
                      </a:r>
                      <a:endParaRPr lang="es-ES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queman enormes figuras de cartón y madera.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burn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huge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cardboard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wooden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figures.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hay gente que corre delante de los toros.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people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run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front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bulls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coincide con el día más corto del año.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takes place on the shortest day of the year.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es-ES" sz="1600" dirty="0"/>
                        <a:t>tiran miles de tomates.   </a:t>
                      </a:r>
                    </a:p>
                    <a:p>
                      <a:pPr fontAlgn="base"/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throw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thousands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tomatoes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es-ES" sz="1600" dirty="0"/>
                        <a:t>la gente lleva ropa tradicional y hay desfiles.   </a:t>
                      </a:r>
                    </a:p>
                    <a:p>
                      <a:pPr fontAlgn="base"/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traditional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clothing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parades.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81988">
                <a:tc gridSpan="3"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Para mí, 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es-ES" sz="1600" dirty="0"/>
                        <a:t> mejor/peor fiesta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 the best/worst festival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0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7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43890" y="1565126"/>
          <a:ext cx="10904220" cy="372774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7739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754741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1651247">
                  <a:extLst>
                    <a:ext uri="{9D8B030D-6E8A-4147-A177-3AD203B41FA5}">
                      <a16:colId xmlns:a16="http://schemas.microsoft.com/office/drawing/2014/main" val="2999286129"/>
                    </a:ext>
                  </a:extLst>
                </a:gridCol>
                <a:gridCol w="1777642">
                  <a:extLst>
                    <a:ext uri="{9D8B030D-6E8A-4147-A177-3AD203B41FA5}">
                      <a16:colId xmlns:a16="http://schemas.microsoft.com/office/drawing/2014/main" val="3886271846"/>
                    </a:ext>
                  </a:extLst>
                </a:gridCol>
              </a:tblGrid>
              <a:tr h="66063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tal tus últimas vacaciones?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was your last holiday?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067114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Acabo de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just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familia y yo acabamos de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just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volver/regresar de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come back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from</a:t>
                      </a:r>
                      <a:endParaRPr lang="es-ES" sz="1400" dirty="0"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visitar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visited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a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gone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viajar a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travelled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Bilbao,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Bilbao,</a:t>
                      </a:r>
                      <a:endParaRPr lang="es-ES" sz="11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Quito, la capital de Ecuador, </a:t>
                      </a:r>
                    </a:p>
                    <a:p>
                      <a:pPr algn="l"/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Quito,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Ecuador’s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capital,</a:t>
                      </a:r>
                    </a:p>
                    <a:p>
                      <a:pPr algn="l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Valencia,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Valencia,</a:t>
                      </a:r>
                    </a:p>
                    <a:p>
                      <a:pPr algn="l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Málaga,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Malaga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/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playa,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donde pasé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spent</a:t>
                      </a:r>
                      <a:endParaRPr lang="es-ES" sz="1400" dirty="0"/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donde pasamos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spent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fin de semana.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semana.  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quince días.  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fortnight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Nochevieja.  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Year’s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Eve.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9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382875" y="1312603"/>
          <a:ext cx="9426249" cy="423279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2835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047512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193012774"/>
                    </a:ext>
                  </a:extLst>
                </a:gridCol>
                <a:gridCol w="5166126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66063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viajaste? ¿Lo pasaste bien?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did you travel? Did you have a good time?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84034">
                <a:tc row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Viajé 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travelled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Viajamos 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travelled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es-ES" sz="1600" dirty="0"/>
                        <a:t>autobús.</a:t>
                      </a:r>
                      <a:r>
                        <a:rPr lang="es-ES" sz="1400" dirty="0"/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bus.</a:t>
                      </a:r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avión.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plane.</a:t>
                      </a:r>
                    </a:p>
                    <a:p>
                      <a:pPr fontAlgn="base"/>
                      <a:endParaRPr lang="es-ES" sz="1600" dirty="0"/>
                    </a:p>
                    <a:p>
                      <a:pPr fontAlgn="base"/>
                      <a:r>
                        <a:rPr lang="es-ES" sz="1600" dirty="0"/>
                        <a:t>barco.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ship.</a:t>
                      </a:r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coche.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car.</a:t>
                      </a:r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metro.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underground.</a:t>
                      </a:r>
                    </a:p>
                    <a:p>
                      <a:pPr fontAlgn="base"/>
                      <a:endParaRPr lang="es-ES" sz="1400" dirty="0"/>
                    </a:p>
                    <a:p>
                      <a:pPr fontAlgn="base"/>
                      <a:r>
                        <a:rPr lang="es-ES" sz="1600" dirty="0"/>
                        <a:t>tren.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train.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genial.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increíble.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incredible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aburrido.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estupendo.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super.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54239">
                <a:tc v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gustó.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Nos gustó.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encantó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loved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¡Lo pasé bien/mal/fatal!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/terrible time!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¡Qué desastre/horror/suerte!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horrible/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lucky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169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8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508613" y="1260763"/>
          <a:ext cx="7174773" cy="433647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5408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52069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660634">
                <a:tc gridSpan="2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hiciste?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271195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primer día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first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día siguiente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último día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salí por la noche.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evening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tomé el sol.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sunbathed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decidimos hacer windsurf.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decided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 windsurfing.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recorrimos el centro histórico.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toured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centre.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visitamos el estadio de fútbol.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football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stadium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fuimos al mercado.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jugamos al voleibol.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played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volleyball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22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393501" y="1023248"/>
          <a:ext cx="9404998" cy="538347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3411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46001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5224884">
                  <a:extLst>
                    <a:ext uri="{9D8B030D-6E8A-4147-A177-3AD203B41FA5}">
                      <a16:colId xmlns:a16="http://schemas.microsoft.com/office/drawing/2014/main" val="563599926"/>
                    </a:ext>
                  </a:extLst>
                </a:gridCol>
              </a:tblGrid>
              <a:tr h="660634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fue lo mejor / lo peor de tu visita?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was the best/worst thing about your visit?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38364"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bueno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visitamos el parque temático.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asistimos a un espectáculo de flamenco.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attended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flamenco show.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02970">
                <a:tc rowSpan="2"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peor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malo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dejé/perdí/rompí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left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broke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bolsa.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bag.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cámara.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camera.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maleta.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suitcase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reloj.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pasaporte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passport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tarjeta de crédito.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llaves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keys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46470"/>
                  </a:ext>
                </a:extLst>
              </a:tr>
              <a:tr h="902970">
                <a:tc v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comí algo malo y vomité.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ate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vomited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puse enfermo/a.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dejé mi maleta en la estación.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left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suitcase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station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6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8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98590" y="1216725"/>
          <a:ext cx="10794819" cy="42487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3137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68021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3239999">
                  <a:extLst>
                    <a:ext uri="{9D8B030D-6E8A-4147-A177-3AD203B41FA5}">
                      <a16:colId xmlns:a16="http://schemas.microsoft.com/office/drawing/2014/main" val="180645053"/>
                    </a:ext>
                  </a:extLst>
                </a:gridCol>
                <a:gridCol w="3043237">
                  <a:extLst>
                    <a:ext uri="{9D8B030D-6E8A-4147-A177-3AD203B41FA5}">
                      <a16:colId xmlns:a16="http://schemas.microsoft.com/office/drawing/2014/main" val="2631539041"/>
                    </a:ext>
                  </a:extLst>
                </a:gridCol>
              </a:tblGrid>
              <a:tr h="431411">
                <a:tc gridSpan="4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¿Dónde te quedaste?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did you stay?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280990">
                <a:tc rowSpan="3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alojé/quedé en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stayed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 alojamos/quedamos 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stayed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Alquilé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rented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Alquilamos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rented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hotel.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campsite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apartamento.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apartment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Tenía / No tenía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tenía ni ... ni 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neither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...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...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Había / No había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wasn’t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wifi.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Wi-Fi.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ascensor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lift.</a:t>
                      </a:r>
                    </a:p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baño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.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a </a:t>
                      </a:r>
                      <a:r>
                        <a:rPr lang="fr-FR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toilet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gimnasio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gym.</a:t>
                      </a: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ventana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luz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light.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televisión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TV.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swimming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pool.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(una)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cocina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15365">
                <a:tc vMerge="1">
                  <a:txBody>
                    <a:bodyPr/>
                    <a:lstStyle/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Tenía / No tenía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vistas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mar.  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views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070109"/>
                  </a:ext>
                </a:extLst>
              </a:tr>
              <a:tr h="515365">
                <a:tc vMerge="1">
                  <a:txBody>
                    <a:bodyPr/>
                    <a:lstStyle/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Había / No había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wasn’t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mucha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gente. 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people.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ruido</a:t>
                      </a: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lots of noise.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05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19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2612" y="1064280"/>
          <a:ext cx="11766777" cy="533007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509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3805413804"/>
                    </a:ext>
                  </a:extLst>
                </a:gridCol>
                <a:gridCol w="798151">
                  <a:extLst>
                    <a:ext uri="{9D8B030D-6E8A-4147-A177-3AD203B41FA5}">
                      <a16:colId xmlns:a16="http://schemas.microsoft.com/office/drawing/2014/main" val="2758792392"/>
                    </a:ext>
                  </a:extLst>
                </a:gridCol>
                <a:gridCol w="2782421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572867">
                  <a:extLst>
                    <a:ext uri="{9D8B030D-6E8A-4147-A177-3AD203B41FA5}">
                      <a16:colId xmlns:a16="http://schemas.microsoft.com/office/drawing/2014/main" val="801692021"/>
                    </a:ext>
                  </a:extLst>
                </a:gridCol>
                <a:gridCol w="1619709">
                  <a:extLst>
                    <a:ext uri="{9D8B030D-6E8A-4147-A177-3AD203B41FA5}">
                      <a16:colId xmlns:a16="http://schemas.microsoft.com/office/drawing/2014/main" val="1446084924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910671407"/>
                    </a:ext>
                  </a:extLst>
                </a:gridCol>
              </a:tblGrid>
              <a:tr h="660634">
                <a:tc gridSpan="7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era el hotel?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was the hotel?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449894">
                <a:tc rowSpan="3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gustó porque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gustó porque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un lado,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hand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 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antiguo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old</a:t>
                      </a:r>
                      <a:endParaRPr lang="fr-FR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pequeño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small</a:t>
                      </a:r>
                      <a:endParaRPr lang="fr-FR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barato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cheap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económic</a:t>
                      </a:r>
                      <a:r>
                        <a:rPr lang="fr-FR" sz="1600" i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inexpensive</a:t>
                      </a:r>
                      <a:endParaRPr lang="en-GB" sz="14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viej</a:t>
                      </a:r>
                      <a:r>
                        <a:rPr lang="fr-FR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decepcionante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disappointing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agradable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pleasant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por otro lado,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hand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desayuno (no) estaba incluido.</a:t>
                      </a:r>
                      <a:endParaRPr lang="es-E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dueño (no) era (nada) agradable.</a:t>
                      </a:r>
                      <a:endParaRPr lang="es-ES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owner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pleasant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(at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era posible cargar el coche eléctrico.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possible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charge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electric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tuve que quejarme.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complain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311546">
                <a:tc vMerge="1">
                  <a:txBody>
                    <a:bodyPr/>
                    <a:lstStyle/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cerca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…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to …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lejos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…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fr-FR" sz="1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city centre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sucio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dirty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limpio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</a:t>
                      </a:r>
                      <a:endParaRPr lang="en-GB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77733"/>
                  </a:ext>
                </a:extLst>
              </a:tr>
              <a:tr h="1215454">
                <a:tc vMerge="1"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cerca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de…   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to…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lejos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de…   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 </a:t>
                      </a:r>
                      <a:r>
                        <a:rPr lang="fr-FR" sz="16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</a:t>
                      </a:r>
                      <a:r>
                        <a:rPr lang="fr-FR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city centre.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sucio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600" i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dirty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limpio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6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ascensor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lift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wifi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-Fi</a:t>
                      </a:r>
                    </a:p>
                    <a:p>
                      <a:r>
                        <a:rPr lang="es-ES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lights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ducha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shower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funcionaba.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didn’t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 </a:t>
                      </a:r>
                      <a:r>
                        <a:rPr lang="es-E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</a:t>
                      </a:r>
                      <a:r>
                        <a:rPr lang="en-IN" sz="1600" b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broken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27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2745"/>
              </p:ext>
            </p:extLst>
          </p:nvPr>
        </p:nvGraphicFramePr>
        <p:xfrm>
          <a:off x="1261968" y="1012482"/>
          <a:ext cx="9668063" cy="5522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9087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6777192">
                  <a:extLst>
                    <a:ext uri="{9D8B030D-6E8A-4147-A177-3AD203B41FA5}">
                      <a16:colId xmlns:a16="http://schemas.microsoft.com/office/drawing/2014/main" val="2469311645"/>
                    </a:ext>
                  </a:extLst>
                </a:gridCol>
              </a:tblGrid>
              <a:tr h="55643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visitar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ver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…?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 you like to visit …?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79536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¿Te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visitar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/ver …?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…?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costa/playa.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región / el precioso valle.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beautiful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valley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bosques / las montañas.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forests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mountains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animales/caballos/pájaros.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horses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birds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hoteles / las tiendas.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hotels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/shops.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monumentos / los edificios antiguos.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monuments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buildings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paisaje hermoso / las vistas bonitas.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beautiful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landscape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pretty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views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parque acuático.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centro histórico / una ciudad histórica.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centre /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pueblo pequeño.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small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town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ciudad costera.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coastal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501583"/>
                  </a:ext>
                </a:extLst>
              </a:tr>
              <a:tr h="1595612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visitar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/ver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visitar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/ver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971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783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23847" y="1573991"/>
          <a:ext cx="10744306" cy="406683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227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472753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66063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sueles hacer en verano? ¿Adónde fuiste de vacaciones el año pasado?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usually do in summer?  Where did you go on holiday last year?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37858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las vacaciones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holidays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verano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suelo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usually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solemos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usually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películas en mi/nuestras tableta(s).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films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(s).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de vacaciones al extranjero.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holiday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abroad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a la playa.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al parque.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a la piscina.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swimming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pool.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montar en bici.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jugar al fútbol.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football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 los platos típicos de la región.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typical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dishes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7628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verano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pasado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días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fuimos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vacaciones a …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holiday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 parque temático.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mercado / a la playa.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8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42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29654" y="1130002"/>
          <a:ext cx="7932692" cy="508791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0795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632473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6795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hiciste el primer día / el último día de tu viaje?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 on the first/last day of your trip?</a:t>
                      </a:r>
                      <a:endParaRPr lang="es-E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408338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primer día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first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la mañana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morning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la tarde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afternoon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la noche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evening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día siguiente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último día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 cansado/a después del vuelo.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tired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after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flight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paseé por la plaza Mayor.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walked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around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Plaza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Mayor.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saqué fotos.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photos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decidí visitar el centro histórico.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decided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town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 regalos.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bought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presents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 a un parque temático.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 al mercado / a la playa.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hice una excursión.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excursion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trip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hice turismo.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sightseeing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un partido de ...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 … match.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edificios.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buildings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escuché música tradicional.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listened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traditional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music.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nadé en el mar / la piscina.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swam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sea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swimming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pool.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probé un plato tradicional.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tried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traditional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dish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una exposición.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exhibition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b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disfruté de un espectáculo de tango.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enjoyed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a tango show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434193" y="1223317"/>
          <a:ext cx="9323613" cy="465065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7130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705231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660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fue lo mejor y lo peor de tu viaje?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best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trip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95008"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mejor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bueno fue cuando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aprendí mucho sobre diferentes culturas.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different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cultures.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 comida tradicional.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bought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traditional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conocí a mucha gente agradable.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nice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llegué al hotel.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arrived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hotel.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decidí ir al teatro.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decided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theatre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nadé en el mar.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sea.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probé un plato típico.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typical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visité el museo.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museum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995008"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peor fue cuando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malo fue cuando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20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06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903156" y="1286707"/>
          <a:ext cx="8385687" cy="482828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7981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6605874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660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¿Adónde vas a ir de vacaciones el año próximo y qué vas a hacer allí?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are you going to go on holiday </a:t>
                      </a:r>
                      <a:r>
                        <a:rPr lang="en-GB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 year and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going to do there?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89218">
                <a:tc>
                  <a:txBody>
                    <a:bodyPr/>
                    <a:lstStyle/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 próximo,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 que viene,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ir a …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pasar mis vacaciones en …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holidays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 …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viajar a …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travel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89218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Vamos a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pasar dos semanas en un camping con mi familia.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weeks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at a campsite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alquilar bicicletas.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bikes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53482"/>
                  </a:ext>
                </a:extLst>
              </a:tr>
              <a:tr h="1389218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 a ser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be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relajante.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relaxing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divertido.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interesante.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24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6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71338"/>
              </p:ext>
            </p:extLst>
          </p:nvPr>
        </p:nvGraphicFramePr>
        <p:xfrm>
          <a:off x="2121291" y="1158669"/>
          <a:ext cx="7949418" cy="45406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1014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439275">
                  <a:extLst>
                    <a:ext uri="{9D8B030D-6E8A-4147-A177-3AD203B41FA5}">
                      <a16:colId xmlns:a16="http://schemas.microsoft.com/office/drawing/2014/main" val="2469311645"/>
                    </a:ext>
                  </a:extLst>
                </a:gridCol>
              </a:tblGrid>
              <a:tr h="609714">
                <a:tc gridSpan="2">
                  <a:txBody>
                    <a:bodyPr/>
                    <a:lstStyle/>
                    <a:p>
                      <a:pPr rtl="0" fontAlgn="base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you like?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would you like to do?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97714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gustan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gustan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turistas extranjeros.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foreign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tourists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2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turismo verde.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2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vida cultural.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cultural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2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historia.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naturaleza.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nature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cultura única.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unique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culture.</a:t>
                      </a:r>
                      <a:endParaRPr lang="es-ES" sz="12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585666"/>
                  </a:ext>
                </a:extLst>
              </a:tr>
              <a:tr h="2370581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 / I’d like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 / I wouldn’t like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caminar.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walk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ciclismo de montaña.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mountain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biking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montar a caballo.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horse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un espectáculo de flamenco.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flamenco show.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estar al aire libre.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outdoors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natación.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swimming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nadar.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swim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deportes acuáticos.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watersports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2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8929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414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61873"/>
              </p:ext>
            </p:extLst>
          </p:nvPr>
        </p:nvGraphicFramePr>
        <p:xfrm>
          <a:off x="426806" y="1265340"/>
          <a:ext cx="11338387" cy="456443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405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191125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884738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1591883">
                  <a:extLst>
                    <a:ext uri="{9D8B030D-6E8A-4147-A177-3AD203B41FA5}">
                      <a16:colId xmlns:a16="http://schemas.microsoft.com/office/drawing/2014/main" val="3668163943"/>
                    </a:ext>
                  </a:extLst>
                </a:gridCol>
                <a:gridCol w="5130141">
                  <a:extLst>
                    <a:ext uri="{9D8B030D-6E8A-4147-A177-3AD203B41FA5}">
                      <a16:colId xmlns:a16="http://schemas.microsoft.com/office/drawing/2014/main" val="2469311645"/>
                    </a:ext>
                  </a:extLst>
                </a:gridCol>
              </a:tblGrid>
              <a:tr h="5259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visitar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…?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 you like to visit …?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1221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visitar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Yes,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Sevilla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Seville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Rocío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Rocío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Pradollano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Pradollano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Estepona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Estepona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apreciar la naturaleza.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appreciate nature.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 esquí o snowboard.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go skiing or snowboarding.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 turismo.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go sightseeing.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tomar el sol y descansar.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sunbathe and rest/relax.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turismo verde.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sustainable tourism.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historia.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501583"/>
                  </a:ext>
                </a:extLst>
              </a:tr>
              <a:tr h="1847898"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No, no 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visitar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No, 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</a:t>
                      </a:r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gusta/gustan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161774"/>
                  </a:ext>
                </a:extLst>
              </a:tr>
              <a:tr h="9546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like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gustan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 edificios antiguos.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 buildings.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 vistas bonitas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pretty views.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8682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76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50499"/>
              </p:ext>
            </p:extLst>
          </p:nvPr>
        </p:nvGraphicFramePr>
        <p:xfrm>
          <a:off x="4142065" y="1321100"/>
          <a:ext cx="3907869" cy="4215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3109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76771">
                  <a:extLst>
                    <a:ext uri="{9D8B030D-6E8A-4147-A177-3AD203B41FA5}">
                      <a16:colId xmlns:a16="http://schemas.microsoft.com/office/drawing/2014/main" val="2469311645"/>
                    </a:ext>
                  </a:extLst>
                </a:gridCol>
              </a:tblGrid>
              <a:tr h="6436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hace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What’s the weather like?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00586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sol.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sunny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calor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frío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viento.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buen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weather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mal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weather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501583"/>
                  </a:ext>
                </a:extLst>
              </a:tr>
              <a:tr h="107152">
                <a:tc grid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Llueve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raining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Nieva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snowing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971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656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17691"/>
              </p:ext>
            </p:extLst>
          </p:nvPr>
        </p:nvGraphicFramePr>
        <p:xfrm>
          <a:off x="1332509" y="1238780"/>
          <a:ext cx="9526982" cy="4837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174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100638">
                  <a:extLst>
                    <a:ext uri="{9D8B030D-6E8A-4147-A177-3AD203B41FA5}">
                      <a16:colId xmlns:a16="http://schemas.microsoft.com/office/drawing/2014/main" val="3668163943"/>
                    </a:ext>
                  </a:extLst>
                </a:gridCol>
                <a:gridCol w="6134600">
                  <a:extLst>
                    <a:ext uri="{9D8B030D-6E8A-4147-A177-3AD203B41FA5}">
                      <a16:colId xmlns:a16="http://schemas.microsoft.com/office/drawing/2014/main" val="2469311645"/>
                    </a:ext>
                  </a:extLst>
                </a:gridCol>
              </a:tblGrid>
              <a:tr h="643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Describe la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Describe the photo.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33400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la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foto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photo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izquierda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derecha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left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right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el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centro</a:t>
                      </a:r>
                      <a:endParaRPr lang="fr-F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middle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fondo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background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hay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/are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bosque.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forest.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río.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river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barco.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ship/boat.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torre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tower.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 playa.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beach.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agua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water.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vistas bonitas.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pretty views.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muchos árboles/animales/edificios.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buildings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muchas casas/montañas/personas.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houses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mountains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50158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868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86082"/>
              </p:ext>
            </p:extLst>
          </p:nvPr>
        </p:nvGraphicFramePr>
        <p:xfrm>
          <a:off x="3333400" y="940665"/>
          <a:ext cx="5525199" cy="5617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3113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194069">
                  <a:extLst>
                    <a:ext uri="{9D8B030D-6E8A-4147-A177-3AD203B41FA5}">
                      <a16:colId xmlns:a16="http://schemas.microsoft.com/office/drawing/2014/main" val="3668163943"/>
                    </a:ext>
                  </a:extLst>
                </a:gridCol>
              </a:tblGrid>
              <a:tr h="6436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Describe la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Describe the photo.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67129">
                <a:tc>
                  <a:txBody>
                    <a:bodyPr/>
                    <a:lstStyle/>
                    <a:p>
                      <a:pPr marL="108000" marR="0" indent="-10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(n) en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in</a:t>
                      </a:r>
                      <a:endParaRPr lang="fr-F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campo.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countryside.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pueblo.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town/village.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costa.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coast.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ciudad.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city.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montaña.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mountains.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97195"/>
                  </a:ext>
                </a:extLst>
              </a:tr>
              <a:tr h="1109470">
                <a:tc>
                  <a:txBody>
                    <a:bodyPr/>
                    <a:lstStyle/>
                    <a:p>
                      <a:pPr marL="108000" marR="0" indent="-10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bonit</a:t>
                      </a:r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pretty.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históric</a:t>
                      </a:r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historic.</a:t>
                      </a:r>
                    </a:p>
                    <a:p>
                      <a:pPr fontAlgn="base"/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precios</a:t>
                      </a:r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lovely.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hermos</a:t>
                      </a:r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beautiful.</a:t>
                      </a:r>
                    </a:p>
                    <a:p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tranquil</a:t>
                      </a:r>
                      <a:r>
                        <a:rPr lang="es-ES" sz="160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calm.</a:t>
                      </a:r>
                    </a:p>
                    <a:p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interesante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interesting.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1749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41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337288" y="1008472"/>
          <a:ext cx="5519603" cy="518373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848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63474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464443">
                <a:tc gridSpan="2">
                  <a:txBody>
                    <a:bodyPr/>
                    <a:lstStyle/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¿Adónde te gustaría viajar?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would you like to travel?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I’d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África.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Africa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Asia.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Asia.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América Latina.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Latin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America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I’d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in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primavera.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spring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verano.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otoño.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autumn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invierno.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winter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11842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visitar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I’d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visit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countryside.</a:t>
                      </a:r>
                    </a:p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costa.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coast.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ciudad.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city.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montaña.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mountains.</a:t>
                      </a:r>
                      <a:endParaRPr lang="es-ES" sz="1400" dirty="0"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87542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I’d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go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so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lo/a.</a:t>
                      </a: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alone.</a:t>
                      </a:r>
                      <a:endParaRPr lang="es-ES" sz="1400" dirty="0"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3593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</a:t>
                      </a:r>
                    </a:p>
                    <a:p>
                      <a:pPr marL="107950" marR="0" indent="-107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I’d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like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go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with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de amigos.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 group of friends.</a:t>
                      </a:r>
                    </a:p>
                    <a:p>
                      <a:pPr marL="0" marR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pareja.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my partner.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familia.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my family.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823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1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570253" y="844252"/>
          <a:ext cx="7051494" cy="5888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0220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74929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95928"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te gustaría hacer?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would you like to do?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649524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 gustaría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I’d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deportes de aventura.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to do adventure sports.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turismo.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go sightseeing.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de compras.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go shopping.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disfrutar de la vida cultural.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enjoy the cultural scene/life.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tomar el sol.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sunbathe.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platos típicos.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try typical dishes.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pasear por las calles.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 for a stroll.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descubrir la arquitectura.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discover the architecture.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disfrutar del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clima.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enjoy the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 weather.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descansar.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rest/relax.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sacar fotos.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take photos.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966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Props1.xml><?xml version="1.0" encoding="utf-8"?>
<ds:datastoreItem xmlns:ds="http://schemas.openxmlformats.org/officeDocument/2006/customXml" ds:itemID="{5A20AC42-E30A-4A0A-BE49-FB8A8F9CFF81}"/>
</file>

<file path=customXml/itemProps2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4625B-594F-4BB4-92E4-7779CC4597BF}">
  <ds:schemaRefs>
    <ds:schemaRef ds:uri="c9b699c2-2c56-4336-b981-892f17840fb6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8704ea7-6f73-4b33-ac14-9f02857f74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3401</Words>
  <Application>Microsoft Office PowerPoint</Application>
  <PresentationFormat>Widescreen</PresentationFormat>
  <Paragraphs>690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Wingdings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</cp:revision>
  <dcterms:created xsi:type="dcterms:W3CDTF">2022-07-15T11:48:32Z</dcterms:created>
  <dcterms:modified xsi:type="dcterms:W3CDTF">2025-07-23T12:39:45Z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  <property fmtid="{D5CDD505-2E9C-101B-9397-08002B2CF9AE}" pid="4" name="ArticulateGUID">
    <vt:lpwstr>B9CA90FE-0825-4EA4-8F97-84DCCD649C9E</vt:lpwstr>
  </property>
  <property fmtid="{D5CDD505-2E9C-101B-9397-08002B2CF9AE}" pid="5" name="ArticulatePath">
    <vt:lpwstr>Ed_Sp_Higher_M2_CS_SBGppt</vt:lpwstr>
  </property>
</Properties>
</file>