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1" r:id="rId4"/>
    <p:sldMasterId id="2147483703" r:id="rId5"/>
    <p:sldMasterId id="2147483709" r:id="rId6"/>
  </p:sldMasterIdLst>
  <p:notesMasterIdLst>
    <p:notesMasterId r:id="rId28"/>
  </p:notesMasterIdLst>
  <p:handoutMasterIdLst>
    <p:handoutMasterId r:id="rId29"/>
  </p:handoutMasterIdLst>
  <p:sldIdLst>
    <p:sldId id="332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9E"/>
    <a:srgbClr val="C04000"/>
    <a:srgbClr val="4D4D4C"/>
    <a:srgbClr val="007BC4"/>
    <a:srgbClr val="EFD500"/>
    <a:srgbClr val="DEEBF7"/>
    <a:srgbClr val="FDF3ED"/>
    <a:srgbClr val="F39100"/>
    <a:srgbClr val="EDEDFD"/>
    <a:srgbClr val="E5E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EF6F6-2C03-21C4-DF4F-DAF78AB9AE8C}" v="25" dt="2025-07-23T21:26:30.649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0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FCE97B-E93D-06AA-48BA-D9C08014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9E74C-91B3-B9C0-99BD-CF61A062E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49385-5FFD-9F40-BE3F-CAA62090D5BF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9EE68-C946-01F2-4E6D-F0788BFD0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F6C91-ED5B-669A-B28C-4CB5C01D38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81503-F2FC-014E-9EEA-B5B44BA69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53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B56E-1E6D-4C94-97AF-180741A2AA33}" type="datetimeFigureOut">
              <a:rPr lang="en-IN" smtClean="0"/>
              <a:t>23-07-2025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C3CD-79C5-4C7C-A4C0-373E195B7C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52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C3CD-79C5-4C7C-A4C0-373E195B7C4F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443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9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3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8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898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9227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2324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3592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5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EF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1FB38A2-907E-6157-491E-F47DC0FD964B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07539" y="18661"/>
            <a:ext cx="1779031" cy="6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German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Kapitel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Einheit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317001E-91C7-3238-E9C0-D938796AF5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DEB6872-1F21-9DAA-5446-DFE8F5847F5A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3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DF3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BEF2F-9510-6AA5-733E-528AC8AF69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7AE0-734D-86EF-3BE7-B2E6D16EAF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EB73D51-718C-0C41-CC9F-0B3100825479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049164" y="18660"/>
            <a:ext cx="2137407" cy="7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Spanish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Zona de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0C42DC7-46B0-283A-05C2-2F0C29E603E7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Mi barrio y yo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6671991-E41B-09D5-7E79-8E7E1C3AD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BBCB4-3BDC-599E-90E4-93DC4EB070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DA331-2C81-0496-9C39-DEDF065949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2841966-400C-587D-8B69-9BE929A54E2E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82354" y="18660"/>
            <a:ext cx="1712529" cy="70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French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X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Unité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61BFF03-E2B1-8E31-3176-483AC2385B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1EE65D6-970E-8371-B547-95E377F6E5E1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EC0F1-DC62-A98E-531A-90908F5901DF}"/>
              </a:ext>
            </a:extLst>
          </p:cNvPr>
          <p:cNvSpPr txBox="1"/>
          <p:nvPr/>
        </p:nvSpPr>
        <p:spPr>
          <a:xfrm>
            <a:off x="1894114" y="1119674"/>
            <a:ext cx="7424405" cy="480131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 dirty="0"/>
              <a:t>Y10 Knowledge </a:t>
            </a:r>
            <a:r>
              <a:rPr lang="en-US" sz="2800" b="1" dirty="0" err="1"/>
              <a:t>Organiser</a:t>
            </a:r>
            <a:r>
              <a:rPr lang="en-US" sz="2800" b="1" dirty="0"/>
              <a:t> –Summer Term.</a:t>
            </a:r>
          </a:p>
          <a:p>
            <a:r>
              <a:rPr lang="en-US" sz="2800" b="1" dirty="0"/>
              <a:t> Unit: Mi barrio y </a:t>
            </a:r>
            <a:r>
              <a:rPr lang="en-US" sz="2800" b="1" dirty="0" err="1"/>
              <a:t>yo</a:t>
            </a:r>
            <a:endParaRPr lang="en-US" sz="2800" b="1" dirty="0"/>
          </a:p>
          <a:p>
            <a:endParaRPr lang="en-US" sz="2800" b="1" dirty="0"/>
          </a:p>
          <a:p>
            <a:r>
              <a:rPr lang="en-GB" b="1" dirty="0"/>
              <a:t>Theme 3 – Communication and the World around us </a:t>
            </a:r>
            <a:endParaRPr lang="en-GB" dirty="0"/>
          </a:p>
          <a:p>
            <a:r>
              <a:rPr lang="en-GB" b="1" dirty="0"/>
              <a:t> 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Name: _______________________________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Class: 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489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823529" y="1970601"/>
          <a:ext cx="8329026" cy="227335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9926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5529763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</a:tblGrid>
              <a:tr h="55447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¿Prefieres ir al centro comercial o ir a las tiendas de tu zona?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Do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you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prefer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to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go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to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the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shopping centre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or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the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shops in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your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area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? </a:t>
                      </a:r>
                      <a:endParaRPr lang="fr-FR" sz="1600" b="0" dirty="0">
                        <a:solidFill>
                          <a:srgbClr val="4D4D4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675993"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Suelo   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Me gusta  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Prefiero  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Odio   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hate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tiendas 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segunda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mano.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(to) go to second-hand shops.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comercial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(to) go to the shopping centre. 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Internet.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(to) shop on the internet.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usar apps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Vinted.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(to) use apps like Vinted.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40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844290" y="812980"/>
          <a:ext cx="10039610" cy="590429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21702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593910">
                  <a:extLst>
                    <a:ext uri="{9D8B030D-6E8A-4147-A177-3AD203B41FA5}">
                      <a16:colId xmlns:a16="http://schemas.microsoft.com/office/drawing/2014/main" val="3244619570"/>
                    </a:ext>
                  </a:extLst>
                </a:gridCol>
                <a:gridCol w="3375998">
                  <a:extLst>
                    <a:ext uri="{9D8B030D-6E8A-4147-A177-3AD203B41FA5}">
                      <a16:colId xmlns:a16="http://schemas.microsoft.com/office/drawing/2014/main" val="41662362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60013002"/>
                    </a:ext>
                  </a:extLst>
                </a:gridCol>
              </a:tblGrid>
              <a:tr h="64684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¿Por qué?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Why?</a:t>
                      </a:r>
                      <a:r>
                        <a:rPr lang="es-ES" sz="1600" b="0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 </a:t>
                      </a:r>
                      <a:endParaRPr lang="fr-FR" sz="1600" b="0" dirty="0">
                        <a:solidFill>
                          <a:srgbClr val="4D4D4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588925">
                <a:tc rowSpan="4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Porque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Because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   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 </a:t>
                      </a:r>
                      <a:endParaRPr lang="en-IN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are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 err="1"/>
                        <a:t>barato</a:t>
                      </a:r>
                      <a:r>
                        <a:rPr lang="en-GB" sz="1600" dirty="0"/>
                        <a:t>/a(s).   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cheap.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 err="1"/>
                        <a:t>caro</a:t>
                      </a:r>
                      <a:r>
                        <a:rPr lang="en-GB" sz="1600" dirty="0"/>
                        <a:t>/a(s).  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expensive.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 err="1"/>
                        <a:t>económico</a:t>
                      </a:r>
                      <a:r>
                        <a:rPr lang="en-GB" sz="1600" dirty="0"/>
                        <a:t>/a(s).  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economical.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 err="1"/>
                        <a:t>práctico</a:t>
                      </a:r>
                      <a:r>
                        <a:rPr lang="en-GB" sz="1600" dirty="0"/>
                        <a:t>/a(s).  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practical.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 err="1"/>
                        <a:t>fácil</a:t>
                      </a:r>
                      <a:r>
                        <a:rPr lang="en-GB" sz="1600" dirty="0"/>
                        <a:t>(es).   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easy.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 err="1"/>
                        <a:t>sostenible</a:t>
                      </a:r>
                      <a:r>
                        <a:rPr lang="en-GB" sz="1600" dirty="0"/>
                        <a:t>(s).  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sustainable.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  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0287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hay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is/are (not)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tanto/a(s)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much/many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demasiado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/a(s)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 much/many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/a(s)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lot of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variedad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variety.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ofertas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offers.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colas. 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queues.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8145700"/>
                  </a:ext>
                </a:extLst>
              </a:tr>
              <a:tr h="8352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se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puede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can(not)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 all sorts of things.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ropa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en-IN" sz="16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 the clothes on.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encontrar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variedad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a lot of variety.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2161143"/>
                  </a:ext>
                </a:extLst>
              </a:tr>
              <a:tr h="1337704">
                <a:tc vMerge="1"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son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/altos.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prices are lower/higher. </a:t>
                      </a:r>
                      <a:endParaRPr lang="en-IN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tiendas son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pequeñas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shops are very small.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tengo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cola.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(don’t) have to queue. 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soy fan 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(not) a fan of shopping.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horario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hours are better/worse.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5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46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126343" y="1551182"/>
          <a:ext cx="7939314" cy="296289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15141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3244619570"/>
                    </a:ext>
                  </a:extLst>
                </a:gridCol>
              </a:tblGrid>
              <a:tr h="51726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¿Qué cosas te gusta comprar por Internet?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What do you like to buy on the internet? </a:t>
                      </a:r>
                      <a:endParaRPr lang="fr-FR" sz="1600" b="0" dirty="0">
                        <a:solidFill>
                          <a:srgbClr val="4D4D4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43075"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(don’t) like </a:t>
                      </a:r>
                      <a:endParaRPr lang="en-IN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Suelo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(don’t) usually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Prefiero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dirty="0"/>
                        <a:t>comprar    </a:t>
                      </a:r>
                      <a:r>
                        <a:rPr lang="es-ES" sz="1400" dirty="0">
                          <a:solidFill>
                            <a:srgbClr val="4D4D4C"/>
                          </a:solidFill>
                        </a:rPr>
                        <a:t>(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buy</a:t>
                      </a:r>
                      <a:r>
                        <a:rPr lang="es-ES" sz="1400" dirty="0">
                          <a:solidFill>
                            <a:srgbClr val="4D4D4C"/>
                          </a:solidFill>
                        </a:rPr>
                        <a:t> 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camisetas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  </a:t>
                      </a:r>
                      <a:r>
                        <a:rPr lang="en-IN" sz="16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T-shirts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vestidos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dresses.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ropa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segunda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mano).    </a:t>
                      </a:r>
                    </a:p>
                    <a:p>
                      <a:pPr marL="0" marR="0" lvl="0" indent="-1079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(second-hand) clothes.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dirty="0"/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pantalones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trousers.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camisas.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shirts.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222458"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semana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pasada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week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Recientemente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Recently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dirty="0"/>
                        <a:t>compré  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bought</a:t>
                      </a:r>
                      <a:r>
                        <a:rPr lang="es-ES" sz="1400" dirty="0">
                          <a:solidFill>
                            <a:srgbClr val="4D4D4C"/>
                          </a:solidFill>
                        </a:rPr>
                        <a:t> 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3343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37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805542" y="1229236"/>
          <a:ext cx="10580915" cy="440040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48015">
                  <a:extLst>
                    <a:ext uri="{9D8B030D-6E8A-4147-A177-3AD203B41FA5}">
                      <a16:colId xmlns:a16="http://schemas.microsoft.com/office/drawing/2014/main" val="7827318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4563417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044700504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33033261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838722428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41054142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979576064"/>
                    </a:ext>
                  </a:extLst>
                </a:gridCol>
              </a:tblGrid>
              <a:tr h="563005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¿Qué vas a comprar?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What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are you going to buy?</a:t>
                      </a:r>
                      <a:endParaRPr lang="fr-FR" sz="1600" b="0" i="1" dirty="0">
                        <a:solidFill>
                          <a:srgbClr val="4D4D4C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224943">
                <a:tc rowSpan="4"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Quiero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want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like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comprar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buy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traje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vestido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dress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reloj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are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precios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beautiful.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IN" sz="16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falda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skirt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camisa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shirt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camiseta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T-shirt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buena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calidad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good quality.</a:t>
                      </a:r>
                      <a:endParaRPr lang="en-U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6154801"/>
                  </a:ext>
                </a:extLst>
              </a:tr>
              <a:tr h="901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pantalones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trousers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zapatos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shoes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 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colour.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estilo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style.</a:t>
                      </a:r>
                      <a:endParaRPr lang="en-U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527026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(n) 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it’s/they’re in fashion.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9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94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595286" y="1280996"/>
          <a:ext cx="11001428" cy="377709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35200">
                  <a:extLst>
                    <a:ext uri="{9D8B030D-6E8A-4147-A177-3AD203B41FA5}">
                      <a16:colId xmlns:a16="http://schemas.microsoft.com/office/drawing/2014/main" val="782731844"/>
                    </a:ext>
                  </a:extLst>
                </a:gridCol>
                <a:gridCol w="1109815">
                  <a:extLst>
                    <a:ext uri="{9D8B030D-6E8A-4147-A177-3AD203B41FA5}">
                      <a16:colId xmlns:a16="http://schemas.microsoft.com/office/drawing/2014/main" val="334563417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44700504"/>
                    </a:ext>
                  </a:extLst>
                </a:gridCol>
                <a:gridCol w="2087033">
                  <a:extLst>
                    <a:ext uri="{9D8B030D-6E8A-4147-A177-3AD203B41FA5}">
                      <a16:colId xmlns:a16="http://schemas.microsoft.com/office/drawing/2014/main" val="3303326132"/>
                    </a:ext>
                  </a:extLst>
                </a:gridCol>
                <a:gridCol w="982134">
                  <a:extLst>
                    <a:ext uri="{9D8B030D-6E8A-4147-A177-3AD203B41FA5}">
                      <a16:colId xmlns:a16="http://schemas.microsoft.com/office/drawing/2014/main" val="838722428"/>
                    </a:ext>
                  </a:extLst>
                </a:gridCol>
                <a:gridCol w="925689">
                  <a:extLst>
                    <a:ext uri="{9D8B030D-6E8A-4147-A177-3AD203B41FA5}">
                      <a16:colId xmlns:a16="http://schemas.microsoft.com/office/drawing/2014/main" val="441054142"/>
                    </a:ext>
                  </a:extLst>
                </a:gridCol>
                <a:gridCol w="818444">
                  <a:extLst>
                    <a:ext uri="{9D8B030D-6E8A-4147-A177-3AD203B41FA5}">
                      <a16:colId xmlns:a16="http://schemas.microsoft.com/office/drawing/2014/main" val="1979576064"/>
                    </a:ext>
                  </a:extLst>
                </a:gridCol>
                <a:gridCol w="2071513">
                  <a:extLst>
                    <a:ext uri="{9D8B030D-6E8A-4147-A177-3AD203B41FA5}">
                      <a16:colId xmlns:a16="http://schemas.microsoft.com/office/drawing/2014/main" val="426279317"/>
                    </a:ext>
                  </a:extLst>
                </a:gridCol>
              </a:tblGrid>
              <a:tr h="534157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¿En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qué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puedo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servirle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How </a:t>
                      </a:r>
                      <a:r>
                        <a:rPr lang="fr-FR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may</a:t>
                      </a:r>
                      <a:r>
                        <a:rPr lang="fr-FR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I help </a:t>
                      </a:r>
                      <a:r>
                        <a:rPr lang="fr-FR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you</a:t>
                      </a:r>
                      <a:r>
                        <a:rPr lang="fr-FR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088859">
                <a:tc rowSpan="5"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Quiero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want 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like 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devolver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return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cambiar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change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traje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vestido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dress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reloj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lang="en-IN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are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 dirty="0"/>
                        <a:t>pequeñ</a:t>
                      </a:r>
                      <a:r>
                        <a:rPr lang="pt-BR" sz="160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t-BR" sz="1600" dirty="0"/>
                        <a:t>/</a:t>
                      </a:r>
                      <a:r>
                        <a:rPr lang="pt-BR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600" dirty="0"/>
                        <a:t>(s).   </a:t>
                      </a:r>
                      <a:r>
                        <a:rPr lang="pt-BR" sz="1400" i="1" dirty="0">
                          <a:solidFill>
                            <a:srgbClr val="4D4D4C"/>
                          </a:solidFill>
                        </a:rPr>
                        <a:t>small.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 dirty="0"/>
                        <a:t>larg</a:t>
                      </a:r>
                      <a:r>
                        <a:rPr lang="pt-BR" sz="160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t-BR" sz="1600" dirty="0"/>
                        <a:t>/</a:t>
                      </a:r>
                      <a:r>
                        <a:rPr lang="pt-BR" sz="1600" kern="120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600" dirty="0"/>
                        <a:t>(s).  </a:t>
                      </a:r>
                      <a:r>
                        <a:rPr lang="pt-BR" sz="1600" i="1" dirty="0"/>
                        <a:t> </a:t>
                      </a:r>
                      <a:r>
                        <a:rPr lang="pt-BR" sz="1400" i="1" dirty="0">
                          <a:solidFill>
                            <a:srgbClr val="4D4D4C"/>
                          </a:solidFill>
                        </a:rPr>
                        <a:t>long.</a:t>
                      </a:r>
                      <a:r>
                        <a:rPr lang="pt-BR" sz="1400" dirty="0">
                          <a:solidFill>
                            <a:srgbClr val="4D4D4C"/>
                          </a:solidFill>
                        </a:rPr>
                        <a:t> 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fe</a:t>
                      </a:r>
                      <a:r>
                        <a:rPr lang="pt-BR" sz="1600" kern="1200" dirty="0">
                          <a:solidFill>
                            <a:srgbClr val="006F9E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t-BR" sz="1600" dirty="0"/>
                        <a:t>/</a:t>
                      </a:r>
                      <a:r>
                        <a:rPr lang="pt-BR" sz="1600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pt-BR" sz="1600" dirty="0"/>
                        <a:t>(</a:t>
                      </a:r>
                      <a:r>
                        <a:rPr lang="pt-BR" sz="1600"/>
                        <a:t>s).   </a:t>
                      </a:r>
                      <a:r>
                        <a:rPr lang="pt-BR" sz="1400" i="1" dirty="0">
                          <a:solidFill>
                            <a:srgbClr val="4D4D4C"/>
                          </a:solidFill>
                        </a:rPr>
                        <a:t>ugly.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600" dirty="0"/>
                        <a:t>grande(s).   </a:t>
                      </a:r>
                      <a:r>
                        <a:rPr lang="pt-BR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875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IN" sz="160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falda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skirt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camisa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shirt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camiseta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T-shirt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2058"/>
                  </a:ext>
                </a:extLst>
              </a:tr>
              <a:tr h="2818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es/son 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calidad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 </a:t>
                      </a:r>
                      <a:b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isn’t/they aren’t good quality.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 sz="1600" kern="1200" dirty="0">
                        <a:solidFill>
                          <a:srgbClr val="C04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044418"/>
                  </a:ext>
                </a:extLst>
              </a:tr>
              <a:tr h="2194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IN" sz="1600" kern="1200" dirty="0" err="1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pantalones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trousers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zapatos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shoes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531038"/>
                  </a:ext>
                </a:extLst>
              </a:tr>
              <a:tr h="5069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like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colour.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estilo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style.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49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38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929573" y="1358417"/>
          <a:ext cx="8349409" cy="214217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8001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7169396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</a:tblGrid>
              <a:tr h="5257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</a:t>
                      </a:r>
                      <a:r>
                        <a:rPr lang="en-GB" sz="1800" b="1" dirty="0" err="1"/>
                        <a:t>ómo</a:t>
                      </a:r>
                      <a:r>
                        <a:rPr lang="en-GB" sz="1800" b="1" dirty="0"/>
                        <a:t> vas a </a:t>
                      </a:r>
                      <a:r>
                        <a:rPr lang="en-GB" sz="1800" b="1" dirty="0" err="1"/>
                        <a:t>celebrar</a:t>
                      </a:r>
                      <a:r>
                        <a:rPr lang="en-GB" sz="1800" b="1" dirty="0"/>
                        <a:t> </a:t>
                      </a:r>
                      <a:r>
                        <a:rPr lang="en-GB" sz="1800" b="1" dirty="0" err="1"/>
                        <a:t>tu</a:t>
                      </a:r>
                      <a:r>
                        <a:rPr lang="en-GB" sz="1800" b="1" dirty="0"/>
                        <a:t> </a:t>
                      </a:r>
                      <a:r>
                        <a:rPr lang="en-GB" sz="1800" b="1" dirty="0" err="1"/>
                        <a:t>cumplea</a:t>
                      </a:r>
                      <a:r>
                        <a:rPr lang="pt-BR" sz="1800" b="1" dirty="0"/>
                        <a:t>ños?</a:t>
                      </a:r>
                      <a:r>
                        <a:rPr lang="en-GB" sz="1800" b="1" dirty="0"/>
                        <a:t> 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How are you going to celebrate your birthday?</a:t>
                      </a:r>
                      <a:endParaRPr lang="fr-FR" sz="1600" b="0" i="1" dirty="0">
                        <a:solidFill>
                          <a:srgbClr val="4D4D4C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544818">
                <a:tc>
                  <a:txBody>
                    <a:bodyPr/>
                    <a:lstStyle/>
                    <a:p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 going to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dirty="0"/>
                        <a:t>celebrar con una fiesta grande.  </a:t>
                      </a:r>
                      <a:r>
                        <a:rPr lang="es-ES" sz="1600" i="1" dirty="0"/>
                        <a:t>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celebrate with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big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party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dirty="0"/>
                        <a:t>celebrar en casa.  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celebrate at home.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dirty="0"/>
                        <a:t>ir a un restaurante para una cena especial. 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go to a restaurant for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special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dinner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6B7478-1584-B216-DF9D-A15738B0AA6D}"/>
              </a:ext>
            </a:extLst>
          </p:cNvPr>
          <p:cNvGraphicFramePr>
            <a:graphicFrameLocks noGrp="1"/>
          </p:cNvGraphicFramePr>
          <p:nvPr/>
        </p:nvGraphicFramePr>
        <p:xfrm>
          <a:off x="2302316" y="3919210"/>
          <a:ext cx="7543696" cy="16519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641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946257">
                  <a:extLst>
                    <a:ext uri="{9D8B030D-6E8A-4147-A177-3AD203B41FA5}">
                      <a16:colId xmlns:a16="http://schemas.microsoft.com/office/drawing/2014/main" val="1517367849"/>
                    </a:ext>
                  </a:extLst>
                </a:gridCol>
                <a:gridCol w="884738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  <a:gridCol w="3148513">
                  <a:extLst>
                    <a:ext uri="{9D8B030D-6E8A-4147-A177-3AD203B41FA5}">
                      <a16:colId xmlns:a16="http://schemas.microsoft.com/office/drawing/2014/main" val="752705723"/>
                    </a:ext>
                  </a:extLst>
                </a:gridCol>
              </a:tblGrid>
              <a:tr h="15227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¿Qué vas a llevar?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What</a:t>
                      </a:r>
                      <a:r>
                        <a:rPr lang="es-ES" sz="1600" b="0" i="1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 are you going to wear?</a:t>
                      </a:r>
                      <a:r>
                        <a:rPr lang="es-ES" sz="1600" b="0" dirty="0">
                          <a:solidFill>
                            <a:srgbClr val="4D4D4C"/>
                          </a:solidFill>
                          <a:effectLst/>
                          <a:latin typeface="+mn-lt"/>
                          <a:cs typeface="Arial"/>
                        </a:rPr>
                        <a:t> </a:t>
                      </a:r>
                      <a:endParaRPr lang="fr-FR" sz="1600" b="0" dirty="0">
                        <a:solidFill>
                          <a:srgbClr val="4D4D4C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45281"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llevar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 going to wear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traje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suit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vestido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dress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porque</a:t>
                      </a:r>
                    </a:p>
                    <a:p>
                      <a:pPr marL="0" marR="0" lvl="0" indent="-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because</a:t>
                      </a: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dirty="0"/>
                        <a:t>es una </a:t>
                      </a:r>
                      <a:r>
                        <a:rPr lang="es-ES" sz="1600" dirty="0" err="1"/>
                        <a:t>tradici</a:t>
                      </a:r>
                      <a:r>
                        <a:rPr lang="en-GB" sz="1600" dirty="0" err="1"/>
                        <a:t>ón</a:t>
                      </a:r>
                      <a:r>
                        <a:rPr lang="en-GB" sz="1600" dirty="0"/>
                        <a:t>.  </a:t>
                      </a:r>
                      <a:r>
                        <a:rPr lang="en-GB" sz="1600" i="1" dirty="0"/>
                        <a:t>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it’s a tradition.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 err="1"/>
                        <a:t>está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 in fashion.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estilo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the style.</a:t>
                      </a:r>
                    </a:p>
                    <a:p>
                      <a:pPr marL="0" marR="0" lvl="0" indent="-107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 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 modern.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59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644178" y="1187084"/>
          <a:ext cx="10903643" cy="15732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19891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831976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3872753">
                  <a:extLst>
                    <a:ext uri="{9D8B030D-6E8A-4147-A177-3AD203B41FA5}">
                      <a16:colId xmlns:a16="http://schemas.microsoft.com/office/drawing/2014/main" val="1070566266"/>
                    </a:ext>
                  </a:extLst>
                </a:gridCol>
              </a:tblGrid>
              <a:tr h="18919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¿Dónde vives?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  <a:r>
                        <a:rPr lang="es-E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s-ES" sz="16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</a:t>
                      </a:r>
                      <a:r>
                        <a:rPr lang="es-E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fr-FR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7591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Vivo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800" b="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[Medellín]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[Medellín]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campo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countryside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un pueblo pequeño/grande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mis padres.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mi familia.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70CAB3-5AF4-D456-FD46-8A833F1B297B}"/>
              </a:ext>
            </a:extLst>
          </p:cNvPr>
          <p:cNvGraphicFramePr>
            <a:graphicFrameLocks noGrp="1"/>
          </p:cNvGraphicFramePr>
          <p:nvPr/>
        </p:nvGraphicFramePr>
        <p:xfrm>
          <a:off x="657624" y="3092745"/>
          <a:ext cx="10890197" cy="30640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4278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981635">
                  <a:extLst>
                    <a:ext uri="{9D8B030D-6E8A-4147-A177-3AD203B41FA5}">
                      <a16:colId xmlns:a16="http://schemas.microsoft.com/office/drawing/2014/main" val="1070566266"/>
                    </a:ext>
                  </a:extLst>
                </a:gridCol>
                <a:gridCol w="2043953">
                  <a:extLst>
                    <a:ext uri="{9D8B030D-6E8A-4147-A177-3AD203B41FA5}">
                      <a16:colId xmlns:a16="http://schemas.microsoft.com/office/drawing/2014/main" val="3312838565"/>
                    </a:ext>
                  </a:extLst>
                </a:gridCol>
                <a:gridCol w="2528047">
                  <a:extLst>
                    <a:ext uri="{9D8B030D-6E8A-4147-A177-3AD203B41FA5}">
                      <a16:colId xmlns:a16="http://schemas.microsoft.com/office/drawing/2014/main" val="3974393209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3568938760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1391799364"/>
                    </a:ext>
                  </a:extLst>
                </a:gridCol>
              </a:tblGrid>
              <a:tr h="407328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¿Prefieres vivir en el campo o en la ciudad?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 you prefer to live in the countryside or the city?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19560">
                <a:tc rowSpan="3"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Prefiero vivir</a:t>
                      </a:r>
                    </a:p>
                    <a:p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ciudad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city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campo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countryside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más/menos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more/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bonit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pretty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tranquil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quiet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divertid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campo.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countryside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i="1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ciudad.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23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 más/menos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/are more/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fewer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paisajes bonitos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beautiful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landscapes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contaminación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pollution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en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</a:t>
                      </a: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6819483"/>
                  </a:ext>
                </a:extLst>
              </a:tr>
              <a:tr h="523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imposible aburrirse.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impossible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bored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siempre hay algo que hacer.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something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do.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01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71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689420" y="812644"/>
          <a:ext cx="10813159" cy="592290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96053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1452283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  <a:gridCol w="779929">
                  <a:extLst>
                    <a:ext uri="{9D8B030D-6E8A-4147-A177-3AD203B41FA5}">
                      <a16:colId xmlns:a16="http://schemas.microsoft.com/office/drawing/2014/main" val="3244619570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4020597736"/>
                    </a:ext>
                  </a:extLst>
                </a:gridCol>
                <a:gridCol w="779930">
                  <a:extLst>
                    <a:ext uri="{9D8B030D-6E8A-4147-A177-3AD203B41FA5}">
                      <a16:colId xmlns:a16="http://schemas.microsoft.com/office/drawing/2014/main" val="3351245581"/>
                    </a:ext>
                  </a:extLst>
                </a:gridCol>
                <a:gridCol w="672353">
                  <a:extLst>
                    <a:ext uri="{9D8B030D-6E8A-4147-A177-3AD203B41FA5}">
                      <a16:colId xmlns:a16="http://schemas.microsoft.com/office/drawing/2014/main" val="509125091"/>
                    </a:ext>
                  </a:extLst>
                </a:gridCol>
                <a:gridCol w="2702858">
                  <a:extLst>
                    <a:ext uri="{9D8B030D-6E8A-4147-A177-3AD203B41FA5}">
                      <a16:colId xmlns:a16="http://schemas.microsoft.com/office/drawing/2014/main" val="2102399355"/>
                    </a:ext>
                  </a:extLst>
                </a:gridCol>
              </a:tblGrid>
              <a:tr h="623286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es lo bueno/malo de vivir en [Medellín]?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bad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thing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living in [Medellín]? 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531053">
                <a:tc rowSpan="5">
                  <a:txBody>
                    <a:bodyPr/>
                    <a:lstStyle/>
                    <a:p>
                      <a:r>
                        <a:rPr lang="es-ES" sz="1600" dirty="0"/>
                        <a:t>Lo bueno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The good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endParaRPr lang="es-ES" sz="1600" dirty="0"/>
                    </a:p>
                    <a:p>
                      <a:r>
                        <a:rPr lang="es-ES" sz="1600" dirty="0"/>
                        <a:t>Lo malo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thing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600" dirty="0"/>
                    </a:p>
                    <a:p>
                      <a:r>
                        <a:rPr lang="es-ES" sz="1600" dirty="0"/>
                        <a:t>Lo positivo </a:t>
                      </a:r>
                    </a:p>
                    <a:p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positive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thing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600" dirty="0"/>
                    </a:p>
                    <a:p>
                      <a:r>
                        <a:rPr lang="es-ES" sz="1600" dirty="0"/>
                        <a:t>Lo negativo</a:t>
                      </a:r>
                    </a:p>
                    <a:p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negative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thing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600" dirty="0"/>
                    </a:p>
                    <a:p>
                      <a:r>
                        <a:rPr lang="es-ES" sz="1600" dirty="0"/>
                        <a:t>Lo mejor</a:t>
                      </a:r>
                    </a:p>
                    <a:p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best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thing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600" dirty="0"/>
                    </a:p>
                    <a:p>
                      <a:r>
                        <a:rPr lang="es-ES" sz="1600" dirty="0"/>
                        <a:t>Lo peor</a:t>
                      </a:r>
                    </a:p>
                    <a:p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worst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mi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 my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vivir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 living in my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barrio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neighbourhood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ciudad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pueblo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town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zona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area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que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is that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has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is/are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tant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(s)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much/many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menos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more/less/fewer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contaminación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pollution.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</a:t>
                      </a:r>
                      <a:r>
                        <a:rPr lang="en-GB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áfico</a:t>
                      </a: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400" b="0" i="1" u="none" strike="noStrike" kern="1200" baseline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traffic.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posibilidades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employment possibilities.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451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variedad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tiendas.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variety of shops.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paisajes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bonitos.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beautiful landscapes. </a:t>
                      </a:r>
                      <a:endParaRPr lang="en-IN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861804"/>
                  </a:ext>
                </a:extLst>
              </a:tr>
              <a:tr h="8882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tranquil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quiet.</a:t>
                      </a:r>
                      <a:endParaRPr lang="en-IN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limpi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suci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dirty.</a:t>
                      </a:r>
                      <a:endParaRPr lang="en-US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5412581"/>
                  </a:ext>
                </a:extLst>
              </a:tr>
              <a:tr h="10469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costa.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coast.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montaña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mountains.</a:t>
                      </a:r>
                      <a:endParaRPr lang="en-IN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campo.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countryside.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824276"/>
                  </a:ext>
                </a:extLst>
              </a:tr>
              <a:tr h="8882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(no) se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(don’t) know each other. </a:t>
                      </a:r>
                      <a:endParaRPr lang="en-IN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24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807208" y="1814464"/>
          <a:ext cx="10577584" cy="322907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5144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978926">
                  <a:extLst>
                    <a:ext uri="{9D8B030D-6E8A-4147-A177-3AD203B41FA5}">
                      <a16:colId xmlns:a16="http://schemas.microsoft.com/office/drawing/2014/main" val="2029791620"/>
                    </a:ext>
                  </a:extLst>
                </a:gridCol>
                <a:gridCol w="2060812">
                  <a:extLst>
                    <a:ext uri="{9D8B030D-6E8A-4147-A177-3AD203B41FA5}">
                      <a16:colId xmlns:a16="http://schemas.microsoft.com/office/drawing/2014/main" val="3708673054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95746297"/>
                    </a:ext>
                  </a:extLst>
                </a:gridCol>
              </a:tblGrid>
              <a:tr h="55563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¿Dónde te gustaría vivir en el futuro?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live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future? 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631711"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Cuando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When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sea mayor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older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tenga [treinta] años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[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thirty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tenga más dinero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more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money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me encantaría vivir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viviré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will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live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en la ciudad.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en el campo.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countryside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con mi novio/a.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boyfriend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girlfriend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cerca de la costa/montaña.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near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mountain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en una casa más grande.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bigger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house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en una ciudad más limpia/grande.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a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cleaner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bigger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72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323891" y="1902467"/>
          <a:ext cx="7544217" cy="271937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9058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753631">
                  <a:extLst>
                    <a:ext uri="{9D8B030D-6E8A-4147-A177-3AD203B41FA5}">
                      <a16:colId xmlns:a16="http://schemas.microsoft.com/office/drawing/2014/main" val="2029791620"/>
                    </a:ext>
                  </a:extLst>
                </a:gridCol>
              </a:tblGrid>
              <a:tr h="4434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mejorarías en tu ciudad?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improve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 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707336"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Mejoraría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would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improve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el transporte público.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los niveles </a:t>
                      </a:r>
                      <a:r>
                        <a:rPr lang="es-ES" sz="1600"/>
                        <a:t>de contaminación.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pollution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levels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707337"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Cambiaría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los autobuses.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buses. 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4596620"/>
                  </a:ext>
                </a:extLst>
              </a:tr>
              <a:tr h="707337"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Construiría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build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más estaciones de autobús.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more bus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stations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más tiendas.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more shops. </a:t>
                      </a:r>
                      <a:endParaRPr lang="es-ES" sz="16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828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393692"/>
              </p:ext>
            </p:extLst>
          </p:nvPr>
        </p:nvGraphicFramePr>
        <p:xfrm>
          <a:off x="136071" y="896635"/>
          <a:ext cx="11919857" cy="577107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98519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5269774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  <a:gridCol w="2808514">
                  <a:extLst>
                    <a:ext uri="{9D8B030D-6E8A-4147-A177-3AD203B41FA5}">
                      <a16:colId xmlns:a16="http://schemas.microsoft.com/office/drawing/2014/main" val="3244619570"/>
                    </a:ext>
                  </a:extLst>
                </a:gridCol>
              </a:tblGrid>
              <a:tr h="56276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hay en tu región/país?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there in your region/country?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390257">
                <a:tc rowSpan="3">
                  <a:txBody>
                    <a:bodyPr/>
                    <a:lstStyle/>
                    <a:p>
                      <a:r>
                        <a:rPr lang="es-ES" sz="1600" dirty="0"/>
                        <a:t>En mi región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In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region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endParaRPr lang="es-ES" sz="1600" dirty="0"/>
                    </a:p>
                    <a:p>
                      <a:r>
                        <a:rPr lang="es-ES" sz="1600" dirty="0"/>
                        <a:t>En el norte de mi país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In the north of my country </a:t>
                      </a:r>
                    </a:p>
                    <a:p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dirty="0"/>
                        <a:t>En el sur de mi país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In the south of my country </a:t>
                      </a:r>
                    </a:p>
                    <a:p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dirty="0"/>
                        <a:t>En el este de mi país</a:t>
                      </a:r>
                    </a:p>
                    <a:p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In the east of my country </a:t>
                      </a:r>
                    </a:p>
                    <a:p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dirty="0"/>
                        <a:t>En el oeste de mi país</a:t>
                      </a:r>
                    </a:p>
                    <a:p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In the west of my country </a:t>
                      </a:r>
                    </a:p>
                    <a:p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Aquí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Here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hay  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 is/are (not)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(no)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tenemos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(don’t) have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S" sz="1600">
                          <a:solidFill>
                            <a:srgbClr val="006F9E"/>
                          </a:solidFill>
                        </a:rPr>
                        <a:t>un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s-ES" sz="1600"/>
                        <a:t> </a:t>
                      </a:r>
                      <a:r>
                        <a:rPr lang="es-ES" sz="1600" dirty="0"/>
                        <a:t>río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river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S" sz="1600">
                          <a:solidFill>
                            <a:srgbClr val="006F9E"/>
                          </a:solidFill>
                        </a:rPr>
                        <a:t>un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s-ES" sz="1600"/>
                        <a:t> </a:t>
                      </a:r>
                      <a:r>
                        <a:rPr lang="es-ES" sz="1600" dirty="0"/>
                        <a:t>paisaje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landscape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S" sz="1600">
                          <a:solidFill>
                            <a:srgbClr val="C04000"/>
                          </a:solidFill>
                        </a:rPr>
                        <a:t>una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s-ES" sz="1600"/>
                        <a:t> </a:t>
                      </a:r>
                      <a:r>
                        <a:rPr lang="es-ES" sz="1600" dirty="0"/>
                        <a:t>costa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coast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S" sz="1600">
                          <a:solidFill>
                            <a:srgbClr val="C04000"/>
                          </a:solidFill>
                        </a:rPr>
                        <a:t>una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s-ES" sz="1600"/>
                        <a:t> </a:t>
                      </a:r>
                      <a:r>
                        <a:rPr lang="es-ES" sz="1600" dirty="0"/>
                        <a:t>selva tropical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... tropical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jungle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(un</a:t>
                      </a:r>
                      <a:r>
                        <a:rPr lang="es-ES" sz="1600">
                          <a:solidFill>
                            <a:srgbClr val="006F9E"/>
                          </a:solidFill>
                        </a:rPr>
                        <a:t>os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s-ES" sz="1600"/>
                        <a:t>/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much</a:t>
                      </a:r>
                      <a:r>
                        <a:rPr lang="es-ES" sz="1600" dirty="0">
                          <a:solidFill>
                            <a:srgbClr val="006F9E"/>
                          </a:solidFill>
                        </a:rPr>
                        <a:t>os</a:t>
                      </a:r>
                      <a:r>
                        <a:rPr lang="es-ES" sz="1600" dirty="0"/>
                        <a:t> bosques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forests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(un</a:t>
                      </a:r>
                      <a:r>
                        <a:rPr lang="es-ES" sz="1600">
                          <a:solidFill>
                            <a:srgbClr val="C04000"/>
                          </a:solidFill>
                        </a:rPr>
                        <a:t>as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)/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much</a:t>
                      </a:r>
                      <a:r>
                        <a:rPr lang="es-ES" sz="1600" dirty="0">
                          <a:solidFill>
                            <a:srgbClr val="C04000"/>
                          </a:solidFill>
                        </a:rPr>
                        <a:t>as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 playas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beaches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(un</a:t>
                      </a:r>
                      <a:r>
                        <a:rPr lang="es-ES" sz="1600">
                          <a:solidFill>
                            <a:srgbClr val="006F9E"/>
                          </a:solidFill>
                        </a:rPr>
                        <a:t>os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s-ES" sz="1600"/>
                        <a:t>/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much</a:t>
                      </a:r>
                      <a:r>
                        <a:rPr lang="es-ES" sz="1600" dirty="0">
                          <a:solidFill>
                            <a:srgbClr val="006F9E"/>
                          </a:solidFill>
                        </a:rPr>
                        <a:t>os</a:t>
                      </a:r>
                      <a:r>
                        <a:rPr lang="es-ES" sz="1600" dirty="0"/>
                        <a:t> lagos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lakes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(un</a:t>
                      </a:r>
                      <a:r>
                        <a:rPr lang="es-ES" sz="1600">
                          <a:solidFill>
                            <a:srgbClr val="C04000"/>
                          </a:solidFill>
                        </a:rPr>
                        <a:t>as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s-ES" sz="1600"/>
                        <a:t>/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much</a:t>
                      </a:r>
                      <a:r>
                        <a:rPr lang="es-ES" sz="1600" dirty="0">
                          <a:solidFill>
                            <a:srgbClr val="C04000"/>
                          </a:solidFill>
                        </a:rPr>
                        <a:t>as</a:t>
                      </a:r>
                      <a:r>
                        <a:rPr lang="es-ES" sz="1600" dirty="0"/>
                        <a:t> montañas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mountains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hermos</a:t>
                      </a:r>
                      <a:r>
                        <a:rPr lang="pt-BR" sz="1600" dirty="0">
                          <a:solidFill>
                            <a:srgbClr val="006F9E"/>
                          </a:solidFill>
                        </a:rPr>
                        <a:t>o</a:t>
                      </a:r>
                      <a:r>
                        <a:rPr lang="pt-BR" sz="1600" dirty="0"/>
                        <a:t>/</a:t>
                      </a:r>
                      <a:r>
                        <a:rPr lang="pt-BR" sz="1600" dirty="0">
                          <a:solidFill>
                            <a:srgbClr val="C04000"/>
                          </a:solidFill>
                        </a:rPr>
                        <a:t>a</a:t>
                      </a:r>
                      <a:r>
                        <a:rPr lang="pt-BR" sz="1600" dirty="0"/>
                        <a:t>(s).   </a:t>
                      </a:r>
                      <a:r>
                        <a:rPr lang="pt-BR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beautiful</a:t>
                      </a:r>
                      <a:endParaRPr lang="pt-BR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/>
                        <a:t>pequeñ</a:t>
                      </a:r>
                      <a:r>
                        <a:rPr lang="pt-BR" sz="1600" dirty="0" err="1">
                          <a:solidFill>
                            <a:srgbClr val="006F9E"/>
                          </a:solidFill>
                        </a:rPr>
                        <a:t>o</a:t>
                      </a:r>
                      <a:r>
                        <a:rPr lang="pt-BR" sz="1600" dirty="0"/>
                        <a:t>/</a:t>
                      </a:r>
                      <a:r>
                        <a:rPr lang="pt-BR" sz="1600" dirty="0">
                          <a:solidFill>
                            <a:srgbClr val="C04000"/>
                          </a:solidFill>
                        </a:rPr>
                        <a:t>a</a:t>
                      </a:r>
                      <a:r>
                        <a:rPr lang="pt-BR" sz="1600" dirty="0"/>
                        <a:t>(</a:t>
                      </a:r>
                      <a:r>
                        <a:rPr lang="pt-BR" sz="1600" dirty="0" err="1"/>
                        <a:t>s</a:t>
                      </a:r>
                      <a:r>
                        <a:rPr lang="pt-BR" sz="1600" dirty="0"/>
                        <a:t>).   </a:t>
                      </a:r>
                      <a:r>
                        <a:rPr lang="pt-BR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small</a:t>
                      </a:r>
                      <a:endParaRPr lang="pt-BR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enorme(</a:t>
                      </a:r>
                      <a:r>
                        <a:rPr lang="pt-BR" sz="1600" dirty="0" err="1"/>
                        <a:t>s</a:t>
                      </a:r>
                      <a:r>
                        <a:rPr lang="pt-BR" sz="1600" dirty="0"/>
                        <a:t>).   </a:t>
                      </a:r>
                      <a:r>
                        <a:rPr lang="pt-BR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enormous</a:t>
                      </a:r>
                      <a:r>
                        <a:rPr lang="pt-BR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t-BR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famos</a:t>
                      </a:r>
                      <a:r>
                        <a:rPr lang="pt-BR" sz="1600" dirty="0">
                          <a:solidFill>
                            <a:srgbClr val="006F9E"/>
                          </a:solidFill>
                        </a:rPr>
                        <a:t>o</a:t>
                      </a:r>
                      <a:r>
                        <a:rPr lang="pt-BR" sz="1600" dirty="0"/>
                        <a:t>/</a:t>
                      </a:r>
                      <a:r>
                        <a:rPr lang="pt-BR" sz="1600" dirty="0">
                          <a:solidFill>
                            <a:srgbClr val="C04000"/>
                          </a:solidFill>
                        </a:rPr>
                        <a:t>a</a:t>
                      </a:r>
                      <a:r>
                        <a:rPr lang="pt-BR" sz="1600" dirty="0"/>
                        <a:t>(s</a:t>
                      </a:r>
                      <a:r>
                        <a:rPr lang="pt-BR" sz="1600"/>
                        <a:t>).   </a:t>
                      </a:r>
                      <a:r>
                        <a:rPr lang="pt-BR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famous</a:t>
                      </a:r>
                      <a:endParaRPr lang="pt-BR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7620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(un</a:t>
                      </a:r>
                      <a:r>
                        <a:rPr lang="es-ES" sz="1600">
                          <a:solidFill>
                            <a:srgbClr val="006F9E"/>
                          </a:solidFill>
                        </a:rPr>
                        <a:t>os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s-ES" sz="1600"/>
                        <a:t>/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much</a:t>
                      </a:r>
                      <a:r>
                        <a:rPr lang="es-ES" sz="1600" dirty="0">
                          <a:solidFill>
                            <a:srgbClr val="006F9E"/>
                          </a:solidFill>
                        </a:rPr>
                        <a:t>os</a:t>
                      </a:r>
                      <a:r>
                        <a:rPr lang="es-ES" sz="1600" dirty="0"/>
                        <a:t> pueblos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towns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(un</a:t>
                      </a:r>
                      <a:r>
                        <a:rPr lang="es-ES" sz="1600">
                          <a:solidFill>
                            <a:srgbClr val="C04000"/>
                          </a:solidFill>
                        </a:rPr>
                        <a:t>as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s-ES" sz="1600"/>
                        <a:t>/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much</a:t>
                      </a:r>
                      <a:r>
                        <a:rPr lang="es-ES" sz="1600" dirty="0">
                          <a:solidFill>
                            <a:srgbClr val="C04000"/>
                          </a:solidFill>
                        </a:rPr>
                        <a:t>as</a:t>
                      </a:r>
                      <a:r>
                        <a:rPr lang="es-ES" sz="1600" dirty="0"/>
                        <a:t> ciudades  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…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cities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suci</a:t>
                      </a:r>
                      <a:r>
                        <a:rPr lang="pt-BR" sz="1600" dirty="0">
                          <a:solidFill>
                            <a:srgbClr val="006F9E"/>
                          </a:solidFill>
                        </a:rPr>
                        <a:t>o</a:t>
                      </a:r>
                      <a:r>
                        <a:rPr lang="pt-BR" sz="1600" dirty="0"/>
                        <a:t>/</a:t>
                      </a:r>
                      <a:r>
                        <a:rPr lang="pt-BR" sz="1600" dirty="0">
                          <a:solidFill>
                            <a:srgbClr val="C04000"/>
                          </a:solidFill>
                        </a:rPr>
                        <a:t>a</a:t>
                      </a:r>
                      <a:r>
                        <a:rPr lang="pt-BR" sz="1600" dirty="0"/>
                        <a:t>(</a:t>
                      </a:r>
                      <a:r>
                        <a:rPr lang="pt-BR" sz="1600" dirty="0" err="1"/>
                        <a:t>s</a:t>
                      </a:r>
                      <a:r>
                        <a:rPr lang="pt-BR" sz="1600" dirty="0"/>
                        <a:t>).   </a:t>
                      </a:r>
                      <a:r>
                        <a:rPr lang="pt-BR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dirty</a:t>
                      </a:r>
                      <a:endParaRPr lang="pt-BR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históric</a:t>
                      </a:r>
                      <a:r>
                        <a:rPr lang="pt-BR" sz="1600" dirty="0">
                          <a:solidFill>
                            <a:srgbClr val="006F9E"/>
                          </a:solidFill>
                        </a:rPr>
                        <a:t>o</a:t>
                      </a:r>
                      <a:r>
                        <a:rPr lang="pt-BR" sz="1600" dirty="0"/>
                        <a:t>/</a:t>
                      </a:r>
                      <a:r>
                        <a:rPr lang="pt-BR" sz="1600" dirty="0">
                          <a:solidFill>
                            <a:srgbClr val="C04000"/>
                          </a:solidFill>
                        </a:rPr>
                        <a:t>a</a:t>
                      </a:r>
                      <a:r>
                        <a:rPr lang="pt-BR" sz="1600" dirty="0"/>
                        <a:t>(</a:t>
                      </a:r>
                      <a:r>
                        <a:rPr lang="pt-BR" sz="1600" dirty="0" err="1"/>
                        <a:t>s</a:t>
                      </a:r>
                      <a:r>
                        <a:rPr lang="pt-BR" sz="1600" dirty="0"/>
                        <a:t>).   </a:t>
                      </a:r>
                      <a:r>
                        <a:rPr lang="pt-BR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historic</a:t>
                      </a:r>
                      <a:endParaRPr lang="pt-BR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modern</a:t>
                      </a:r>
                      <a:r>
                        <a:rPr lang="pt-BR" sz="1600" dirty="0">
                          <a:solidFill>
                            <a:srgbClr val="006F9E"/>
                          </a:solidFill>
                        </a:rPr>
                        <a:t>o</a:t>
                      </a:r>
                      <a:r>
                        <a:rPr lang="pt-BR" sz="1600" dirty="0"/>
                        <a:t>/</a:t>
                      </a:r>
                      <a:r>
                        <a:rPr lang="pt-BR" sz="1600" dirty="0">
                          <a:solidFill>
                            <a:srgbClr val="C04000"/>
                          </a:solidFill>
                        </a:rPr>
                        <a:t>a</a:t>
                      </a:r>
                      <a:r>
                        <a:rPr lang="pt-BR" sz="1600" dirty="0"/>
                        <a:t>(</a:t>
                      </a:r>
                      <a:r>
                        <a:rPr lang="pt-BR" sz="1600" dirty="0" err="1"/>
                        <a:t>s</a:t>
                      </a:r>
                      <a:r>
                        <a:rPr lang="pt-BR" sz="1600" dirty="0"/>
                        <a:t>).   </a:t>
                      </a:r>
                      <a:r>
                        <a:rPr lang="pt-BR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modern</a:t>
                      </a:r>
                      <a:endParaRPr lang="pt-BR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variad</a:t>
                      </a:r>
                      <a:r>
                        <a:rPr lang="pt-BR" sz="1600" dirty="0">
                          <a:solidFill>
                            <a:srgbClr val="006F9E"/>
                          </a:solidFill>
                        </a:rPr>
                        <a:t>o</a:t>
                      </a:r>
                      <a:r>
                        <a:rPr lang="pt-BR" sz="1600" dirty="0"/>
                        <a:t>/</a:t>
                      </a:r>
                      <a:r>
                        <a:rPr lang="pt-BR" sz="1600" dirty="0">
                          <a:solidFill>
                            <a:srgbClr val="C04000"/>
                          </a:solidFill>
                        </a:rPr>
                        <a:t>a</a:t>
                      </a:r>
                      <a:r>
                        <a:rPr lang="pt-BR" sz="1600" dirty="0"/>
                        <a:t>(s).   </a:t>
                      </a:r>
                      <a:r>
                        <a:rPr lang="pt-BR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varied</a:t>
                      </a:r>
                      <a:endParaRPr lang="pt-BR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/>
                        <a:t>agradable</a:t>
                      </a:r>
                      <a:r>
                        <a:rPr lang="pt-BR" sz="1600" dirty="0"/>
                        <a:t>(</a:t>
                      </a:r>
                      <a:r>
                        <a:rPr lang="pt-BR" sz="1600" dirty="0" err="1"/>
                        <a:t>s</a:t>
                      </a:r>
                      <a:r>
                        <a:rPr lang="pt-BR" sz="1600" dirty="0"/>
                        <a:t>).   </a:t>
                      </a:r>
                      <a:r>
                        <a:rPr lang="pt-BR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pleasant</a:t>
                      </a:r>
                      <a:endParaRPr lang="pt-BR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/>
                        <a:t>terrible</a:t>
                      </a:r>
                      <a:r>
                        <a:rPr lang="pt-BR" sz="1600" dirty="0"/>
                        <a:t>(</a:t>
                      </a:r>
                      <a:r>
                        <a:rPr lang="pt-BR" sz="1600" dirty="0" err="1"/>
                        <a:t>s</a:t>
                      </a:r>
                      <a:r>
                        <a:rPr lang="pt-BR" sz="1600" dirty="0"/>
                        <a:t>).   </a:t>
                      </a:r>
                      <a:r>
                        <a:rPr lang="pt-BR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terrible</a:t>
                      </a:r>
                      <a:endParaRPr lang="pt-BR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industrial(es).   </a:t>
                      </a:r>
                      <a:r>
                        <a:rPr lang="pt-BR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Industrial</a:t>
                      </a:r>
                      <a:endParaRPr lang="pt-BR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6437023"/>
                  </a:ext>
                </a:extLst>
              </a:tr>
              <a:tr h="9973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mucho campo.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lot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countryside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/>
                        <a:t>mucha variedad.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lot </a:t>
                      </a:r>
                      <a:r>
                        <a:rPr lang="es-ES" sz="1400" b="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i="1" kern="120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</a:t>
                      </a:r>
                      <a:r>
                        <a:rPr lang="es-ES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variety. </a:t>
                      </a:r>
                      <a:endParaRPr lang="es-ES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484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90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86254" y="3804803"/>
          <a:ext cx="11219489" cy="259735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3200547906"/>
                    </a:ext>
                  </a:extLst>
                </a:gridCol>
                <a:gridCol w="178541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039035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4370294">
                  <a:extLst>
                    <a:ext uri="{9D8B030D-6E8A-4147-A177-3AD203B41FA5}">
                      <a16:colId xmlns:a16="http://schemas.microsoft.com/office/drawing/2014/main" val="1070566266"/>
                    </a:ext>
                  </a:extLst>
                </a:gridCol>
              </a:tblGrid>
              <a:tr h="18919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hiciste en la ciudad?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What did you do in the city? 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75916">
                <a:tc rowSpan="2"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semana pasada</a:t>
                      </a:r>
                    </a:p>
                    <a:p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año pasado</a:t>
                      </a:r>
                    </a:p>
                    <a:p>
                      <a:pPr marL="0" algn="l" defTabSz="914400" rtl="0" eaLnBrk="1" latinLnBrk="0" hangingPunct="1"/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 amigos y yo </a:t>
                      </a:r>
                    </a:p>
                    <a:p>
                      <a:pPr marL="0" algn="l" defTabSz="914400" rtl="0" eaLnBrk="1" latinLnBrk="0" hangingPunct="1"/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fuimos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tuvimos la oportunidad de ir  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pudimos ir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couldn’t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playa.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beach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un concierto.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piscina olímpica.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Olympic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pool.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un restaurante típico.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restaurant. 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75916">
                <a:tc vMerge="1"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fui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tuve la oportunidad de ir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pude ir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couldn’t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8703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70B76A-706A-EAF9-B652-6371AF0B4271}"/>
              </a:ext>
            </a:extLst>
          </p:cNvPr>
          <p:cNvGraphicFramePr>
            <a:graphicFrameLocks noGrp="1"/>
          </p:cNvGraphicFramePr>
          <p:nvPr/>
        </p:nvGraphicFramePr>
        <p:xfrm>
          <a:off x="3085577" y="1129686"/>
          <a:ext cx="6020841" cy="240746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145527">
                  <a:extLst>
                    <a:ext uri="{9D8B030D-6E8A-4147-A177-3AD203B41FA5}">
                      <a16:colId xmlns:a16="http://schemas.microsoft.com/office/drawing/2014/main" val="3125660369"/>
                    </a:ext>
                  </a:extLst>
                </a:gridCol>
                <a:gridCol w="3875314">
                  <a:extLst>
                    <a:ext uri="{9D8B030D-6E8A-4147-A177-3AD203B41FA5}">
                      <a16:colId xmlns:a16="http://schemas.microsoft.com/office/drawing/2014/main" val="1301316102"/>
                    </a:ext>
                  </a:extLst>
                </a:gridCol>
              </a:tblGrid>
              <a:tr h="55398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Cuál es tu lugar favorito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What is your favourite place? 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74264"/>
                  </a:ext>
                </a:extLst>
              </a:tr>
              <a:tr h="1810109">
                <a:tc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lugar favorito es</a:t>
                      </a:r>
                    </a:p>
                    <a:p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favourite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place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lang="es-ES_tradnl" sz="1600" i="1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mercado.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i="1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parque.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i="1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centro comercial.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shopping centre.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88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779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192893" y="1585662"/>
          <a:ext cx="9806214" cy="398164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86743">
                  <a:extLst>
                    <a:ext uri="{9D8B030D-6E8A-4147-A177-3AD203B41FA5}">
                      <a16:colId xmlns:a16="http://schemas.microsoft.com/office/drawing/2014/main" val="3200547906"/>
                    </a:ext>
                  </a:extLst>
                </a:gridCol>
                <a:gridCol w="3666671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406082928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1070566266"/>
                    </a:ext>
                  </a:extLst>
                </a:gridCol>
              </a:tblGrid>
              <a:tr h="59063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vas a hacer en tu ciudad?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do in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 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842884">
                <a:tc rowSpan="4"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Primero,</a:t>
                      </a:r>
                    </a:p>
                    <a:p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</a:p>
                    <a:p>
                      <a:endParaRPr lang="es-ES_tradnl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Luego, </a:t>
                      </a:r>
                    </a:p>
                    <a:p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endParaRPr lang="es-ES_tradnl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Cuando tenga (más) dinero,</a:t>
                      </a:r>
                    </a:p>
                    <a:p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(more)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money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endParaRPr lang="es-ES_tradnl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Cuando tenga (más) tiempo, </a:t>
                      </a:r>
                    </a:p>
                    <a:p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(more) time,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ir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iré</a:t>
                      </a:r>
                      <a:r>
                        <a:rPr lang="es-ES_tradnl" sz="1400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gustaría ir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playa.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beach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compras.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shopping.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cine.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cinema.</a:t>
                      </a:r>
                      <a:endParaRPr lang="es-ES_tradnl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playa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un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concierto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cine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9199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jugar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jugaré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gustaría jugar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fútbol.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football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los videojuegos.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videogames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7948856"/>
                  </a:ext>
                </a:extLst>
              </a:tr>
              <a:tr h="739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salir a comer.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l" defTabSz="914400" rtl="0" eaLnBrk="1" latinLnBrk="0" hangingPunct="1"/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saldré a comer.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gustaría salir a comer.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6604465"/>
                  </a:ext>
                </a:extLst>
              </a:tr>
              <a:tr h="762679">
                <a:tc vMerge="1"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 a visitar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visitaré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gustaría visitar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mis abuelos.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grandparents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castillo.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castle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sitios históricos.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sites.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2886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2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23851" y="892099"/>
          <a:ext cx="11544298" cy="57132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29674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519265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  <a:gridCol w="4728287">
                  <a:extLst>
                    <a:ext uri="{9D8B030D-6E8A-4147-A177-3AD203B41FA5}">
                      <a16:colId xmlns:a16="http://schemas.microsoft.com/office/drawing/2014/main" val="3244619570"/>
                    </a:ext>
                  </a:extLst>
                </a:gridCol>
              </a:tblGrid>
              <a:tr h="59751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has hecho?</a:t>
                      </a:r>
                      <a:r>
                        <a:rPr lang="fr-F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have you done?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567028">
                <a:tc rowSpan="10"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 he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already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También he   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endParaRPr lang="es-ES_tradnl" sz="1400" b="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Todavía no he   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</a:t>
                      </a:r>
                      <a:endParaRPr lang="es-ES_tradnl" sz="1400" b="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Hemos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 hemos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already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También hemos  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endParaRPr lang="es-ES_tradnl" sz="1400" b="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Todavía no hemos  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</a:t>
                      </a:r>
                      <a:endParaRPr lang="es-ES_tradnl" sz="1400" b="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visitado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visited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parque famoso.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famous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acuario.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aquarium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474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visto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seen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arte callejero.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art.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905047"/>
                  </a:ext>
                </a:extLst>
              </a:tr>
              <a:tr h="474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viajado  </a:t>
                      </a:r>
                      <a:r>
                        <a:rPr lang="es-ES_tradnl" sz="16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travelled</a:t>
                      </a:r>
                      <a:r>
                        <a:rPr lang="es-ES_tradnl" sz="1400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_tradnl" sz="1600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/>
                        <a:t>en metro.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by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underground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928674"/>
                  </a:ext>
                </a:extLst>
              </a:tr>
              <a:tr h="474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comido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eaten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/>
                        <a:t>un helado.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an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ice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cream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631701"/>
                  </a:ext>
                </a:extLst>
              </a:tr>
              <a:tr h="474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bebido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drunk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un café.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coffee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7534480"/>
                  </a:ext>
                </a:extLst>
              </a:tr>
              <a:tr h="5670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probado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tried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un plato tradicional.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traditional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dish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una bebida popular.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a popular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drink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3880244"/>
                  </a:ext>
                </a:extLst>
              </a:tr>
              <a:tr h="5670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hecho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done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/>
                        <a:t>muchas cosas.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many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things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_tradnl" sz="1600" noProof="0" dirty="0"/>
                        <a:t>turismo.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sightseeing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5301527"/>
                  </a:ext>
                </a:extLst>
              </a:tr>
              <a:tr h="5670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ido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gone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/>
                        <a:t>al museo.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museum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r>
                        <a:rPr lang="es-ES_tradnl" sz="1600" noProof="0" dirty="0"/>
                        <a:t>a varios restaurantes.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several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restaurants.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04253"/>
                  </a:ext>
                </a:extLst>
              </a:tr>
              <a:tr h="474596">
                <a:tc v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descubierto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discovered</a:t>
                      </a:r>
                      <a:r>
                        <a:rPr lang="es-ES_tradnl" sz="1400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_tradnl" sz="1600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/>
                        <a:t>arte innovador.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innovative art.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34149"/>
                  </a:ext>
                </a:extLst>
              </a:tr>
              <a:tr h="474596">
                <a:tc v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alquilado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hired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/>
                        <a:t>un coche.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a car.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0075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04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304836" y="961555"/>
          <a:ext cx="7570895" cy="215204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955562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615333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</a:tblGrid>
              <a:tr h="57147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¿Dónde está el centro comercial más cercano?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Where is the nearest shopping centre?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554684">
                <a:tc>
                  <a:txBody>
                    <a:bodyPr/>
                    <a:lstStyle/>
                    <a:p>
                      <a:r>
                        <a:rPr lang="es-ES_tradnl" sz="16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cerca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lejos  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delante  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front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600" b="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detrás  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behind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al lado  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600" b="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noProof="0" dirty="0"/>
                        <a:t>de la estación de metro.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underground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station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noProof="0" dirty="0"/>
                        <a:t>del banco.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bank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noProof="0" dirty="0"/>
                        <a:t>de la piscina.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swimming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pool</a:t>
                      </a:r>
                      <a:r>
                        <a:rPr lang="es-ES_tradnl" sz="1400" i="0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0" noProof="0" dirty="0"/>
                        <a:t>de la escuela.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school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aquí. </a:t>
                      </a:r>
                      <a:r>
                        <a:rPr lang="es-ES_tradnl" sz="1600" b="0" i="1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_tradnl" sz="1400" b="0" i="1" u="none" strike="noStrike" kern="1200" baseline="0" noProof="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r>
                        <a:rPr lang="es-ES_tradnl" sz="1400" b="0" i="1" u="none" strike="noStrike" kern="1200" baseline="0" noProof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1BD4F9-E61F-3621-A644-54804660A4F1}"/>
              </a:ext>
            </a:extLst>
          </p:cNvPr>
          <p:cNvGraphicFramePr>
            <a:graphicFrameLocks noGrp="1"/>
          </p:cNvGraphicFramePr>
          <p:nvPr/>
        </p:nvGraphicFramePr>
        <p:xfrm>
          <a:off x="1971229" y="3362483"/>
          <a:ext cx="8238108" cy="312623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88376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558018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350114">
                  <a:extLst>
                    <a:ext uri="{9D8B030D-6E8A-4147-A177-3AD203B41FA5}">
                      <a16:colId xmlns:a16="http://schemas.microsoft.com/office/drawing/2014/main" val="1080358167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3107794382"/>
                    </a:ext>
                  </a:extLst>
                </a:gridCol>
              </a:tblGrid>
              <a:tr h="52542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¿Está lejos de aquí?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 it far from here?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552238">
                <a:tc rowSpan="4"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está cerca.</a:t>
                      </a:r>
                    </a:p>
                    <a:p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near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ES_tradnl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Sí, un poco.</a:t>
                      </a:r>
                    </a:p>
                    <a:p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a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_tradnl" sz="1400" b="0" i="1" kern="1200" noProof="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/>
                        <a:t>Está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It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is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a la derecha.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on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)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right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 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a la izquierda.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on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)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left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9448889"/>
                  </a:ext>
                </a:extLst>
              </a:tr>
              <a:tr h="79352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Toma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Take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la primera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first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la segunda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second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la tercera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third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0230328"/>
                  </a:ext>
                </a:extLst>
              </a:tr>
              <a:tr h="58296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Pasa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Go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past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el puente.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bridge.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la fuente.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fountain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82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Cruza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Cross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la plaza.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square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4545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33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199706" y="1988030"/>
          <a:ext cx="7792588" cy="28819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7140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4721184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</a:tblGrid>
              <a:tr h="6629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¿Qué hacemos mañana?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we doing tomorrow?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218987">
                <a:tc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encantaría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love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gustaría   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_tradnl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Quiero</a:t>
                      </a:r>
                      <a:r>
                        <a:rPr lang="es-ES_tradnl" sz="1600" b="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want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_tradnl" sz="1600" b="0" i="1" kern="12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Podemos</a:t>
                      </a:r>
                      <a:r>
                        <a:rPr lang="es-ES_tradnl" sz="1600" b="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b="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s-ES_tradnl" sz="1400" b="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</a:t>
                      </a:r>
                      <a:endParaRPr lang="es-ES_tradnl" sz="1600" b="0" i="1" kern="1200" noProof="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tomar el metro.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take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underground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ir de excursión.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go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on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an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outing.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ir en autobús.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go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on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bus.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comer en un restaurante.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eat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in a restaurant</a:t>
                      </a:r>
                      <a:r>
                        <a:rPr lang="es-ES_tradnl" sz="1400" noProof="0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probar la comida típica.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try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typical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food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alquilar una bicicleta eléctrica.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rent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an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electric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bike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_tradnl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ver el arte callejero.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see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street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art.</a:t>
                      </a:r>
                      <a:endParaRPr lang="es-ES_tradnl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57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022713" y="1767050"/>
          <a:ext cx="10146574" cy="332389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35050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521250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3244619570"/>
                    </a:ext>
                  </a:extLst>
                </a:gridCol>
              </a:tblGrid>
              <a:tr h="44344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són</a:t>
                      </a: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 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726539">
                <a:tc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lang="es-ES_tradnl" sz="1400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_tradnl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</a:t>
                      </a:r>
                      <a:r>
                        <a:rPr lang="es-ES_tradnl" sz="1600" kern="1200" noProof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_tradnl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600" kern="1200" noProof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_tradnl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s-ES_tradnl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r>
                        <a:rPr lang="es-ES_tradnl" sz="1400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Aquell</a:t>
                      </a:r>
                      <a:r>
                        <a:rPr lang="es-ES_tradnl" sz="1600" kern="1200" noProof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es-ES_tradnl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s-ES_tradnl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castillo(s)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castle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edificio(s)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espacio(s)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barrio(s)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neighbourhood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lugar(es)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place(s)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tiend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shop(s)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calle(s)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carreter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es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is</a:t>
                      </a:r>
                      <a:endParaRPr lang="es-ES_tradnl" sz="1400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son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are</a:t>
                      </a:r>
                      <a:r>
                        <a:rPr lang="es-ES_tradnl" sz="1400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_tradnl" sz="1600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antigu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enorme(s).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enormous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bonit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pretty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grande(s).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industrial(es).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</a:t>
                      </a:r>
                      <a:r>
                        <a:rPr lang="es-ES_tradnl" sz="1400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increíble(s).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incredible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completamente diferente(s). 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completely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9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942703" y="967300"/>
          <a:ext cx="10306594" cy="528525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6900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  <a:gridCol w="1225898">
                  <a:extLst>
                    <a:ext uri="{9D8B030D-6E8A-4147-A177-3AD203B41FA5}">
                      <a16:colId xmlns:a16="http://schemas.microsoft.com/office/drawing/2014/main" val="1608884609"/>
                    </a:ext>
                  </a:extLst>
                </a:gridCol>
                <a:gridCol w="4436515">
                  <a:extLst>
                    <a:ext uri="{9D8B030D-6E8A-4147-A177-3AD203B41FA5}">
                      <a16:colId xmlns:a16="http://schemas.microsoft.com/office/drawing/2014/main" val="1708419686"/>
                    </a:ext>
                  </a:extLst>
                </a:gridCol>
              </a:tblGrid>
              <a:tr h="59109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es tu ciudad/pueblo/zona ahora?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town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now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 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400714">
                <a:tc rowSpan="3"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Ahora mi ciudad/pueblo/zona    </a:t>
                      </a:r>
                    </a:p>
                    <a:p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más/menos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more/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industrial.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</a:t>
                      </a:r>
                      <a:r>
                        <a:rPr lang="es-ES_tradnl" sz="1600" kern="1200" noProof="0" dirty="0">
                          <a:solidFill>
                            <a:srgbClr val="006F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expensive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sostenible.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_tradnl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747486"/>
                  </a:ext>
                </a:extLst>
              </a:tr>
              <a:tr h="5217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está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is</a:t>
                      </a:r>
                      <a:r>
                        <a:rPr lang="es-ES_tradnl" sz="1400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_tradnl" sz="1600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/>
                        <a:t>más limpi</a:t>
                      </a:r>
                      <a:r>
                        <a:rPr lang="es-ES_tradnl" sz="1600" noProof="0" dirty="0">
                          <a:solidFill>
                            <a:srgbClr val="006F9E"/>
                          </a:solidFill>
                        </a:rPr>
                        <a:t>o</a:t>
                      </a:r>
                      <a:r>
                        <a:rPr lang="es-ES_tradnl" sz="1600" noProof="0" dirty="0"/>
                        <a:t>/</a:t>
                      </a:r>
                      <a:r>
                        <a:rPr lang="es-ES_tradnl" sz="1600" noProof="0" dirty="0">
                          <a:solidFill>
                            <a:srgbClr val="C04000"/>
                          </a:solidFill>
                        </a:rPr>
                        <a:t>a</a:t>
                      </a:r>
                      <a:r>
                        <a:rPr lang="es-ES_tradnl" sz="1600" noProof="0" dirty="0"/>
                        <a:t>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cleaner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885817"/>
                  </a:ext>
                </a:extLst>
              </a:tr>
              <a:tr h="14806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tiene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has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menos violencia.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less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violence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/>
                        <a:t>Internet de alta velocidad.   </a:t>
                      </a:r>
                      <a:r>
                        <a:rPr lang="es-ES_tradnl" sz="1400" i="1" noProof="0">
                          <a:solidFill>
                            <a:srgbClr val="4D4D4C"/>
                          </a:solidFill>
                        </a:rPr>
                        <a:t>high-speed internet.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/>
                        <a:t>una biblioteca con salas de lectura.   </a:t>
                      </a:r>
                      <a:br>
                        <a:rPr lang="es-ES_tradnl" sz="1600" noProof="0"/>
                      </a:br>
                      <a:r>
                        <a:rPr lang="es-ES_tradnl" sz="1400" i="1" noProof="0">
                          <a:solidFill>
                            <a:srgbClr val="4D4D4C"/>
                          </a:solidFill>
                        </a:rPr>
                        <a:t>a library with reading rooms.</a:t>
                      </a:r>
                      <a:endParaRPr lang="es-ES_tradnl" sz="1600" i="1" noProof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/>
                        <a:t>edificios modernos.   </a:t>
                      </a:r>
                      <a:r>
                        <a:rPr lang="es-ES_tradnl" sz="1400" i="1" noProof="0">
                          <a:solidFill>
                            <a:srgbClr val="4D4D4C"/>
                          </a:solidFill>
                        </a:rPr>
                        <a:t>modern buildings.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58917"/>
                  </a:ext>
                </a:extLst>
              </a:tr>
              <a:tr h="1284772">
                <a:tc>
                  <a:txBody>
                    <a:bodyPr/>
                    <a:lstStyle/>
                    <a:p>
                      <a:r>
                        <a:rPr lang="es-ES_tradnl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Ahora en mi ciudad/pueblo/zona hay   </a:t>
                      </a:r>
                    </a:p>
                    <a:p>
                      <a:r>
                        <a:rPr lang="es-ES_tradnl" sz="1400" i="1" kern="1200" noProof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 in my city/town/area there is/are</a:t>
                      </a:r>
                      <a:endParaRPr lang="es-ES_tradnl" sz="1600" i="1" kern="1200" noProof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tanta cultura.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so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much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culture.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tanta violencia.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so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much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violence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tanto arte.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so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much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art.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tantos problemas.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so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many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problems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tanta cultura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tanta violencia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tanto arte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tantos problemas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170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0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06931" y="1358112"/>
          <a:ext cx="11489322" cy="416013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73871">
                  <a:extLst>
                    <a:ext uri="{9D8B030D-6E8A-4147-A177-3AD203B41FA5}">
                      <a16:colId xmlns:a16="http://schemas.microsoft.com/office/drawing/2014/main" val="2666012601"/>
                    </a:ext>
                  </a:extLst>
                </a:gridCol>
                <a:gridCol w="877169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973629">
                  <a:extLst>
                    <a:ext uri="{9D8B030D-6E8A-4147-A177-3AD203B41FA5}">
                      <a16:colId xmlns:a16="http://schemas.microsoft.com/office/drawing/2014/main" val="1098347772"/>
                    </a:ext>
                  </a:extLst>
                </a:gridCol>
                <a:gridCol w="1806681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1875119">
                  <a:extLst>
                    <a:ext uri="{9D8B030D-6E8A-4147-A177-3AD203B41FA5}">
                      <a16:colId xmlns:a16="http://schemas.microsoft.com/office/drawing/2014/main" val="2005127342"/>
                    </a:ext>
                  </a:extLst>
                </a:gridCol>
                <a:gridCol w="542949">
                  <a:extLst>
                    <a:ext uri="{9D8B030D-6E8A-4147-A177-3AD203B41FA5}">
                      <a16:colId xmlns:a16="http://schemas.microsoft.com/office/drawing/2014/main" val="1222029938"/>
                    </a:ext>
                  </a:extLst>
                </a:gridCol>
                <a:gridCol w="3539904">
                  <a:extLst>
                    <a:ext uri="{9D8B030D-6E8A-4147-A177-3AD203B41FA5}">
                      <a16:colId xmlns:a16="http://schemas.microsoft.com/office/drawing/2014/main" val="74496698"/>
                    </a:ext>
                  </a:extLst>
                </a:gridCol>
              </a:tblGrid>
              <a:tr h="653345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era tu ciudad?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be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  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273284">
                <a:tc rowSpan="3"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Antes</a:t>
                      </a:r>
                    </a:p>
                    <a:p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ciudad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pueblo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barrio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neighbourhood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era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used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be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más/menos 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more/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less</a:t>
                      </a:r>
                      <a:endParaRPr lang="es-ES_tradnl" sz="1400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i="1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tan   </a:t>
                      </a:r>
                      <a:r>
                        <a:rPr lang="es-ES_tradnl" sz="1400" noProof="0" dirty="0">
                          <a:solidFill>
                            <a:srgbClr val="4D4D4C"/>
                          </a:solidFill>
                        </a:rPr>
                        <a:t>so</a:t>
                      </a:r>
                      <a:endParaRPr lang="es-ES_tradnl" sz="1600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industrial.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industrial.</a:t>
                      </a:r>
                      <a:r>
                        <a:rPr lang="es-ES_tradnl" sz="1400" noProof="0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/>
                        <a:t>segur</a:t>
                      </a:r>
                      <a:r>
                        <a:rPr lang="es-ES_tradnl" sz="1600" kern="1200" noProof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noProof="0" dirty="0"/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noProof="0" dirty="0"/>
                        <a:t>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safe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peligros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noProof="0" dirty="0"/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noProof="0" dirty="0"/>
                        <a:t>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dangerous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violent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noProof="0" dirty="0"/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noProof="0" dirty="0"/>
                        <a:t>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violent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sz="1600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industrial.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industrial.</a:t>
                      </a:r>
                      <a:r>
                        <a:rPr lang="en-GB" sz="1400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sostenible</a:t>
                      </a:r>
                      <a:r>
                        <a:rPr lang="en-GB" sz="1600" dirty="0"/>
                        <a:t>. 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sustainable.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seguro</a:t>
                      </a:r>
                      <a:r>
                        <a:rPr lang="en-GB" sz="1600" dirty="0"/>
                        <a:t>/a. 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safe.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peligroso</a:t>
                      </a:r>
                      <a:r>
                        <a:rPr lang="en-GB" sz="1600" dirty="0"/>
                        <a:t>/a. 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dangerous.</a:t>
                      </a:r>
                      <a:endParaRPr lang="en-GB" sz="16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violento</a:t>
                      </a:r>
                      <a:r>
                        <a:rPr lang="en-GB" sz="1600" dirty="0"/>
                        <a:t>/a.  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violent.</a:t>
                      </a:r>
                      <a:endParaRPr lang="en-GB" sz="16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94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/>
                </a:tc>
                <a:tc hMerge="1" vMerge="1"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estaba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used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be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suci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noProof="0" dirty="0"/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noProof="0" dirty="0"/>
                        <a:t>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dirty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49188"/>
                  </a:ext>
                </a:extLst>
              </a:tr>
              <a:tr h="163922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2800" marR="82800" marT="39600" marB="39600" anchor="ctr"/>
                </a:tc>
                <a:tc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  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endParaRPr lang="es-ES_tradnl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/>
                </a:tc>
                <a:tc>
                  <a:txBody>
                    <a:bodyPr/>
                    <a:lstStyle/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ciudad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endParaRPr lang="es-ES_tradnl" sz="14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pueblo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</a:t>
                      </a:r>
                      <a:endParaRPr lang="es-ES_tradnl" sz="1600" i="1" kern="1200" noProof="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calle  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noProof="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noProof="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</a:t>
                      </a:r>
                      <a:endParaRPr lang="es-ES_tradnl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/>
                        <a:t>había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noProof="0">
                          <a:solidFill>
                            <a:srgbClr val="4D4D4C"/>
                          </a:solidFill>
                        </a:rPr>
                        <a:t>there used to be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much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noProof="0" dirty="0"/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noProof="0" dirty="0"/>
                        <a:t>(s)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a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lot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tant</a:t>
                      </a:r>
                      <a:r>
                        <a:rPr lang="es-ES_tradnl" sz="1600" kern="1200" noProof="0" dirty="0">
                          <a:solidFill>
                            <a:srgbClr val="007B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_tradnl" sz="1600" noProof="0" dirty="0"/>
                        <a:t>/</a:t>
                      </a:r>
                      <a:r>
                        <a:rPr lang="es-ES_tradnl" sz="1600" kern="1200" noProof="0" dirty="0">
                          <a:solidFill>
                            <a:srgbClr val="C04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_tradnl" sz="1600" noProof="0" dirty="0"/>
                        <a:t>(s)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so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much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/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many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basura.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rubbish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edificios 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modernos</a:t>
                      </a:r>
                      <a:r>
                        <a:rPr lang="es-ES_tradnl" sz="1600" i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modern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buildings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delito.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crime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violencia.   </a:t>
                      </a:r>
                      <a:r>
                        <a:rPr lang="es-ES_tradnl" sz="1400" i="1" noProof="0" dirty="0" err="1">
                          <a:solidFill>
                            <a:srgbClr val="4D4D4C"/>
                          </a:solidFill>
                        </a:rPr>
                        <a:t>violence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/>
                        <a:t>cultura.   </a:t>
                      </a:r>
                      <a:r>
                        <a:rPr lang="es-ES_tradnl" sz="1400" i="1" noProof="0" dirty="0">
                          <a:solidFill>
                            <a:srgbClr val="4D4D4C"/>
                          </a:solidFill>
                        </a:rPr>
                        <a:t>culture.</a:t>
                      </a:r>
                      <a:endParaRPr lang="es-ES_tradnl" sz="1600" i="1" noProof="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053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04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457053" y="1785410"/>
          <a:ext cx="9277894" cy="309299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7684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137410">
                  <a:extLst>
                    <a:ext uri="{9D8B030D-6E8A-4147-A177-3AD203B41FA5}">
                      <a16:colId xmlns:a16="http://schemas.microsoft.com/office/drawing/2014/main" val="2370905244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354823225"/>
                    </a:ext>
                  </a:extLst>
                </a:gridCol>
              </a:tblGrid>
              <a:tr h="64259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¿Cómo ha cambiado tu ciudad?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has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changed</a:t>
                      </a:r>
                      <a:r>
                        <a:rPr lang="es-ES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? 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660546">
                <a:tc gridSpan="2">
                  <a:txBody>
                    <a:bodyPr/>
                    <a:lstStyle/>
                    <a:p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ciudad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pueblo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</a:t>
                      </a:r>
                      <a:endParaRPr lang="es-ES_tradnl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barrio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neighbourhood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 cambiado mucho.   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_tradnl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 mejorado mucho.   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_tradnl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32502">
                <a:tc rowSpan="3">
                  <a:txBody>
                    <a:bodyPr/>
                    <a:lstStyle/>
                    <a:p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s-ES_tradnl" sz="16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_tradnl" sz="160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endParaRPr lang="es-ES_tradnl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ciudad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endParaRPr lang="es-ES_tradnl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pueblo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</a:t>
                      </a:r>
                      <a:endParaRPr lang="es-ES_tradnl" sz="14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calle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</a:t>
                      </a:r>
                      <a:endParaRPr lang="es-ES_tradnl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 renovado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renovated</a:t>
                      </a:r>
                      <a:endParaRPr lang="es-ES_tradnl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/>
                        <a:t>las carreteras.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roads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/>
                        <a:t>los edificios.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buildings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_tradnl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001761"/>
                  </a:ext>
                </a:extLst>
              </a:tr>
              <a:tr h="7497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 </a:t>
                      </a:r>
                      <a:r>
                        <a:rPr lang="es-ES_tradnl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construido</a:t>
                      </a:r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built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bibliotecas.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libraries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_tradnl" sz="1600" dirty="0"/>
                        <a:t>zonas verdes.   </a:t>
                      </a:r>
                      <a:r>
                        <a:rPr lang="es-ES_tradnl" sz="1400" i="1" kern="120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r>
                        <a:rPr lang="es-ES_tradnl" sz="1400" i="1" kern="120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spaces.</a:t>
                      </a:r>
                      <a:endParaRPr lang="es-ES_tradnl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644784"/>
                  </a:ext>
                </a:extLst>
              </a:tr>
              <a:tr h="3139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 plantado  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planted</a:t>
                      </a:r>
                      <a:endParaRPr lang="es-ES_tradnl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árboles.   </a:t>
                      </a:r>
                      <a:r>
                        <a:rPr lang="es-ES_tradnl" sz="1400" i="1" dirty="0" err="1">
                          <a:solidFill>
                            <a:srgbClr val="4D4D4C"/>
                          </a:solidFill>
                        </a:rPr>
                        <a:t>trees</a:t>
                      </a:r>
                      <a:r>
                        <a:rPr lang="es-ES_tradnl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_tradnl" sz="16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9841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675122"/>
      </p:ext>
    </p:extLst>
  </p:cSld>
  <p:clrMapOvr>
    <a:masterClrMapping/>
  </p:clrMapOvr>
</p:sld>
</file>

<file path=ppt/theme/theme1.xml><?xml version="1.0" encoding="utf-8"?>
<a:theme xmlns:a="http://schemas.openxmlformats.org/drawingml/2006/main" name="Germ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2.xml><?xml version="1.0" encoding="utf-8"?>
<a:theme xmlns:a="http://schemas.openxmlformats.org/drawingml/2006/main" name="Span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3.xml><?xml version="1.0" encoding="utf-8"?>
<a:theme xmlns:a="http://schemas.openxmlformats.org/drawingml/2006/main" name="Fren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daa2f3-06b5-47f8-a85d-067055f32ca7">
      <Terms xmlns="http://schemas.microsoft.com/office/infopath/2007/PartnerControls"/>
    </lcf76f155ced4ddcb4097134ff3c332f>
    <TaxCatchAll xmlns="4276e521-d8f5-44a8-8722-75164a36e364" xsi:nil="true"/>
  </documentManagement>
</p:properties>
</file>

<file path=customXml/itemProps1.xml><?xml version="1.0" encoding="utf-8"?>
<ds:datastoreItem xmlns:ds="http://schemas.openxmlformats.org/officeDocument/2006/customXml" ds:itemID="{C77D7CD7-5523-4111-A04B-709EBD6FD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18C215-EAF6-4B79-B299-549C0D764A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F4625B-594F-4BB4-92E4-7779CC4597BF}">
  <ds:schemaRefs>
    <ds:schemaRef ds:uri="http://schemas.microsoft.com/office/2006/documentManagement/types"/>
    <ds:schemaRef ds:uri="http://schemas.microsoft.com/office/infopath/2007/PartnerControls"/>
    <ds:schemaRef ds:uri="c9b699c2-2c56-4336-b981-892f17840fb6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18704ea7-6f73-4b33-ac14-9f02857f74b7"/>
    <ds:schemaRef ds:uri="http://www.w3.org/XML/1998/namespace"/>
    <ds:schemaRef ds:uri="http://purl.org/dc/terms/"/>
    <ds:schemaRef ds:uri="b6daa2f3-06b5-47f8-a85d-067055f32ca7"/>
    <ds:schemaRef ds:uri="4276e521-d8f5-44a8-8722-75164a36e3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MFL</Template>
  <TotalTime>0</TotalTime>
  <Words>3064</Words>
  <Application>Microsoft Office PowerPoint</Application>
  <PresentationFormat>Widescreen</PresentationFormat>
  <Paragraphs>608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German</vt:lpstr>
      <vt:lpstr>Spanish</vt:lpstr>
      <vt:lpstr>French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</cp:revision>
  <dcterms:created xsi:type="dcterms:W3CDTF">2022-07-15T11:48:32Z</dcterms:created>
  <dcterms:modified xsi:type="dcterms:W3CDTF">2025-07-23T21:26:32Z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