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1" r:id="rId4"/>
    <p:sldMasterId id="2147483703" r:id="rId5"/>
    <p:sldMasterId id="2147483709" r:id="rId6"/>
    <p:sldMasterId id="2147483715" r:id="rId7"/>
  </p:sldMasterIdLst>
  <p:notesMasterIdLst>
    <p:notesMasterId r:id="rId29"/>
  </p:notesMasterIdLst>
  <p:handoutMasterIdLst>
    <p:handoutMasterId r:id="rId30"/>
  </p:handoutMasterIdLst>
  <p:sldIdLst>
    <p:sldId id="332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F39100"/>
    <a:srgbClr val="007BC4"/>
    <a:srgbClr val="EFD500"/>
    <a:srgbClr val="DEEBF7"/>
    <a:srgbClr val="FDF3ED"/>
    <a:srgbClr val="EDEDFD"/>
    <a:srgbClr val="E5E5FA"/>
    <a:srgbClr val="098130"/>
    <a:srgbClr val="3A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CE97B-E93D-06AA-48BA-D9C08014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E74C-91B3-B9C0-99BD-CF61A062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49385-5FFD-9F40-BE3F-CAA62090D5BF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9EE68-C946-01F2-4E6D-F0788BFD0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6C91-ED5B-669A-B28C-4CB5C01D3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81503-F2FC-014E-9EEA-B5B44BA69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3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B56E-1E6D-4C94-97AF-180741A2AA33}" type="datetimeFigureOut">
              <a:rPr lang="en-IN" smtClean="0"/>
              <a:t>23-07-2025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C3CD-79C5-4C7C-A4C0-373E195B7C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52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15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70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9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3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7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86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5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2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2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8987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922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324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592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EF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1FB38A2-907E-6157-491E-F47DC0FD964B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07539" y="18661"/>
            <a:ext cx="1779031" cy="6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German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Kapitel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Einheit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17001E-91C7-3238-E9C0-D938796AF5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DEB6872-1F21-9DAA-5446-DFE8F5847F5A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3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DF3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BEF2F-9510-6AA5-733E-528AC8AF69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7AE0-734D-86EF-3BE7-B2E6D16EAF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EB73D51-718C-0C41-CC9F-0B3100825479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049164" y="18660"/>
            <a:ext cx="2137407" cy="7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Spanish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Zona de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0C42DC7-46B0-283A-05C2-2F0C29E603E7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7804134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El futuro te espera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6671991-E41B-09D5-7E79-8E7E1C3AD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BBCB4-3BDC-599E-90E4-93DC4EB070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DA331-2C81-0496-9C39-DEDF065949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2841966-400C-587D-8B69-9BE929A54E2E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82354" y="18660"/>
            <a:ext cx="1712529" cy="7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French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X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Unité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61BFF03-E2B1-8E31-3176-483AC2385B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1EE65D6-970E-8371-B547-95E377F6E5E1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DF3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BEF2F-9510-6AA5-733E-528AC8AF69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7AE0-734D-86EF-3BE7-B2E6D16EAF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EB73D51-718C-0C41-CC9F-0B3100825479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049164" y="18660"/>
            <a:ext cx="2137407" cy="7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Spanish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Unidad 5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0C42DC7-46B0-283A-05C2-2F0C29E603E7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7804134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El futuro te espera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6671991-E41B-09D5-7E79-8E7E1C3AD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0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E8F687-D4C7-8B7D-2A61-BF5A9D7D9367}"/>
              </a:ext>
            </a:extLst>
          </p:cNvPr>
          <p:cNvSpPr txBox="1"/>
          <p:nvPr/>
        </p:nvSpPr>
        <p:spPr>
          <a:xfrm>
            <a:off x="1894114" y="1119674"/>
            <a:ext cx="741209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Y11 Knowledge </a:t>
            </a:r>
            <a:r>
              <a:rPr lang="en-US" sz="2800" b="1" dirty="0" err="1"/>
              <a:t>Organiser</a:t>
            </a:r>
            <a:r>
              <a:rPr lang="en-US" sz="2800" b="1" dirty="0"/>
              <a:t> – Autumn Term.</a:t>
            </a:r>
          </a:p>
          <a:p>
            <a:r>
              <a:rPr lang="en-US" sz="2800" b="1" dirty="0"/>
              <a:t> Unit: El </a:t>
            </a:r>
            <a:r>
              <a:rPr lang="en-US" sz="2800" b="1" dirty="0" err="1"/>
              <a:t>futuro</a:t>
            </a:r>
            <a:r>
              <a:rPr lang="en-US" sz="2800" b="1" dirty="0"/>
              <a:t> </a:t>
            </a:r>
            <a:r>
              <a:rPr lang="en-US" sz="2800" b="1" dirty="0" err="1"/>
              <a:t>te</a:t>
            </a:r>
            <a:r>
              <a:rPr lang="en-US" sz="2800" b="1" dirty="0"/>
              <a:t> </a:t>
            </a:r>
            <a:r>
              <a:rPr lang="en-US" sz="2800" b="1" dirty="0" err="1"/>
              <a:t>espera</a:t>
            </a:r>
            <a:endParaRPr lang="en-US" sz="2800" b="1" dirty="0"/>
          </a:p>
          <a:p>
            <a:endParaRPr lang="en-US" sz="2800" b="1" dirty="0"/>
          </a:p>
          <a:p>
            <a:r>
              <a:rPr lang="en-GB" b="1" dirty="0"/>
              <a:t>Theme 1 – People and Lifestyle</a:t>
            </a:r>
            <a:endParaRPr lang="en-GB" dirty="0"/>
          </a:p>
          <a:p>
            <a:r>
              <a:rPr lang="en-GB" b="1" dirty="0"/>
              <a:t> 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Name: _______________________________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Class: 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496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072426" y="1074272"/>
          <a:ext cx="10047147" cy="439830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32301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440187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1830888">
                  <a:extLst>
                    <a:ext uri="{9D8B030D-6E8A-4147-A177-3AD203B41FA5}">
                      <a16:colId xmlns:a16="http://schemas.microsoft.com/office/drawing/2014/main" val="246563722"/>
                    </a:ext>
                  </a:extLst>
                </a:gridCol>
                <a:gridCol w="3453059">
                  <a:extLst>
                    <a:ext uri="{9D8B030D-6E8A-4147-A177-3AD203B41FA5}">
                      <a16:colId xmlns:a16="http://schemas.microsoft.com/office/drawing/2014/main" val="4214981244"/>
                    </a:ext>
                  </a:extLst>
                </a:gridCol>
              </a:tblGrid>
              <a:tr h="66150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tipo de trabajo querías hacer en el pasado?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type of job did you want to do in the past?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601955">
                <a:tc>
                  <a:txBody>
                    <a:bodyPr/>
                    <a:lstStyle/>
                    <a:p>
                      <a:r>
                        <a:rPr lang="es-ES" sz="1600" dirty="0"/>
                        <a:t>Antes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Before</a:t>
                      </a:r>
                      <a:r>
                        <a:rPr lang="es-ES" sz="1400" dirty="0"/>
                        <a:t> 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600" dirty="0"/>
                        <a:t>De niño/a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As a child 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600" dirty="0"/>
                        <a:t>Cuando era más joven,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When 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was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younger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, 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600" dirty="0"/>
                        <a:t>En el pasado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quería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used to want </a:t>
                      </a:r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me gustaba la idea de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used to like the idea of 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interesaba 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interested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400" dirty="0"/>
                    </a:p>
                    <a:p>
                      <a:r>
                        <a:rPr lang="es-ES" sz="1600" dirty="0"/>
                        <a:t>mi sueño era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dream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be / being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work / working as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actor/</a:t>
                      </a:r>
                      <a:r>
                        <a:rPr lang="en-GB" sz="1600" dirty="0" err="1"/>
                        <a:t>actriz</a:t>
                      </a:r>
                      <a:r>
                        <a:rPr lang="en-GB" sz="1600" dirty="0"/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an actor/actress.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artista</a:t>
                      </a:r>
                      <a:r>
                        <a:rPr lang="en-GB" sz="1600" dirty="0"/>
                        <a:t>.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an artist.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auxiliar de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vuelo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flight attendant.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camarero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waiter/waitress. </a:t>
                      </a:r>
                      <a:endParaRPr lang="en-GB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600" dirty="0" err="1"/>
                        <a:t>científico</a:t>
                      </a:r>
                      <a:r>
                        <a:rPr lang="en-GB" sz="1600" dirty="0"/>
                        <a:t>/a.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scientist.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director(a) de cine.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cinema director. 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enfermero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nurse.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guía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turístico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tour guide. </a:t>
                      </a:r>
                    </a:p>
                    <a:p>
                      <a:r>
                        <a:rPr lang="en-GB" sz="1600" dirty="0" err="1"/>
                        <a:t>médico</a:t>
                      </a:r>
                      <a:r>
                        <a:rPr lang="en-GB" sz="1600" dirty="0"/>
                        <a:t>/a.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doctor. </a:t>
                      </a:r>
                    </a:p>
                    <a:p>
                      <a:r>
                        <a:rPr lang="en-GB" sz="1600" dirty="0" err="1"/>
                        <a:t>modelo</a:t>
                      </a:r>
                      <a:r>
                        <a:rPr lang="en-GB" sz="1600" dirty="0"/>
                        <a:t>.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model.</a:t>
                      </a:r>
                      <a:endParaRPr lang="en-GB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peluquero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hairdresser.</a:t>
                      </a:r>
                      <a:endParaRPr lang="en-GB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periodista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journalist</a:t>
                      </a: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GB" sz="1600" dirty="0" err="1"/>
                        <a:t>policía</a:t>
                      </a:r>
                      <a:r>
                        <a:rPr lang="en-GB" sz="1600" dirty="0"/>
                        <a:t>.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police officer.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600" dirty="0" err="1"/>
                        <a:t>profesor</a:t>
                      </a:r>
                      <a:r>
                        <a:rPr lang="en-GB" sz="1600" dirty="0"/>
                        <a:t>(a).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n-GB" sz="1400" i="1">
                          <a:solidFill>
                            <a:srgbClr val="4D4D4C"/>
                          </a:solidFill>
                        </a:rPr>
                        <a:t>teacher.</a:t>
                      </a:r>
                    </a:p>
                    <a:p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pintor(a).  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painter.</a:t>
                      </a:r>
                      <a:endParaRPr lang="en-GB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14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076822" y="1076325"/>
          <a:ext cx="10038355" cy="43341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5946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811893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1913940">
                  <a:extLst>
                    <a:ext uri="{9D8B030D-6E8A-4147-A177-3AD203B41FA5}">
                      <a16:colId xmlns:a16="http://schemas.microsoft.com/office/drawing/2014/main" val="246563722"/>
                    </a:ext>
                  </a:extLst>
                </a:gridCol>
                <a:gridCol w="3453059">
                  <a:extLst>
                    <a:ext uri="{9D8B030D-6E8A-4147-A177-3AD203B41FA5}">
                      <a16:colId xmlns:a16="http://schemas.microsoft.com/office/drawing/2014/main" val="4214981244"/>
                    </a:ext>
                  </a:extLst>
                </a:gridCol>
              </a:tblGrid>
              <a:tr h="52576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quieres ser ahora?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want to be now?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705410"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Ahora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Now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decidido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que 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decided that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Todavía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Still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(ya no) quiero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(no longer)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want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" sz="1400" dirty="0"/>
                    </a:p>
                    <a:p>
                      <a:r>
                        <a:rPr lang="es-ES" sz="1600"/>
                        <a:t>(</a:t>
                      </a:r>
                      <a:r>
                        <a:rPr lang="es-ES" sz="1600" dirty="0"/>
                        <a:t>ya no) me gusta la idea de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(no longer) like the idea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(ya no) me interesa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(no longer) interested in</a:t>
                      </a:r>
                    </a:p>
                    <a:p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dirty="0"/>
                        <a:t>mi sueño (ya no / todavía) es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dream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(no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longer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still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E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gustaría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preferiría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I would prefer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tengo ganas de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keen on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be / being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work / working as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científico</a:t>
                      </a:r>
                      <a:r>
                        <a:rPr lang="en-GB" sz="1600" dirty="0"/>
                        <a:t>/a.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scientist.</a:t>
                      </a:r>
                    </a:p>
                    <a:p>
                      <a:r>
                        <a:rPr lang="en-GB" sz="1600" dirty="0" err="1"/>
                        <a:t>profesor</a:t>
                      </a:r>
                      <a:r>
                        <a:rPr lang="en-GB" sz="1600" dirty="0"/>
                        <a:t>(a).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teacher.</a:t>
                      </a:r>
                    </a:p>
                    <a:p>
                      <a:r>
                        <a:rPr lang="en-GB" sz="1600" dirty="0" err="1"/>
                        <a:t>policía</a:t>
                      </a:r>
                      <a:r>
                        <a:rPr lang="en-GB" sz="1600" dirty="0"/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police officer.</a:t>
                      </a:r>
                    </a:p>
                    <a:p>
                      <a:r>
                        <a:rPr lang="en-GB" sz="1600" dirty="0" err="1"/>
                        <a:t>médico</a:t>
                      </a:r>
                      <a:r>
                        <a:rPr lang="en-GB" sz="1600" dirty="0"/>
                        <a:t>/a.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doctor. </a:t>
                      </a:r>
                    </a:p>
                    <a:p>
                      <a:r>
                        <a:rPr lang="en-GB" sz="1600" dirty="0" err="1"/>
                        <a:t>artista</a:t>
                      </a:r>
                      <a:r>
                        <a:rPr lang="en-GB" sz="1600" dirty="0"/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an artist.</a:t>
                      </a:r>
                    </a:p>
                    <a:p>
                      <a:r>
                        <a:rPr lang="en-GB" sz="1600" dirty="0" err="1"/>
                        <a:t>modelo</a:t>
                      </a:r>
                      <a:r>
                        <a:rPr lang="en-GB" sz="1600" dirty="0"/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 model.</a:t>
                      </a:r>
                    </a:p>
                    <a:p>
                      <a:r>
                        <a:rPr lang="en-GB" sz="1600" dirty="0"/>
                        <a:t>actor/</a:t>
                      </a:r>
                      <a:r>
                        <a:rPr lang="en-GB" sz="1600" dirty="0" err="1"/>
                        <a:t>actriz</a:t>
                      </a:r>
                      <a:r>
                        <a:rPr lang="en-GB" sz="1600" dirty="0"/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an actor/actress.</a:t>
                      </a:r>
                    </a:p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director/a de cine.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cinema director. 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enfermero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nurse.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periodista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journalist. 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camarero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waiter/waitress. 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peluquero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hairdresser. </a:t>
                      </a:r>
                    </a:p>
                    <a:p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guía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turístico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tour guide. </a:t>
                      </a:r>
                    </a:p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auxiliar de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vuelo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flight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attendant.</a:t>
                      </a:r>
                    </a:p>
                    <a:p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pintor(a).   </a:t>
                      </a:r>
                      <a:r>
                        <a:rPr lang="en-GB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painter.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88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553481" y="790954"/>
          <a:ext cx="11085037" cy="592532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194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1160206">
                  <a:extLst>
                    <a:ext uri="{9D8B030D-6E8A-4147-A177-3AD203B41FA5}">
                      <a16:colId xmlns:a16="http://schemas.microsoft.com/office/drawing/2014/main" val="246563722"/>
                    </a:ext>
                  </a:extLst>
                </a:gridCol>
                <a:gridCol w="825910">
                  <a:extLst>
                    <a:ext uri="{9D8B030D-6E8A-4147-A177-3AD203B41FA5}">
                      <a16:colId xmlns:a16="http://schemas.microsoft.com/office/drawing/2014/main" val="4214981244"/>
                    </a:ext>
                  </a:extLst>
                </a:gridCol>
                <a:gridCol w="334297">
                  <a:extLst>
                    <a:ext uri="{9D8B030D-6E8A-4147-A177-3AD203B41FA5}">
                      <a16:colId xmlns:a16="http://schemas.microsoft.com/office/drawing/2014/main" val="2162065528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45102570"/>
                    </a:ext>
                  </a:extLst>
                </a:gridCol>
                <a:gridCol w="3559497">
                  <a:extLst>
                    <a:ext uri="{9D8B030D-6E8A-4147-A177-3AD203B41FA5}">
                      <a16:colId xmlns:a16="http://schemas.microsoft.com/office/drawing/2014/main" val="3830049110"/>
                    </a:ext>
                  </a:extLst>
                </a:gridCol>
              </a:tblGrid>
              <a:tr h="63352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tipo de trabajo querías hacer en el pasado?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type of work did you want to do in the past?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667921">
                <a:tc rowSpan="5"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Antes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Before</a:t>
                      </a:r>
                      <a:r>
                        <a:rPr lang="es-ES" sz="1400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De niño/a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As a child </a:t>
                      </a:r>
                    </a:p>
                    <a:p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Cuando era más joven,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When 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was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younger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, </a:t>
                      </a:r>
                    </a:p>
                    <a:p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En el pasado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s-ES" sz="1400" dirty="0"/>
                        <a:t>quería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used to want 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/>
                        <a:t>me gustaba la idea de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used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like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idea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interesaba 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used to be interested in </a:t>
                      </a:r>
                    </a:p>
                    <a:p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400" dirty="0"/>
                        <a:t>mi sueño era</a:t>
                      </a:r>
                    </a:p>
                    <a:p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dream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was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trabajar</a:t>
                      </a:r>
                      <a:r>
                        <a:rPr lang="en-IN" sz="16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work / working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el extranjero.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foreign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country.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otro país.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another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country. </a:t>
                      </a:r>
                    </a:p>
                    <a:p>
                      <a:r>
                        <a:rPr lang="es-ES" sz="1400" dirty="0"/>
                        <a:t>la enseñanza.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education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un hogar de ancianos.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care home. </a:t>
                      </a:r>
                    </a:p>
                    <a:p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hospital.  </a:t>
                      </a:r>
                      <a:r>
                        <a:rPr lang="es-ES" sz="1400" b="0" i="1" u="none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hospital. </a:t>
                      </a:r>
                    </a:p>
                    <a:p>
                      <a:r>
                        <a:rPr lang="es-ES" sz="1400" dirty="0"/>
                        <a:t>una empresa (</a:t>
                      </a:r>
                      <a:r>
                        <a:rPr lang="es-ES" sz="1400"/>
                        <a:t>multinacional).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(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multinational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company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una oficina.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office.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788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aire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libre.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open air.</a:t>
                      </a:r>
                    </a:p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desde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casa.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from home. </a:t>
                      </a:r>
                    </a:p>
                    <a:p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solo/a.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alone.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7123619"/>
                  </a:ext>
                </a:extLst>
              </a:tr>
              <a:tr h="1075670"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400" dirty="0"/>
                        <a:t>los animales (enfermos)   (</a:t>
                      </a:r>
                      <a:r>
                        <a:rPr lang="es-ES" sz="1400" dirty="0" err="1"/>
                        <a:t>ill</a:t>
                      </a:r>
                      <a:r>
                        <a:rPr lang="es-ES" sz="1400" dirty="0"/>
                        <a:t>) </a:t>
                      </a:r>
                      <a:r>
                        <a:rPr lang="es-ES" sz="1400" dirty="0" err="1"/>
                        <a:t>animals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los niños   </a:t>
                      </a:r>
                      <a:r>
                        <a:rPr lang="es-ES" sz="1400" dirty="0" err="1"/>
                        <a:t>children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los ordenadores   </a:t>
                      </a:r>
                      <a:r>
                        <a:rPr lang="es-ES" sz="1400" dirty="0" err="1"/>
                        <a:t>computers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otra gente   </a:t>
                      </a:r>
                      <a:r>
                        <a:rPr lang="es-ES" sz="1400" dirty="0" err="1"/>
                        <a:t>other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people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gente enferma   </a:t>
                      </a:r>
                      <a:r>
                        <a:rPr lang="es-ES" sz="1400" dirty="0" err="1"/>
                        <a:t>ill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people</a:t>
                      </a:r>
                      <a:r>
                        <a:rPr lang="es-ES" sz="1400" dirty="0"/>
                        <a:t> </a:t>
                      </a:r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animales (enfermos).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(sick)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animals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niños.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children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ordenadores.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computers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otra gente.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other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people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gente enferma.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sick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people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n-GB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72489864"/>
                  </a:ext>
                </a:extLst>
              </a:tr>
              <a:tr h="825960"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doing / to do a/an … job.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400"/>
                        <a:t>artístico   artistic </a:t>
                      </a:r>
                    </a:p>
                    <a:p>
                      <a:r>
                        <a:rPr lang="es-ES" sz="1400"/>
                        <a:t>creativo   creative</a:t>
                      </a:r>
                    </a:p>
                    <a:p>
                      <a:r>
                        <a:rPr lang="es-ES" sz="1400"/>
                        <a:t>seguro   secure 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artístico.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artistic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r>
                        <a:rPr lang="es-ES" sz="1400"/>
                        <a:t>práctico.   </a:t>
                      </a:r>
                      <a:r>
                        <a:rPr lang="es-ES" sz="1400" i="1">
                          <a:solidFill>
                            <a:srgbClr val="4D4D4C"/>
                          </a:solidFill>
                        </a:rPr>
                        <a:t>practical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400" dirty="0"/>
                        <a:t>seguro.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secure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n-GB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767634"/>
                  </a:ext>
                </a:extLst>
              </a:tr>
              <a:tr h="825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trabajo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doing / to do a job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endParaRPr lang="en-GB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responsabilidad.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responsibility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400" dirty="0"/>
                        <a:t>variedad.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variety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un buen salario.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good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salary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flexibilidad.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flexibility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r>
                        <a:rPr lang="es-ES" sz="1400" dirty="0"/>
                        <a:t> </a:t>
                      </a:r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27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27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63286" y="794321"/>
          <a:ext cx="11635423" cy="592532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7191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661265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1329237">
                  <a:extLst>
                    <a:ext uri="{9D8B030D-6E8A-4147-A177-3AD203B41FA5}">
                      <a16:colId xmlns:a16="http://schemas.microsoft.com/office/drawing/2014/main" val="246563722"/>
                    </a:ext>
                  </a:extLst>
                </a:gridCol>
                <a:gridCol w="538568">
                  <a:extLst>
                    <a:ext uri="{9D8B030D-6E8A-4147-A177-3AD203B41FA5}">
                      <a16:colId xmlns:a16="http://schemas.microsoft.com/office/drawing/2014/main" val="4214981244"/>
                    </a:ext>
                  </a:extLst>
                </a:gridCol>
                <a:gridCol w="373227">
                  <a:extLst>
                    <a:ext uri="{9D8B030D-6E8A-4147-A177-3AD203B41FA5}">
                      <a16:colId xmlns:a16="http://schemas.microsoft.com/office/drawing/2014/main" val="2162065528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val="3080211400"/>
                    </a:ext>
                  </a:extLst>
                </a:gridCol>
                <a:gridCol w="4109883">
                  <a:extLst>
                    <a:ext uri="{9D8B030D-6E8A-4147-A177-3AD203B41FA5}">
                      <a16:colId xmlns:a16="http://schemas.microsoft.com/office/drawing/2014/main" val="3830049110"/>
                    </a:ext>
                  </a:extLst>
                </a:gridCol>
              </a:tblGrid>
              <a:tr h="63352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tipo de trabajo quieres hacer ahora?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type of work do you want to do now?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667921">
                <a:tc rowSpan="5">
                  <a:txBody>
                    <a:bodyPr/>
                    <a:lstStyle/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Ahora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Now 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decidido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que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decided that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Todavía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Still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s-ES" sz="1400" dirty="0"/>
                        <a:t>(ya no) quiero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(no longer)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want</a:t>
                      </a:r>
                      <a:endParaRPr lang="es-ES" sz="1400" dirty="0"/>
                    </a:p>
                    <a:p>
                      <a:r>
                        <a:rPr lang="es-ES" sz="1400"/>
                        <a:t>(</a:t>
                      </a:r>
                      <a:r>
                        <a:rPr lang="es-ES" sz="1400" dirty="0"/>
                        <a:t>ya no) me gusta la idea de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(no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longer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like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idea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endParaRPr lang="es-ES" sz="1400" dirty="0"/>
                    </a:p>
                    <a:p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(ya no) me interesa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(no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longer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interested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endParaRPr lang="es-ES" sz="1400" dirty="0"/>
                    </a:p>
                    <a:p>
                      <a:r>
                        <a:rPr lang="es-ES" sz="1400" dirty="0"/>
                        <a:t>mi sueño (ya no / todavía) es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dream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(no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longer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still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gustaría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preferiría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prefer</a:t>
                      </a:r>
                      <a:endParaRPr lang="es-E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tengo ganas de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keen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work / working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el extranjero.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foreign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country.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otro país.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another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country. </a:t>
                      </a:r>
                    </a:p>
                    <a:p>
                      <a:r>
                        <a:rPr lang="es-ES" sz="1400" dirty="0"/>
                        <a:t>la enseñanza.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education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un hogar de ancianos.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care home. </a:t>
                      </a:r>
                    </a:p>
                    <a:p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hospital</a:t>
                      </a:r>
                      <a:r>
                        <a:rPr lang="es-ES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hospital.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una empresa (multinacional</a:t>
                      </a:r>
                      <a:r>
                        <a:rPr lang="es-ES" sz="1400"/>
                        <a:t>).   </a:t>
                      </a:r>
                      <a:r>
                        <a:rPr lang="es-ES" sz="1400" i="1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(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multinational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company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una oficina.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office.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400" dirty="0"/>
                        <a:t>el extranjero   a </a:t>
                      </a:r>
                      <a:r>
                        <a:rPr lang="es-ES" sz="1400" dirty="0" err="1"/>
                        <a:t>foreign</a:t>
                      </a:r>
                      <a:r>
                        <a:rPr lang="es-ES" sz="1400" dirty="0"/>
                        <a:t> country </a:t>
                      </a:r>
                    </a:p>
                    <a:p>
                      <a:r>
                        <a:rPr lang="es-ES" sz="1400" dirty="0"/>
                        <a:t>la enseñanza   </a:t>
                      </a:r>
                      <a:r>
                        <a:rPr lang="es-ES" sz="1400" dirty="0" err="1"/>
                        <a:t>education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en una oficina   </a:t>
                      </a:r>
                      <a:r>
                        <a:rPr lang="es-ES" sz="1400" dirty="0" err="1"/>
                        <a:t>an</a:t>
                      </a:r>
                      <a:r>
                        <a:rPr lang="es-ES" sz="1400" dirty="0"/>
                        <a:t> office</a:t>
                      </a:r>
                    </a:p>
                    <a:p>
                      <a:r>
                        <a:rPr lang="es-ES" sz="1400" dirty="0"/>
                        <a:t>una empresa  (multinacional)  a (</a:t>
                      </a:r>
                      <a:r>
                        <a:rPr lang="es-ES" sz="1400" dirty="0" err="1"/>
                        <a:t>multinational</a:t>
                      </a:r>
                      <a:r>
                        <a:rPr lang="es-ES" sz="1400" dirty="0"/>
                        <a:t>)</a:t>
                      </a:r>
                      <a:r>
                        <a:rPr lang="es-ES" sz="1400" dirty="0" err="1"/>
                        <a:t>company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un hogar de ancianos   </a:t>
                      </a:r>
                      <a:r>
                        <a:rPr lang="es-ES" sz="1400" dirty="0" err="1"/>
                        <a:t>old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people’s</a:t>
                      </a:r>
                      <a:r>
                        <a:rPr lang="es-ES" sz="1400" dirty="0"/>
                        <a:t> home </a:t>
                      </a:r>
                    </a:p>
                    <a:p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otro país   </a:t>
                      </a:r>
                      <a:r>
                        <a:rPr lang="es-ES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another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country </a:t>
                      </a:r>
                    </a:p>
                    <a:p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hospital  a hospital 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788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aire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libre.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open air.</a:t>
                      </a:r>
                    </a:p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desde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casa.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from home. </a:t>
                      </a:r>
                    </a:p>
                    <a:p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solo/a.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alone.</a:t>
                      </a:r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123619"/>
                  </a:ext>
                </a:extLst>
              </a:tr>
              <a:tr h="107567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animales (enfermos).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(sick)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animals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niños.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children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ordenadores.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computers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otra gente.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other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people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gente enferma.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sick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people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n-GB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89864"/>
                  </a:ext>
                </a:extLst>
              </a:tr>
              <a:tr h="825960"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doing / to do a/an … job.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artístico.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artistic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r>
                        <a:rPr lang="es-ES" sz="1400"/>
                        <a:t>práctico.   </a:t>
                      </a:r>
                      <a:r>
                        <a:rPr lang="es-ES" sz="1400" i="1">
                          <a:solidFill>
                            <a:srgbClr val="4D4D4C"/>
                          </a:solidFill>
                        </a:rPr>
                        <a:t>practico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400" dirty="0"/>
                        <a:t>seguro.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secure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767634"/>
                  </a:ext>
                </a:extLst>
              </a:tr>
              <a:tr h="825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doing / to do a job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responsabilidad.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responsibility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r>
                        <a:rPr lang="es-ES" sz="1400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r>
                        <a:rPr lang="es-ES" sz="1400" dirty="0"/>
                        <a:t>variedad.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variety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400" dirty="0"/>
                        <a:t>un buen salario.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good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salary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400" dirty="0"/>
                        <a:t>flexibilidad.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flexibility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n-GB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007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3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770588" y="1017140"/>
          <a:ext cx="6650819" cy="242138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59409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056725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</a:tblGrid>
              <a:tr h="47803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idiomas hablas?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languages do you speak?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824025"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Hablo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speak 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lengua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materna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el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mother tongue is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idioma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el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second language is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Llevo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[cuatro]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años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estudiando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been learning … for [four] years.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English(.)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español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Spanish(.)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catalán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Catalan(.)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euskera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Basque(.)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gallego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Galician(.)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francés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French(.)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A6C6B1-F6F5-C6B0-FDD9-0B043F814526}"/>
              </a:ext>
            </a:extLst>
          </p:cNvPr>
          <p:cNvGraphicFramePr>
            <a:graphicFrameLocks noGrp="1"/>
          </p:cNvGraphicFramePr>
          <p:nvPr/>
        </p:nvGraphicFramePr>
        <p:xfrm>
          <a:off x="2268726" y="3875330"/>
          <a:ext cx="7654541" cy="26272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91726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737277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</a:tblGrid>
              <a:tr h="40440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idiomas te gustaría aprender?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languages would you like to learn?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660124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aprender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 to learn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English.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español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Spanish.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catalán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Catalan.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euskera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Basque.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gallego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Galician.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francés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French.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idioma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africano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 African language.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lengua de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signos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sign language.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24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593694" y="1046568"/>
          <a:ext cx="11004611" cy="418862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45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838632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1986117">
                  <a:extLst>
                    <a:ext uri="{9D8B030D-6E8A-4147-A177-3AD203B41FA5}">
                      <a16:colId xmlns:a16="http://schemas.microsoft.com/office/drawing/2014/main" val="1470268709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3448456919"/>
                    </a:ext>
                  </a:extLst>
                </a:gridCol>
                <a:gridCol w="620433">
                  <a:extLst>
                    <a:ext uri="{9D8B030D-6E8A-4147-A177-3AD203B41FA5}">
                      <a16:colId xmlns:a16="http://schemas.microsoft.com/office/drawing/2014/main" val="2810540750"/>
                    </a:ext>
                  </a:extLst>
                </a:gridCol>
                <a:gridCol w="4021848">
                  <a:extLst>
                    <a:ext uri="{9D8B030D-6E8A-4147-A177-3AD203B41FA5}">
                      <a16:colId xmlns:a16="http://schemas.microsoft.com/office/drawing/2014/main" val="1298858584"/>
                    </a:ext>
                  </a:extLst>
                </a:gridCol>
              </a:tblGrid>
              <a:tr h="62390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¿Por qué es importante hablar otras lenguas?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Why is it important to speak other languages?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037750">
                <a:tc rowSpan="4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Porque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debes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must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tienes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que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have to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saber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know</a:t>
                      </a: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aprender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</a:t>
                      </a: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hablar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speak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otras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lenguas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other languages 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conocer</a:t>
                      </a:r>
                      <a:r>
                        <a:rPr lang="en-GB" sz="1600" dirty="0"/>
                        <a:t> a </a:t>
                      </a:r>
                      <a:r>
                        <a:rPr lang="en-GB" sz="1600" dirty="0" err="1"/>
                        <a:t>más</a:t>
                      </a:r>
                      <a:r>
                        <a:rPr lang="en-GB" sz="1600" dirty="0"/>
                        <a:t> </a:t>
                      </a:r>
                      <a:r>
                        <a:rPr lang="en-GB" sz="1600" err="1"/>
                        <a:t>gente</a:t>
                      </a:r>
                      <a:r>
                        <a:rPr lang="en-GB" sz="1600"/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meet more people. </a:t>
                      </a:r>
                    </a:p>
                    <a:p>
                      <a:r>
                        <a:rPr lang="en-GB" sz="1600" err="1"/>
                        <a:t>integrarte</a:t>
                      </a:r>
                      <a:r>
                        <a:rPr lang="en-GB" sz="1600"/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integrate.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422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permite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allows you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puedes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are able 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descubrir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discover </a:t>
                      </a:r>
                    </a:p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trabajar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en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work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viajar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travel to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dirty="0" err="1"/>
                        <a:t>otras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culturas</a:t>
                      </a:r>
                      <a:r>
                        <a:rPr lang="en-GB" sz="1600" dirty="0"/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other cultures.</a:t>
                      </a:r>
                    </a:p>
                    <a:p>
                      <a:r>
                        <a:rPr lang="en-GB" sz="1600" dirty="0" err="1"/>
                        <a:t>otros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países</a:t>
                      </a:r>
                      <a:r>
                        <a:rPr lang="en-GB" sz="1600" dirty="0"/>
                        <a:t>. 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other countries.</a:t>
                      </a:r>
                      <a:endParaRPr lang="en-GB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5009075"/>
                  </a:ext>
                </a:extLst>
              </a:tr>
              <a:tr h="5602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mejorar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improve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dirty="0" err="1"/>
                        <a:t>tus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oportunidades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laborales</a:t>
                      </a:r>
                      <a:r>
                        <a:rPr lang="en-GB" sz="1600" dirty="0"/>
                        <a:t>.</a:t>
                      </a:r>
                      <a:br>
                        <a:rPr lang="en-GB" sz="1600" dirty="0"/>
                      </a:b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your work opportunities. </a:t>
                      </a:r>
                      <a:endParaRPr lang="en-GB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53364370"/>
                  </a:ext>
                </a:extLst>
              </a:tr>
              <a:tr h="10244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abre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mente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opens your mind.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abre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fronteras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opens borders.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6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47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122853" y="1011042"/>
          <a:ext cx="7946289" cy="152970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3260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676059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2264690">
                  <a:extLst>
                    <a:ext uri="{9D8B030D-6E8A-4147-A177-3AD203B41FA5}">
                      <a16:colId xmlns:a16="http://schemas.microsoft.com/office/drawing/2014/main" val="2818060491"/>
                    </a:ext>
                  </a:extLst>
                </a:gridCol>
                <a:gridCol w="1872936">
                  <a:extLst>
                    <a:ext uri="{9D8B030D-6E8A-4147-A177-3AD203B41FA5}">
                      <a16:colId xmlns:a16="http://schemas.microsoft.com/office/drawing/2014/main" val="3737193541"/>
                    </a:ext>
                  </a:extLst>
                </a:gridCol>
              </a:tblGrid>
              <a:tr h="42254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¿En qué puedo ayudarle?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can I help you?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Quisiera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billete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ticket 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 billetes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[three] tickets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[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Madrid],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[Madrid],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favor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please.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7FE889-07D3-B896-E30C-B23D468BBF42}"/>
              </a:ext>
            </a:extLst>
          </p:cNvPr>
          <p:cNvGraphicFramePr>
            <a:graphicFrameLocks noGrp="1"/>
          </p:cNvGraphicFramePr>
          <p:nvPr/>
        </p:nvGraphicFramePr>
        <p:xfrm>
          <a:off x="1946286" y="2878375"/>
          <a:ext cx="8299422" cy="135488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74211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938836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2277714">
                  <a:extLst>
                    <a:ext uri="{9D8B030D-6E8A-4147-A177-3AD203B41FA5}">
                      <a16:colId xmlns:a16="http://schemas.microsoft.com/office/drawing/2014/main" val="1160351019"/>
                    </a:ext>
                  </a:extLst>
                </a:gridCol>
                <a:gridCol w="1908661">
                  <a:extLst>
                    <a:ext uri="{9D8B030D-6E8A-4147-A177-3AD203B41FA5}">
                      <a16:colId xmlns:a16="http://schemas.microsoft.com/office/drawing/2014/main" val="1331180139"/>
                    </a:ext>
                  </a:extLst>
                </a:gridCol>
              </a:tblGrid>
              <a:tr h="23751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tipo de billete(s) quiere?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type of ticket(s) do you want?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757526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Quisiera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billete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… ticket,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 billetes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[three] … tickets,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ida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single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ida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vuelta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return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favor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please.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AE16B9-42BA-1F9D-2D35-BE398B725830}"/>
              </a:ext>
            </a:extLst>
          </p:cNvPr>
          <p:cNvGraphicFramePr>
            <a:graphicFrameLocks noGrp="1"/>
          </p:cNvGraphicFramePr>
          <p:nvPr/>
        </p:nvGraphicFramePr>
        <p:xfrm>
          <a:off x="1362913" y="4606513"/>
          <a:ext cx="9466167" cy="172957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1471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556834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2971745">
                  <a:extLst>
                    <a:ext uri="{9D8B030D-6E8A-4147-A177-3AD203B41FA5}">
                      <a16:colId xmlns:a16="http://schemas.microsoft.com/office/drawing/2014/main" val="1525538459"/>
                    </a:ext>
                  </a:extLst>
                </a:gridCol>
                <a:gridCol w="1929316">
                  <a:extLst>
                    <a:ext uri="{9D8B030D-6E8A-4147-A177-3AD203B41FA5}">
                      <a16:colId xmlns:a16="http://schemas.microsoft.com/office/drawing/2014/main" val="1331180139"/>
                    </a:ext>
                  </a:extLst>
                </a:gridCol>
                <a:gridCol w="1893557">
                  <a:extLst>
                    <a:ext uri="{9D8B030D-6E8A-4147-A177-3AD203B41FA5}">
                      <a16:colId xmlns:a16="http://schemas.microsoft.com/office/drawing/2014/main" val="3737193541"/>
                    </a:ext>
                  </a:extLst>
                </a:gridCol>
              </a:tblGrid>
              <a:tr h="547772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/>
                        <a:t>¿</a:t>
                      </a:r>
                      <a:r>
                        <a:rPr lang="en-GB" b="1" dirty="0" err="1"/>
                        <a:t>Cuándo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quiere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viajar</a:t>
                      </a:r>
                      <a:r>
                        <a:rPr lang="en-GB" b="1" dirty="0"/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 do you want to travel?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32215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Quisiera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viajar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travel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esta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mañana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tomorrow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[martes]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 [Tuesday]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mañana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morning,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tarde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afternoon,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noche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evening,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favor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please.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16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1933A2-6417-E28C-065D-DBFEF4563978}"/>
              </a:ext>
            </a:extLst>
          </p:cNvPr>
          <p:cNvGraphicFramePr>
            <a:graphicFrameLocks noGrp="1"/>
          </p:cNvGraphicFramePr>
          <p:nvPr/>
        </p:nvGraphicFramePr>
        <p:xfrm>
          <a:off x="2481730" y="1411320"/>
          <a:ext cx="7227220" cy="2017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70082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321300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3335838">
                  <a:extLst>
                    <a:ext uri="{9D8B030D-6E8A-4147-A177-3AD203B41FA5}">
                      <a16:colId xmlns:a16="http://schemas.microsoft.com/office/drawing/2014/main" val="1160351019"/>
                    </a:ext>
                  </a:extLst>
                </a:gridCol>
              </a:tblGrid>
              <a:tr h="23751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¿A qué hora sale/llega?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time does it leave/arrive?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318077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(de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velocidad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(high-speed) train 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Hay un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que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 is a train that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sale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leaves</a:t>
                      </a: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llega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arrives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las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trece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diez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at 13:10.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las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catorce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cero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ocho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at 14:08.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las quince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cuarenta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at 15:40.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las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veinte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treinta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uno.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at 20:31.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AD5376-ECEB-AC68-60CE-A36D41F4F6FF}"/>
              </a:ext>
            </a:extLst>
          </p:cNvPr>
          <p:cNvGraphicFramePr>
            <a:graphicFrameLocks noGrp="1"/>
          </p:cNvGraphicFramePr>
          <p:nvPr/>
        </p:nvGraphicFramePr>
        <p:xfrm>
          <a:off x="3966565" y="4021776"/>
          <a:ext cx="4257549" cy="139703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25754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</a:tblGrid>
              <a:tr h="3624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¿Es directo o hay que cambiar?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 it direct or do you have to change?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799671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directo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is direct.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Hay que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cambiar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have to change (trains).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40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67725" y="846661"/>
          <a:ext cx="11456550" cy="59311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14572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155032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1204881">
                  <a:extLst>
                    <a:ext uri="{9D8B030D-6E8A-4147-A177-3AD203B41FA5}">
                      <a16:colId xmlns:a16="http://schemas.microsoft.com/office/drawing/2014/main" val="2284820129"/>
                    </a:ext>
                  </a:extLst>
                </a:gridCol>
                <a:gridCol w="2726357">
                  <a:extLst>
                    <a:ext uri="{9D8B030D-6E8A-4147-A177-3AD203B41FA5}">
                      <a16:colId xmlns:a16="http://schemas.microsoft.com/office/drawing/2014/main" val="2767490433"/>
                    </a:ext>
                  </a:extLst>
                </a:gridCol>
                <a:gridCol w="3655708">
                  <a:extLst>
                    <a:ext uri="{9D8B030D-6E8A-4147-A177-3AD203B41FA5}">
                      <a16:colId xmlns:a16="http://schemas.microsoft.com/office/drawing/2014/main" val="3594999051"/>
                    </a:ext>
                  </a:extLst>
                </a:gridCol>
              </a:tblGrid>
              <a:tr h="45097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¿Cómo cambiará nuestra sociedad?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will our society change?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45698">
                <a:tc rowSpan="5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 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opinión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my opinion,</a:t>
                      </a:r>
                    </a:p>
                    <a:p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Creo que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believe that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futuro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future 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la(s)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próxima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(s)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década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(s)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next decade(s)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gente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people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pasará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spend more/less time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seguirá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pasando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continue to spend time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disfrutando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vida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enjoying life.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cuidando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salud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física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/mental.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looking after their physical/mental health. 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796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será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consciente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be more aware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seguirá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siendo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consciente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continue to be aware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cambio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climático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 climate change. 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medioambiente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 the environment.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2527076"/>
                  </a:ext>
                </a:extLst>
              </a:tr>
              <a:tr h="644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viajará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travel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less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comprará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b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buy less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ahorrar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recursos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save resources/energy.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6636766"/>
                  </a:ext>
                </a:extLst>
              </a:tr>
              <a:tr h="806289"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habrá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 will be 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more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less/fewer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bancos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banks.</a:t>
                      </a:r>
                    </a:p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tráfico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traffic.</a:t>
                      </a:r>
                    </a:p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problemas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problems.</a:t>
                      </a: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tiendas.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shops.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desarrollos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tecnológicos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technological developments.  </a:t>
                      </a:r>
                    </a:p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trabajos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jobs.</a:t>
                      </a:r>
                    </a:p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igualdad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equality.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437006"/>
                  </a:ext>
                </a:extLst>
              </a:tr>
              <a:tr h="4628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mejores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better</a:t>
                      </a: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peores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condiciones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vida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living conditions.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2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11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93629" y="1121403"/>
          <a:ext cx="11204741" cy="39299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1882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828925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2079858">
                  <a:extLst>
                    <a:ext uri="{9D8B030D-6E8A-4147-A177-3AD203B41FA5}">
                      <a16:colId xmlns:a16="http://schemas.microsoft.com/office/drawing/2014/main" val="2986216423"/>
                    </a:ext>
                  </a:extLst>
                </a:gridCol>
                <a:gridCol w="1887658">
                  <a:extLst>
                    <a:ext uri="{9D8B030D-6E8A-4147-A177-3AD203B41FA5}">
                      <a16:colId xmlns:a16="http://schemas.microsoft.com/office/drawing/2014/main" val="4217096236"/>
                    </a:ext>
                  </a:extLst>
                </a:gridCol>
                <a:gridCol w="1571347">
                  <a:extLst>
                    <a:ext uri="{9D8B030D-6E8A-4147-A177-3AD203B41FA5}">
                      <a16:colId xmlns:a16="http://schemas.microsoft.com/office/drawing/2014/main" val="1287309553"/>
                    </a:ext>
                  </a:extLst>
                </a:gridCol>
                <a:gridCol w="1318125">
                  <a:extLst>
                    <a:ext uri="{9D8B030D-6E8A-4147-A177-3AD203B41FA5}">
                      <a16:colId xmlns:a16="http://schemas.microsoft.com/office/drawing/2014/main" val="4021303619"/>
                    </a:ext>
                  </a:extLst>
                </a:gridCol>
              </a:tblGrid>
              <a:tr h="66235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¿Cómo será el mundo laboral?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will the world of work be like?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359541">
                <a:tc row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 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opinión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my opinion, 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Creo que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believe that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futuro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future 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la(s)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próxima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(s)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década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(s)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next decade(s)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laboral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world of work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casi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nadie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almost no-one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gente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people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trabajará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work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oficinas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offices.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desde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casa.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from home.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tiendas.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shops.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fábricas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factories.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3595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hoy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current jobs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cambiarán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change.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seguirán siendo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importantes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continue to be important.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existirán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 no longer exist.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21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89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08714"/>
              </p:ext>
            </p:extLst>
          </p:nvPr>
        </p:nvGraphicFramePr>
        <p:xfrm>
          <a:off x="1704633" y="1296606"/>
          <a:ext cx="8782733" cy="203406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1183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343775">
                  <a:extLst>
                    <a:ext uri="{9D8B030D-6E8A-4147-A177-3AD203B41FA5}">
                      <a16:colId xmlns:a16="http://schemas.microsoft.com/office/drawing/2014/main" val="3365038656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3548988589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886053118"/>
                    </a:ext>
                  </a:extLst>
                </a:gridCol>
              </a:tblGrid>
              <a:tr h="49566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¿Dónde/Cuándo nació [Rita Moreno]?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Where/when was [Rita Moreno] born?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436705"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Nació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was born in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ochocientos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1803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novecientos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veintiuno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1921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novecientos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treinta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dos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1932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dos mil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Colombia.   </a:t>
                      </a:r>
                      <a:r>
                        <a:rPr lang="en-IN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Colombia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España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Spain.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Estados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Unidos.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USA.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90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38630" y="965769"/>
          <a:ext cx="11314739" cy="545408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7202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640513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1410200">
                  <a:extLst>
                    <a:ext uri="{9D8B030D-6E8A-4147-A177-3AD203B41FA5}">
                      <a16:colId xmlns:a16="http://schemas.microsoft.com/office/drawing/2014/main" val="2284820129"/>
                    </a:ext>
                  </a:extLst>
                </a:gridCol>
                <a:gridCol w="1686493">
                  <a:extLst>
                    <a:ext uri="{9D8B030D-6E8A-4147-A177-3AD203B41FA5}">
                      <a16:colId xmlns:a16="http://schemas.microsoft.com/office/drawing/2014/main" val="2767490433"/>
                    </a:ext>
                  </a:extLst>
                </a:gridCol>
                <a:gridCol w="507932">
                  <a:extLst>
                    <a:ext uri="{9D8B030D-6E8A-4147-A177-3AD203B41FA5}">
                      <a16:colId xmlns:a16="http://schemas.microsoft.com/office/drawing/2014/main" val="821158768"/>
                    </a:ext>
                  </a:extLst>
                </a:gridCol>
                <a:gridCol w="4297576">
                  <a:extLst>
                    <a:ext uri="{9D8B030D-6E8A-4147-A177-3AD203B41FA5}">
                      <a16:colId xmlns:a16="http://schemas.microsoft.com/office/drawing/2014/main" val="948903092"/>
                    </a:ext>
                  </a:extLst>
                </a:gridCol>
              </a:tblGrid>
              <a:tr h="63622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Estás de acuerdo con el uso de la inteligencia artificial (IA)?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 you agree with the use of artificial intelligence (AI)?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349717">
                <a:tc rowSpan="3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Estoy</a:t>
                      </a:r>
                      <a:r>
                        <a:rPr lang="en-IN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favor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(del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de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favour of (the use of)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contra (del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de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against (the use of)</a:t>
                      </a:r>
                      <a:r>
                        <a:rPr lang="en-IN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acuerdo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 (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de)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agreement with (the use of)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IA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porque 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AI, because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(no) es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(it) is (not)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(no)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parece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(it) seems / doesn’t seem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necesaria.</a:t>
                      </a:r>
                      <a:r>
                        <a:rPr lang="es-ES" sz="140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necessary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/>
                        <a:t>útil.</a:t>
                      </a:r>
                      <a:r>
                        <a:rPr lang="es-ES" sz="140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useful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/>
                        <a:t>peligrosa.</a:t>
                      </a:r>
                      <a:r>
                        <a:rPr lang="es-ES" sz="140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dangerous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/>
                        <a:t>cara.</a:t>
                      </a:r>
                      <a:r>
                        <a:rPr lang="es-ES" sz="140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expensive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/>
                        <a:t>segura.</a:t>
                      </a:r>
                      <a:r>
                        <a:rPr lang="es-ES" sz="1400"/>
                        <a:t>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safe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102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(no) vale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(it) is (not) worth it. 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871840"/>
                  </a:ext>
                </a:extLst>
              </a:tr>
              <a:tr h="9528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podría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ayudar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(it) could help to 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s-ES" sz="1600" dirty="0"/>
                        <a:t>evitar la discriminación.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avoid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discrimination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dirty="0"/>
                        <a:t>reducir/aumentar las horas de trabajo.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reduce/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increase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working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hours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dirty="0"/>
                        <a:t>resolver problemas.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solve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problems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dirty="0"/>
                        <a:t>salvar vidas.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save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lives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dirty="0"/>
                        <a:t>hacer las tareas m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aburridas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 the most boring tasks.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r>
                        <a:rPr lang="es-ES" sz="1400" dirty="0"/>
                        <a:t>evitar la discriminación  </a:t>
                      </a:r>
                      <a:r>
                        <a:rPr lang="es-ES" sz="1400" dirty="0" err="1"/>
                        <a:t>avoid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discrimination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reducir/aumentar las horas de trabajo  reduce/</a:t>
                      </a:r>
                      <a:r>
                        <a:rPr lang="es-ES" sz="1400" dirty="0" err="1"/>
                        <a:t>increase</a:t>
                      </a:r>
                      <a:r>
                        <a:rPr lang="es-ES" sz="1400" dirty="0"/>
                        <a:t>  </a:t>
                      </a:r>
                      <a:r>
                        <a:rPr lang="es-ES" sz="1400" dirty="0" err="1"/>
                        <a:t>working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hours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resolver problemas  </a:t>
                      </a:r>
                      <a:r>
                        <a:rPr lang="es-ES" sz="1400" dirty="0" err="1"/>
                        <a:t>solve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problems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salvar vidas  </a:t>
                      </a:r>
                      <a:r>
                        <a:rPr lang="es-ES" sz="1400" dirty="0" err="1"/>
                        <a:t>save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lives</a:t>
                      </a:r>
                      <a:endParaRPr lang="es-ES" sz="1400" dirty="0"/>
                    </a:p>
                    <a:p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tener más tiempo libre   </a:t>
                      </a:r>
                      <a:r>
                        <a:rPr lang="es-ES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more free time 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6803126"/>
                  </a:ext>
                </a:extLst>
              </a:tr>
              <a:tr h="840445">
                <a:tc rowSpan="2" gridSpan="3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Creo que (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de) la IA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think (the use of) AI </a:t>
                      </a:r>
                      <a:endParaRPr lang="en-GB" dirty="0"/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79666"/>
                  </a:ext>
                </a:extLst>
              </a:tr>
              <a:tr h="1064555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amenaza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(it) threatens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robar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imaginación.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steal imagination.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destruir la economía.  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destroy the economy.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control del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mundo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take over the world.</a:t>
                      </a: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robar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creatividad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steal creativity</a:t>
                      </a:r>
                    </a:p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sustituir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muchos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trabajos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replace many jobs</a:t>
                      </a:r>
                    </a:p>
                    <a:p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tomar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control del </a:t>
                      </a:r>
                      <a:r>
                        <a:rPr lang="en-IN" sz="14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mundo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take control of the world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8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7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709992" y="1067165"/>
          <a:ext cx="8772015" cy="25782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41782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17130">
                  <a:extLst>
                    <a:ext uri="{9D8B030D-6E8A-4147-A177-3AD203B41FA5}">
                      <a16:colId xmlns:a16="http://schemas.microsoft.com/office/drawing/2014/main" val="2284820129"/>
                    </a:ext>
                  </a:extLst>
                </a:gridCol>
                <a:gridCol w="5713103">
                  <a:extLst>
                    <a:ext uri="{9D8B030D-6E8A-4147-A177-3AD203B41FA5}">
                      <a16:colId xmlns:a16="http://schemas.microsoft.com/office/drawing/2014/main" val="2767490433"/>
                    </a:ext>
                  </a:extLst>
                </a:gridCol>
              </a:tblGrid>
              <a:tr h="69298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Qué opinas de la inteligencia artificial (IA)?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think about artificial intelligence (AI)?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081939">
                <a:tc rowSpan="2">
                  <a:txBody>
                    <a:bodyPr/>
                    <a:lstStyle/>
                    <a:p>
                      <a:r>
                        <a:rPr lang="en-GB" sz="1600" dirty="0"/>
                        <a:t>Creo que </a:t>
                      </a:r>
                    </a:p>
                    <a:p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I think that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deberíamos</a:t>
                      </a:r>
                      <a:r>
                        <a:rPr lang="en-GB" sz="1400" dirty="0"/>
                        <a:t> </a:t>
                      </a:r>
                    </a:p>
                    <a:p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we should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asegurarnos de la seguridad de la 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ensure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safety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AI.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confiar en la 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trust AI.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tener cuidado para evitar 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riesgos.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careful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avoid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(no) depender de la </a:t>
                      </a:r>
                      <a:r>
                        <a:rPr lang="es-ES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IA.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(not) depend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AI.</a:t>
                      </a: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destacar los peligros.  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emphasise the dangers.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6590943"/>
                  </a:ext>
                </a:extLst>
              </a:tr>
              <a:tr h="5869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necesitamos</a:t>
                      </a:r>
                      <a:r>
                        <a:rPr lang="en-GB" sz="1600" dirty="0"/>
                        <a:t> la IA </a:t>
                      </a:r>
                    </a:p>
                    <a:p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we need AI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que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sea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seguro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 that the world is safer.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37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15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35218"/>
              </p:ext>
            </p:extLst>
          </p:nvPr>
        </p:nvGraphicFramePr>
        <p:xfrm>
          <a:off x="1600492" y="1026527"/>
          <a:ext cx="8991013" cy="273652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79275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278149">
                  <a:extLst>
                    <a:ext uri="{9D8B030D-6E8A-4147-A177-3AD203B41FA5}">
                      <a16:colId xmlns:a16="http://schemas.microsoft.com/office/drawing/2014/main" val="3365038656"/>
                    </a:ext>
                  </a:extLst>
                </a:gridCol>
                <a:gridCol w="5920114">
                  <a:extLst>
                    <a:ext uri="{9D8B030D-6E8A-4147-A177-3AD203B41FA5}">
                      <a16:colId xmlns:a16="http://schemas.microsoft.com/office/drawing/2014/main" val="4018825556"/>
                    </a:ext>
                  </a:extLst>
                </a:gridCol>
              </a:tblGrid>
              <a:tr h="47261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¿Por qué es conocido/a [Lin-Manuel Miranda]?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[Lin-Manuel Miranda] known for?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51705">
                <a:tc row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conocido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 </a:t>
                      </a:r>
                    </a:p>
                    <a:p>
                      <a:r>
                        <a:rPr lang="en-IN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is known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como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actor/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actriz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 actor/actress.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compositor(a) de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música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music composer.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diseñador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(a).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designer.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empresario/a.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 entrepreneur.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rapero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rapper.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8407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inventar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transmisión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inventing colour broadcasting.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colección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perfumes.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his/her perfume collection.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viajar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espacio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travelling to space.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821827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275896-07AB-FD97-C2B0-23952234C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85200"/>
              </p:ext>
            </p:extLst>
          </p:nvPr>
        </p:nvGraphicFramePr>
        <p:xfrm>
          <a:off x="1600493" y="4015729"/>
          <a:ext cx="8991013" cy="241160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72075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7818938">
                  <a:extLst>
                    <a:ext uri="{9D8B030D-6E8A-4147-A177-3AD203B41FA5}">
                      <a16:colId xmlns:a16="http://schemas.microsoft.com/office/drawing/2014/main" val="3365038656"/>
                    </a:ext>
                  </a:extLst>
                </a:gridCol>
              </a:tblGrid>
              <a:tr h="47261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dirty="0"/>
                        <a:t>¿Qué hizo [Alexandria Ocasio-Cortez]?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[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</a:rPr>
                        <a:t>Alexandria Ocasio-Cortez</a:t>
                      </a: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 do?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61237"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r>
                        <a:rPr lang="en-IN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was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mujer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joven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Congreso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youngest woman in Congress.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bailarín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principal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joven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youngest principal dancer. 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primera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latina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viajar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espacio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first Latin woman to travel to space.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84076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Creó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una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empresa</a:t>
                      </a:r>
                      <a:r>
                        <a:rPr lang="en-GB" sz="1600" dirty="0"/>
                        <a:t>.   </a:t>
                      </a:r>
                      <a:r>
                        <a:rPr lang="en-GB" sz="1400" i="1" dirty="0" err="1">
                          <a:solidFill>
                            <a:srgbClr val="4D4D4C"/>
                          </a:solidFill>
                        </a:rPr>
                        <a:t>He/She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 created a company.</a:t>
                      </a:r>
                    </a:p>
                    <a:p>
                      <a:r>
                        <a:rPr lang="en-GB" sz="1600" dirty="0" err="1"/>
                        <a:t>Escribió</a:t>
                      </a:r>
                      <a:r>
                        <a:rPr lang="en-GB" sz="1600" dirty="0"/>
                        <a:t> la </a:t>
                      </a:r>
                      <a:r>
                        <a:rPr lang="en-GB" sz="1600" dirty="0" err="1"/>
                        <a:t>canci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en-GB" sz="1600"/>
                        <a:t>   </a:t>
                      </a:r>
                      <a:r>
                        <a:rPr lang="en-GB" sz="1400" i="1">
                          <a:solidFill>
                            <a:srgbClr val="4D4D4C"/>
                          </a:solidFill>
                        </a:rPr>
                        <a:t>He</a:t>
                      </a:r>
                      <a:r>
                        <a:rPr lang="en-GB" sz="1400" i="1" dirty="0" err="1">
                          <a:solidFill>
                            <a:srgbClr val="4D4D4C"/>
                          </a:solidFill>
                        </a:rPr>
                        <a:t>/She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 wrote the song …</a:t>
                      </a:r>
                    </a:p>
                    <a:p>
                      <a:r>
                        <a:rPr lang="en-GB" sz="1600" dirty="0" err="1"/>
                        <a:t>Ganó</a:t>
                      </a:r>
                      <a:r>
                        <a:rPr lang="en-GB" sz="1600" dirty="0"/>
                        <a:t> un </a:t>
                      </a:r>
                      <a:r>
                        <a:rPr lang="en-GB" sz="1600" dirty="0" err="1"/>
                        <a:t>premio</a:t>
                      </a:r>
                      <a:r>
                        <a:rPr lang="en-GB" sz="1600" dirty="0"/>
                        <a:t> Oscar.   </a:t>
                      </a:r>
                      <a:r>
                        <a:rPr lang="en-GB" sz="1400" i="1" dirty="0" err="1">
                          <a:solidFill>
                            <a:srgbClr val="4D4D4C"/>
                          </a:solidFill>
                        </a:rPr>
                        <a:t>He/She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 won an Oscar. 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8218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27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835833" y="1049356"/>
          <a:ext cx="10520333" cy="424014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5441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872891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2727370">
                  <a:extLst>
                    <a:ext uri="{9D8B030D-6E8A-4147-A177-3AD203B41FA5}">
                      <a16:colId xmlns:a16="http://schemas.microsoft.com/office/drawing/2014/main" val="3365038656"/>
                    </a:ext>
                  </a:extLst>
                </a:gridCol>
                <a:gridCol w="3365658">
                  <a:extLst>
                    <a:ext uri="{9D8B030D-6E8A-4147-A177-3AD203B41FA5}">
                      <a16:colId xmlns:a16="http://schemas.microsoft.com/office/drawing/2014/main" val="3289108099"/>
                    </a:ext>
                  </a:extLst>
                </a:gridCol>
              </a:tblGrid>
              <a:tr h="67301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i="0" dirty="0"/>
                        <a:t>¿Qué planes tienes para el año próximo?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plans have you got for next year?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13393">
                <a:tc rowSpan="5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año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próximo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Next year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voy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going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quiero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want 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 </a:t>
                      </a: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espero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hope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intención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intend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ganas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keen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estudiar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study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matemáticas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maths.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idiomas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languages.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instituto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school.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042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work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mismo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sitio.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same place.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422946"/>
                  </a:ext>
                </a:extLst>
              </a:tr>
              <a:tr h="7721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seguir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continue / carry on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continuar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continue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estudiando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studying.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trabajando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working.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423990"/>
                  </a:ext>
                </a:extLst>
              </a:tr>
              <a:tr h="6386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seguiré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will continue / carry on</a:t>
                      </a:r>
                      <a:endParaRPr lang="en-GB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continuaré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will continue</a:t>
                      </a:r>
                      <a:endParaRPr lang="en-GB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9911149"/>
                  </a:ext>
                </a:extLst>
              </a:tr>
              <a:tr h="638671">
                <a:tc v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err="1"/>
                        <a:t>estudiaré</a:t>
                      </a:r>
                      <a:r>
                        <a:rPr lang="en-GB" sz="1600"/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I will study.</a:t>
                      </a:r>
                    </a:p>
                    <a:p>
                      <a:r>
                        <a:rPr lang="en-GB" sz="1600" err="1"/>
                        <a:t>trabajaré</a:t>
                      </a:r>
                      <a:r>
                        <a:rPr lang="en-GB" sz="1600" i="1">
                          <a:solidFill>
                            <a:srgbClr val="4D4D4C"/>
                          </a:solidFill>
                        </a:rPr>
                        <a:t>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I will work.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019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71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17241" y="899094"/>
          <a:ext cx="11607280" cy="577509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9281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264376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5414716">
                  <a:extLst>
                    <a:ext uri="{9D8B030D-6E8A-4147-A177-3AD203B41FA5}">
                      <a16:colId xmlns:a16="http://schemas.microsoft.com/office/drawing/2014/main" val="3365038656"/>
                    </a:ext>
                  </a:extLst>
                </a:gridCol>
              </a:tblGrid>
              <a:tr h="72765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i="0" dirty="0"/>
                        <a:t>¿Qué vas a hacer después?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you going to do afterwards?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695460"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Después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Afterwards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futuro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future 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Cuando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sea mayor,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 I am older,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Cuando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tenga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veinte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años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 I am [twenty],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Cuando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tenga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suficiente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tiempo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/dinero,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 I have enough time/money,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voy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 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going 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quiero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want  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 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espero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hope 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intención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intend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ganas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 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keen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hacer una carrera universitaria.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600" i="1" dirty="0"/>
                        <a:t>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do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university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degree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ir a la </a:t>
                      </a:r>
                      <a:r>
                        <a:rPr lang="es-ES" sz="1600"/>
                        <a:t>universidad.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university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  <a:p>
                      <a:r>
                        <a:rPr lang="es-ES" sz="1600" dirty="0"/>
                        <a:t>conseguir un buen trabajo.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get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good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job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entrar en el mundo laboral.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6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enter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the world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work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dirty="0"/>
                        <a:t>buscar un puesto con un buen salario.   </a:t>
                      </a:r>
                    </a:p>
                    <a:p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look for a position with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good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salary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montar mi propio negocio.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set up my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own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business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ser empresario/a.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be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entrepreneur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600" dirty="0"/>
                        <a:t>casarme.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get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married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dirty="0"/>
                        <a:t>compartir un piso.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share a flat. </a:t>
                      </a:r>
                    </a:p>
                    <a:p>
                      <a:r>
                        <a:rPr lang="es-ES" sz="1600" dirty="0"/>
                        <a:t>comprar una casa.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buy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house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 </a:t>
                      </a:r>
                    </a:p>
                    <a:p>
                      <a:r>
                        <a:rPr lang="es-ES" sz="1600" dirty="0"/>
                        <a:t>tener hijos.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have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children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600" dirty="0"/>
                        <a:t>aprender a conducir.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learn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drive. </a:t>
                      </a:r>
                    </a:p>
                    <a:p>
                      <a:r>
                        <a:rPr lang="es-ES" sz="1600" dirty="0"/>
                        <a:t>luchar por un mundo más justo.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fight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fairer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world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ser feliz.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be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happy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600" dirty="0"/>
                        <a:t>viajar por el mundo.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travel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world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ir al extranjero.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abroad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81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790896" y="994345"/>
          <a:ext cx="8086138" cy="285251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6265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292479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4831009">
                  <a:extLst>
                    <a:ext uri="{9D8B030D-6E8A-4147-A177-3AD203B41FA5}">
                      <a16:colId xmlns:a16="http://schemas.microsoft.com/office/drawing/2014/main" val="253172844"/>
                    </a:ext>
                  </a:extLst>
                </a:gridCol>
              </a:tblGrid>
              <a:tr h="47430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i="0" dirty="0"/>
                        <a:t>¿Qué haces para ganar dinero?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do to earn money?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740514">
                <a:tc rowSpan="3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ganar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dinero,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earn money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work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tienda (de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ropa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a (clothes) shop.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restaurante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a restaurant.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gimnasio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a gym.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centro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deportivo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a sports centre.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002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cuido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look after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niños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mis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vecinos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neighbours’ children.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perros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mis abuelos.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grandparents’ dogs.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0648815"/>
                  </a:ext>
                </a:extLst>
              </a:tr>
              <a:tr h="6002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hago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cosas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las </a:t>
                      </a:r>
                      <a:r>
                        <a:rPr lang="en-IN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vendo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online.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make things and sell them online.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49422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4F4491-76EB-B516-B5BE-67C98560E0BD}"/>
              </a:ext>
            </a:extLst>
          </p:cNvPr>
          <p:cNvGraphicFramePr>
            <a:graphicFrameLocks noGrp="1"/>
          </p:cNvGraphicFramePr>
          <p:nvPr/>
        </p:nvGraphicFramePr>
        <p:xfrm>
          <a:off x="2245862" y="4198648"/>
          <a:ext cx="7176206" cy="203602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6974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789044">
                  <a:extLst>
                    <a:ext uri="{9D8B030D-6E8A-4147-A177-3AD203B41FA5}">
                      <a16:colId xmlns:a16="http://schemas.microsoft.com/office/drawing/2014/main" val="1995720175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val="3510843324"/>
                    </a:ext>
                  </a:extLst>
                </a:gridCol>
                <a:gridCol w="2258189">
                  <a:extLst>
                    <a:ext uri="{9D8B030D-6E8A-4147-A177-3AD203B41FA5}">
                      <a16:colId xmlns:a16="http://schemas.microsoft.com/office/drawing/2014/main" val="2159060299"/>
                    </a:ext>
                  </a:extLst>
                </a:gridCol>
              </a:tblGrid>
              <a:tr h="66862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i="0" dirty="0"/>
                        <a:t>¿Cuánto dinero ganas?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much money do you earn?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77785">
                <a:tc rowSpan="2"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Gano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earn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cinco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five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diez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</a:t>
                      </a: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cien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hundred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libras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pounds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euros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euros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pesos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pesos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hora.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 hour.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día.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 day. 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semana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 week.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389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poco,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pero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no me </a:t>
                      </a:r>
                      <a:r>
                        <a:rPr lang="en-GB" sz="1600" b="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importa</a:t>
                      </a:r>
                      <a:r>
                        <a:rPr lang="en-GB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little, but I don’t mind. 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9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85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A84A7A-3A02-8F51-FF2C-2C0F458A7D5F}"/>
              </a:ext>
            </a:extLst>
          </p:cNvPr>
          <p:cNvGraphicFramePr>
            <a:graphicFrameLocks noGrp="1"/>
          </p:cNvGraphicFramePr>
          <p:nvPr/>
        </p:nvGraphicFramePr>
        <p:xfrm>
          <a:off x="1144040" y="3657185"/>
          <a:ext cx="9903919" cy="263167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88652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874579">
                  <a:extLst>
                    <a:ext uri="{9D8B030D-6E8A-4147-A177-3AD203B41FA5}">
                      <a16:colId xmlns:a16="http://schemas.microsoft.com/office/drawing/2014/main" val="988501387"/>
                    </a:ext>
                  </a:extLst>
                </a:gridCol>
                <a:gridCol w="4040688">
                  <a:extLst>
                    <a:ext uri="{9D8B030D-6E8A-4147-A177-3AD203B41FA5}">
                      <a16:colId xmlns:a16="http://schemas.microsoft.com/office/drawing/2014/main" val="1308746025"/>
                    </a:ext>
                  </a:extLst>
                </a:gridCol>
              </a:tblGrid>
              <a:tr h="46364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i="0" dirty="0"/>
                        <a:t>¿Qué tal tu trabajo?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is your job?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223598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encanta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porque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love it because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me llevo bien con mi jefe/a.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get on well with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boss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dirty="0"/>
                        <a:t>mis compañeros/as son agradables / simpáticos/as.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my colleagues are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nice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friendly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no tengo jefe.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don’t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have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boss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753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porque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hate it because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mi jefe/a es estricto/a 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boss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strict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es un trabajo duro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hard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job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es aburridísimo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extremely boring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y quiero dejarlo.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and I want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leave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99897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67D896-4A40-FC48-0B83-675482A1D14B}"/>
              </a:ext>
            </a:extLst>
          </p:cNvPr>
          <p:cNvGraphicFramePr>
            <a:graphicFrameLocks noGrp="1"/>
          </p:cNvGraphicFramePr>
          <p:nvPr/>
        </p:nvGraphicFramePr>
        <p:xfrm>
          <a:off x="2721812" y="1109303"/>
          <a:ext cx="6748376" cy="2218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5943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3010283054"/>
                    </a:ext>
                  </a:extLst>
                </a:gridCol>
                <a:gridCol w="3588250">
                  <a:extLst>
                    <a:ext uri="{9D8B030D-6E8A-4147-A177-3AD203B41FA5}">
                      <a16:colId xmlns:a16="http://schemas.microsoft.com/office/drawing/2014/main" val="2450951532"/>
                    </a:ext>
                  </a:extLst>
                </a:gridCol>
              </a:tblGrid>
              <a:tr h="46364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i="0" dirty="0"/>
                        <a:t>¿Cuándo lo haces?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 do you do it?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753301">
                <a:tc rowSpan="2">
                  <a:txBody>
                    <a:bodyPr/>
                    <a:lstStyle/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 hago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do it </a:t>
                      </a:r>
                    </a:p>
                    <a:p>
                      <a:r>
                        <a:rPr lang="en-IN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Trabajo</a:t>
                      </a:r>
                      <a:r>
                        <a:rPr lang="en-IN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work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los fines de semana.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at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weekends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los sábados.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Saturdays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durante las vacaciones.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during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holidays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753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cuando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when</a:t>
                      </a:r>
                      <a:r>
                        <a:rPr lang="es-ES" sz="1400" dirty="0"/>
                        <a:t> </a:t>
                      </a:r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necesito dinero.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need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money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me necesitan.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need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me.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tengo clases.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classes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006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0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67D896-4A40-FC48-0B83-675482A1D14B}"/>
              </a:ext>
            </a:extLst>
          </p:cNvPr>
          <p:cNvGraphicFramePr>
            <a:graphicFrameLocks noGrp="1"/>
          </p:cNvGraphicFramePr>
          <p:nvPr/>
        </p:nvGraphicFramePr>
        <p:xfrm>
          <a:off x="795858" y="951874"/>
          <a:ext cx="10600283" cy="172112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29837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21375">
                  <a:extLst>
                    <a:ext uri="{9D8B030D-6E8A-4147-A177-3AD203B41FA5}">
                      <a16:colId xmlns:a16="http://schemas.microsoft.com/office/drawing/2014/main" val="3010283054"/>
                    </a:ext>
                  </a:extLst>
                </a:gridCol>
                <a:gridCol w="5380538">
                  <a:extLst>
                    <a:ext uri="{9D8B030D-6E8A-4147-A177-3AD203B41FA5}">
                      <a16:colId xmlns:a16="http://schemas.microsoft.com/office/drawing/2014/main" val="3778511810"/>
                    </a:ext>
                  </a:extLst>
                </a:gridCol>
              </a:tblGrid>
              <a:tr h="44556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¿Por qué le interesa este puesto?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Why are you interested in this position?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23767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puesto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porque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interested in this position because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me encanta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love </a:t>
                      </a:r>
                    </a:p>
                    <a:p>
                      <a:r>
                        <a:rPr lang="es-ES" sz="1600" dirty="0"/>
                        <a:t>me gusta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like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estar al aire libre.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being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in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open air. </a:t>
                      </a:r>
                    </a:p>
                    <a:p>
                      <a:r>
                        <a:rPr lang="es-ES" sz="1600" dirty="0"/>
                        <a:t>hacer deporte.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doing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sport. </a:t>
                      </a:r>
                    </a:p>
                    <a:p>
                      <a:r>
                        <a:rPr lang="es-ES" sz="1600" dirty="0"/>
                        <a:t>trabajar con animales/niños.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working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with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animals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children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 </a:t>
                      </a:r>
                    </a:p>
                    <a:p>
                      <a:r>
                        <a:rPr lang="es-ES" sz="1600" dirty="0"/>
                        <a:t>conocer a gente nueva.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meeting new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people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7B2EE6-A166-2853-35A6-3906BBDC2373}"/>
              </a:ext>
            </a:extLst>
          </p:cNvPr>
          <p:cNvGraphicFramePr>
            <a:graphicFrameLocks noGrp="1"/>
          </p:cNvGraphicFramePr>
          <p:nvPr/>
        </p:nvGraphicFramePr>
        <p:xfrm>
          <a:off x="1046745" y="3139726"/>
          <a:ext cx="10098508" cy="32733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54271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222875">
                  <a:extLst>
                    <a:ext uri="{9D8B030D-6E8A-4147-A177-3AD203B41FA5}">
                      <a16:colId xmlns:a16="http://schemas.microsoft.com/office/drawing/2014/main" val="3010283054"/>
                    </a:ext>
                  </a:extLst>
                </a:gridCol>
                <a:gridCol w="1078041">
                  <a:extLst>
                    <a:ext uri="{9D8B030D-6E8A-4147-A177-3AD203B41FA5}">
                      <a16:colId xmlns:a16="http://schemas.microsoft.com/office/drawing/2014/main" val="3778511810"/>
                    </a:ext>
                  </a:extLst>
                </a:gridCol>
                <a:gridCol w="3254875">
                  <a:extLst>
                    <a:ext uri="{9D8B030D-6E8A-4147-A177-3AD203B41FA5}">
                      <a16:colId xmlns:a16="http://schemas.microsoft.com/office/drawing/2014/main" val="389316840"/>
                    </a:ext>
                  </a:extLst>
                </a:gridCol>
              </a:tblGrid>
              <a:tr h="44556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experiencia laboral tiene?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experience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ES" sz="16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719280"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Llevo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[un]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año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been … for [one] year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Llevo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[dos] meses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been … for [two] months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trabajando</a:t>
                      </a:r>
                      <a:r>
                        <a:rPr lang="es-ES" sz="1400" dirty="0"/>
                        <a:t> </a:t>
                      </a:r>
                    </a:p>
                    <a:p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working</a:t>
                      </a:r>
                      <a:r>
                        <a:rPr lang="es-ES" sz="1400" dirty="0"/>
                        <a:t>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dirty="0"/>
                        <a:t>en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in/at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dirty="0"/>
                        <a:t>un café.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café.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un gimnasio.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gym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un supermercado.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supermarket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una fábrica.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factory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una tienda.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shop.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98638">
                <a:tc rowSpan="2" grid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worked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514680"/>
                  </a:ext>
                </a:extLst>
              </a:tr>
              <a:tr h="505920"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para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mi madre/padre.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mother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father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dirty="0"/>
                        <a:t>mis abuelos.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grandparents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mis vecinos.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neighbours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9379939"/>
                  </a:ext>
                </a:extLst>
              </a:tr>
              <a:tr h="363246">
                <a:tc grid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cuidado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 taken care of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perros.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dogs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a niños.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children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5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08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67D896-4A40-FC48-0B83-675482A1D14B}"/>
              </a:ext>
            </a:extLst>
          </p:cNvPr>
          <p:cNvGraphicFramePr>
            <a:graphicFrameLocks noGrp="1"/>
          </p:cNvGraphicFramePr>
          <p:nvPr/>
        </p:nvGraphicFramePr>
        <p:xfrm>
          <a:off x="1140662" y="996672"/>
          <a:ext cx="9910674" cy="2139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5013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211444">
                  <a:extLst>
                    <a:ext uri="{9D8B030D-6E8A-4147-A177-3AD203B41FA5}">
                      <a16:colId xmlns:a16="http://schemas.microsoft.com/office/drawing/2014/main" val="3010283054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val="3203646491"/>
                    </a:ext>
                  </a:extLst>
                </a:gridCol>
                <a:gridCol w="3028213">
                  <a:extLst>
                    <a:ext uri="{9D8B030D-6E8A-4147-A177-3AD203B41FA5}">
                      <a16:colId xmlns:a16="http://schemas.microsoft.com/office/drawing/2014/main" val="2278639331"/>
                    </a:ext>
                  </a:extLst>
                </a:gridCol>
              </a:tblGrid>
              <a:tr h="44556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¿Cuáles son sus características positivas?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your positive qualities?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23767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Según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mi madre / mis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profesores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,) </a:t>
                      </a: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Soy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persona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(According to my mother / my teachers,)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a(n) … person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activa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active</a:t>
                      </a:r>
                      <a:r>
                        <a:rPr lang="es-ES" sz="1400" dirty="0"/>
                        <a:t> </a:t>
                      </a:r>
                    </a:p>
                    <a:p>
                      <a:r>
                        <a:rPr lang="es-ES" sz="1600" dirty="0"/>
                        <a:t>artística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artistic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creativa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creative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lista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clever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dirty="0"/>
                        <a:t>organizada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organised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dirty="0"/>
                        <a:t>práctica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practical</a:t>
                      </a:r>
                      <a:r>
                        <a:rPr lang="es-ES" sz="1400" dirty="0"/>
                        <a:t>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y/e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and</a:t>
                      </a:r>
                      <a:r>
                        <a:rPr lang="es-ES" sz="1400" dirty="0"/>
                        <a:t>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fuerte.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strong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independiente.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independent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responsable.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responsible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" sz="1600" dirty="0"/>
                        <a:t>trabajadora.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hard-working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r>
                        <a:rPr lang="es-ES" sz="1400" dirty="0"/>
                        <a:t>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D1967F-AEFA-983F-A5DD-25A857A211A1}"/>
              </a:ext>
            </a:extLst>
          </p:cNvPr>
          <p:cNvGraphicFramePr>
            <a:graphicFrameLocks noGrp="1"/>
          </p:cNvGraphicFramePr>
          <p:nvPr/>
        </p:nvGraphicFramePr>
        <p:xfrm>
          <a:off x="1140662" y="3429000"/>
          <a:ext cx="9910675" cy="27848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7542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400925">
                  <a:extLst>
                    <a:ext uri="{9D8B030D-6E8A-4147-A177-3AD203B41FA5}">
                      <a16:colId xmlns:a16="http://schemas.microsoft.com/office/drawing/2014/main" val="3010283054"/>
                    </a:ext>
                  </a:extLst>
                </a:gridCol>
                <a:gridCol w="3934325">
                  <a:extLst>
                    <a:ext uri="{9D8B030D-6E8A-4147-A177-3AD203B41FA5}">
                      <a16:colId xmlns:a16="http://schemas.microsoft.com/office/drawing/2014/main" val="2679680892"/>
                    </a:ext>
                  </a:extLst>
                </a:gridCol>
              </a:tblGrid>
              <a:tr h="44556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otras capacidades tiene?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other skills do you have?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786360">
                <a:tc row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have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un buen sentido del humor.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good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sense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humour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r>
                        <a:rPr lang="es-ES" sz="1600" dirty="0"/>
                        <a:t>un buen conocimiento de [informática].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good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knowledge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[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computing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].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614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buenas capacidades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good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…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skills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de comunicación.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communication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dirty="0"/>
                        <a:t>para resolver problemas.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problem-solving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054073"/>
                  </a:ext>
                </a:extLst>
              </a:tr>
              <a:tr h="786360"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Puedo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trabajar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can work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solo/a.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alone.</a:t>
                      </a:r>
                    </a:p>
                    <a:p>
                      <a:r>
                        <a:rPr lang="es-ES" sz="1600" dirty="0"/>
                        <a:t>en </a:t>
                      </a:r>
                      <a:r>
                        <a:rPr lang="es-ES" sz="1600"/>
                        <a:t>equipo.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in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team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</a:txBody>
                  <a:tcPr marL="82800" marR="82800" marT="39600" marB="39600" anchor="ctr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83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763348"/>
      </p:ext>
    </p:extLst>
  </p:cSld>
  <p:clrMapOvr>
    <a:masterClrMapping/>
  </p:clrMapOvr>
</p:sld>
</file>

<file path=ppt/theme/theme1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2.xml><?xml version="1.0" encoding="utf-8"?>
<a:theme xmlns:a="http://schemas.openxmlformats.org/drawingml/2006/main" name="Span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3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4.xml><?xml version="1.0" encoding="utf-8"?>
<a:theme xmlns:a="http://schemas.openxmlformats.org/drawingml/2006/main" name="1_Span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daa2f3-06b5-47f8-a85d-067055f32ca7">
      <Terms xmlns="http://schemas.microsoft.com/office/infopath/2007/PartnerControls"/>
    </lcf76f155ced4ddcb4097134ff3c332f>
    <TaxCatchAll xmlns="4276e521-d8f5-44a8-8722-75164a36e3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4625B-594F-4BB4-92E4-7779CC4597BF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c9b699c2-2c56-4336-b981-892f17840fb6"/>
    <ds:schemaRef ds:uri="18704ea7-6f73-4b33-ac14-9f02857f74b7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8F0BA2-C07E-4321-B21A-4CE7B6816DFA}"/>
</file>

<file path=customXml/itemProps3.xml><?xml version="1.0" encoding="utf-8"?>
<ds:datastoreItem xmlns:ds="http://schemas.openxmlformats.org/officeDocument/2006/customXml" ds:itemID="{C77D7CD7-5523-4111-A04B-709EBD6FD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MFL</Template>
  <TotalTime>0</TotalTime>
  <Words>3486</Words>
  <Application>Microsoft Office PowerPoint</Application>
  <PresentationFormat>Widescreen</PresentationFormat>
  <Paragraphs>657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German</vt:lpstr>
      <vt:lpstr>Spanish</vt:lpstr>
      <vt:lpstr>French</vt:lpstr>
      <vt:lpstr>1_Spanish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20</cp:revision>
  <dcterms:created xsi:type="dcterms:W3CDTF">2022-07-15T11:48:32Z</dcterms:created>
  <dcterms:modified xsi:type="dcterms:W3CDTF">2025-07-23T21:05:44Z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