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1" r:id="rId4"/>
    <p:sldMasterId id="2147483703" r:id="rId5"/>
    <p:sldMasterId id="2147483709" r:id="rId6"/>
  </p:sldMasterIdLst>
  <p:notesMasterIdLst>
    <p:notesMasterId r:id="rId25"/>
  </p:notesMasterIdLst>
  <p:handoutMasterIdLst>
    <p:handoutMasterId r:id="rId26"/>
  </p:handoutMasterIdLst>
  <p:sldIdLst>
    <p:sldId id="329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007BC4"/>
    <a:srgbClr val="EFD500"/>
    <a:srgbClr val="DEEBF7"/>
    <a:srgbClr val="FDF3ED"/>
    <a:srgbClr val="F39100"/>
    <a:srgbClr val="EDEDFD"/>
    <a:srgbClr val="E5E5FA"/>
    <a:srgbClr val="098130"/>
    <a:srgbClr val="3A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FCE97B-E93D-06AA-48BA-D9C08014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9E74C-91B3-B9C0-99BD-CF61A062E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49385-5FFD-9F40-BE3F-CAA62090D5BF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9EE68-C946-01F2-4E6D-F0788BFD0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F6C91-ED5B-669A-B28C-4CB5C01D38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81503-F2FC-014E-9EEA-B5B44BA69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53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B56E-1E6D-4C94-97AF-180741A2AA33}" type="datetimeFigureOut">
              <a:rPr lang="en-IN" smtClean="0"/>
              <a:t>23-07-2025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C3CD-79C5-4C7C-A4C0-373E195B7C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52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man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nc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9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3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8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4CA71B7-55B1-1140-2588-23B1D00FD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D5753-B881-1587-73AE-16CAF66C83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8871F1-EA6A-A7DF-12A7-8119077B9C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898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9227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2324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ynamo 1 with two loz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09DA4F-7AC9-49DF-742F-D72A8670E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74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2A8028-4562-624C-6DEE-1118ECD245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7569" y="59372"/>
            <a:ext cx="710031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B43B63-6221-8510-2E10-21015C29F5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3592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5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7CCDD8-BC2D-418F-8F52-2364615E41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" y="1463179"/>
            <a:ext cx="7289800" cy="15337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81F4415-39D8-46AC-B043-09F61AA30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200" y="3208696"/>
            <a:ext cx="4686300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3BE323-CD11-4A0A-AB3F-2E2567369E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0200" y="5399654"/>
            <a:ext cx="7289800" cy="520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 text here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6A2A6-5BD5-40EA-9CB7-980B3BFF2F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0200" y="6131718"/>
            <a:ext cx="7289800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latin typeface="Comic Sans MS" panose="030F0702030302020204" pitchFamily="66" charset="0"/>
              </a:defRPr>
            </a:lvl1pPr>
            <a:lvl2pPr marL="457200" indent="0">
              <a:buNone/>
              <a:defRPr>
                <a:latin typeface="Comic Sans MS" panose="030F0702030302020204" pitchFamily="66" charset="0"/>
              </a:defRPr>
            </a:lvl2pPr>
            <a:lvl3pPr marL="914400" indent="0">
              <a:buNone/>
              <a:defRPr>
                <a:latin typeface="Comic Sans MS" panose="030F0702030302020204" pitchFamily="66" charset="0"/>
              </a:defRPr>
            </a:lvl3pPr>
            <a:lvl4pPr marL="1371600" indent="0">
              <a:buNone/>
              <a:defRPr>
                <a:latin typeface="Comic Sans MS" panose="030F0702030302020204" pitchFamily="66" charset="0"/>
              </a:defRPr>
            </a:lvl4pPr>
            <a:lvl5pPr marL="1828800" indent="0">
              <a:buNone/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Handwriting text here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C5659F73-0919-434B-BE24-58394A959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0200" y="4809596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 text here</a:t>
            </a:r>
            <a:endParaRPr lang="en-IN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7008DA7-E8A1-4F7E-8BF0-5E283A7DA18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72811" y="3235877"/>
            <a:ext cx="4555389" cy="102291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L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C116496-9AA1-4997-A646-0FA81CF254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0200" y="791884"/>
            <a:ext cx="7289800" cy="48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  Rubric text here</a:t>
            </a:r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9BD1872-0195-0E13-A068-2095F0726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F20877-5FCF-6E60-3883-DF7B7245A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46D7757-9925-B08F-000C-FAB90E273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2 Vert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58AC0A-8CD5-9DD7-CC19-3674415F0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5641" y="1971693"/>
            <a:ext cx="11093707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 dirty="0"/>
              <a:t>B-head</a:t>
            </a:r>
          </a:p>
          <a:p>
            <a:pPr lvl="1"/>
            <a:r>
              <a:rPr lang="en-US" noProof="0" dirty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438C664-6D64-47BE-0763-92670B8A2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1E2FF-BC7D-940B-0028-E0B3206F1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36ACE0-03FB-AC83-6199-CF5A530EF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8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o 1 with loz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C6DFF1-E53F-8DD2-DCE8-D067ED0FD1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9592" y="57803"/>
            <a:ext cx="487593" cy="389005"/>
          </a:xfrm>
          <a:prstGeom prst="roundRect">
            <a:avLst/>
          </a:prstGeom>
          <a:solidFill>
            <a:srgbClr val="E5E5FA"/>
          </a:solidFill>
          <a:ln w="19050">
            <a:solidFill>
              <a:srgbClr val="70458A"/>
            </a:solidFill>
          </a:ln>
        </p:spPr>
        <p:txBody>
          <a:bodyPr anchor="ctr" anchorCtr="0"/>
          <a:lstStyle>
            <a:lvl1pPr marL="0" indent="0" algn="ctr">
              <a:buFontTx/>
              <a:buNone/>
              <a:defRPr sz="2200" b="1">
                <a:solidFill>
                  <a:srgbClr val="006F9E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D4F73E-BEDF-B44F-BFDB-53E8701350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0084" y="1030133"/>
            <a:ext cx="10862350" cy="4602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80" b="0"/>
            </a:lvl3pPr>
            <a:lvl4pPr>
              <a:defRPr sz="1801" b="0"/>
            </a:lvl4pPr>
            <a:lvl5pPr>
              <a:defRPr sz="1801" b="0"/>
            </a:lvl5pPr>
          </a:lstStyle>
          <a:p>
            <a:pPr lvl="0"/>
            <a:r>
              <a:rPr lang="en-US" noProof="0"/>
              <a:t>B-head</a:t>
            </a:r>
          </a:p>
          <a:p>
            <a:pPr lvl="1"/>
            <a:r>
              <a:rPr lang="en-US" noProof="0"/>
              <a:t>Body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657C6B-56D1-B0C9-27F5-029B97961B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19" y="177043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A-head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16D25-5DFF-CF35-307A-F83F85807C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032" y="177043"/>
            <a:ext cx="3095332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2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Module Number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84C114-C300-C7F9-0731-4D5E2C936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EF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1FB38A2-907E-6157-491E-F47DC0FD964B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07539" y="18661"/>
            <a:ext cx="1779031" cy="6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German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Kapitel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Einheit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317001E-91C7-3238-E9C0-D938796AF5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DEB6872-1F21-9DAA-5446-DFE8F5847F5A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3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FDF3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8E66-7BB2-E898-4014-1BBC72DF14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6" y="0"/>
            <a:ext cx="10692384" cy="719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AE575-F9F8-953F-D338-22F0D5EC2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0692384" cy="719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BEF2F-9510-6AA5-733E-528AC8AF69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7AE0-734D-86EF-3BE7-B2E6D16EAF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EB73D51-718C-0C41-CC9F-0B3100825479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049164" y="18660"/>
            <a:ext cx="2137407" cy="7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Spanish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Zona de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0C42DC7-46B0-283A-05C2-2F0C29E603E7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7804134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Espacios</a:t>
            </a:r>
            <a:r>
              <a:rPr lang="en-US" dirty="0">
                <a:solidFill>
                  <a:schemeClr val="tx1"/>
                </a:solidFill>
              </a:rPr>
              <a:t> naturales </a:t>
            </a:r>
            <a:r>
              <a:rPr lang="en-US" dirty="0" err="1">
                <a:solidFill>
                  <a:schemeClr val="tx1"/>
                </a:solidFill>
              </a:rPr>
              <a:t>maravillosos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6671991-E41B-09D5-7E79-8E7E1C3AD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/>
          <p:nvPr userDrawn="1"/>
        </p:nvSpPr>
        <p:spPr>
          <a:xfrm>
            <a:off x="788489" y="0"/>
            <a:ext cx="1007654" cy="14235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IN" sz="45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245ADC-ACDB-C56E-DF21-EC069FAE9829}"/>
              </a:ext>
            </a:extLst>
          </p:cNvPr>
          <p:cNvSpPr/>
          <p:nvPr userDrawn="1"/>
        </p:nvSpPr>
        <p:spPr bwMode="auto">
          <a:xfrm>
            <a:off x="0" y="491695"/>
            <a:ext cx="12192000" cy="6366305"/>
          </a:xfrm>
          <a:prstGeom prst="rect">
            <a:avLst/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328" tIns="41164" rIns="82328" bIns="41164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823326"/>
            <a:endParaRPr lang="en-US" sz="1600" dirty="0">
              <a:ea typeface="ヒラギノ角ゴ Pro W3" pitchFamily="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2BBCB4-3BDC-599E-90E4-93DC4EB070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9614" y="0"/>
            <a:ext cx="10692384" cy="722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DA331-2C81-0496-9C39-DEDF065949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0692384" cy="722376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2841966-400C-587D-8B69-9BE929A54E2E}"/>
              </a:ext>
            </a:extLst>
          </p:cNvPr>
          <p:cNvSpPr txBox="1">
            <a:spLocks noGrp="1" noChangeArrowheads="1"/>
          </p:cNvSpPr>
          <p:nvPr userDrawn="1"/>
        </p:nvSpPr>
        <p:spPr bwMode="auto">
          <a:xfrm>
            <a:off x="10482354" y="18660"/>
            <a:ext cx="1712529" cy="70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Edexcel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French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X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Unité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61BFF03-E2B1-8E31-3176-483AC2385B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165043" y="261154"/>
            <a:ext cx="715100" cy="20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1EE65D6-970E-8371-B547-95E377F6E5E1}"/>
              </a:ext>
            </a:extLst>
          </p:cNvPr>
          <p:cNvSpPr txBox="1">
            <a:spLocks/>
          </p:cNvSpPr>
          <p:nvPr userDrawn="1"/>
        </p:nvSpPr>
        <p:spPr>
          <a:xfrm>
            <a:off x="656375" y="172254"/>
            <a:ext cx="6289673" cy="389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Unit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4558A-2349-EA18-255D-F7D541BD8B7D}"/>
              </a:ext>
            </a:extLst>
          </p:cNvPr>
          <p:cNvSpPr txBox="1"/>
          <p:nvPr/>
        </p:nvSpPr>
        <p:spPr>
          <a:xfrm>
            <a:off x="1894114" y="1119674"/>
            <a:ext cx="720421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Y11 Knowledge </a:t>
            </a:r>
            <a:r>
              <a:rPr lang="en-US" sz="2800" b="1" dirty="0" err="1"/>
              <a:t>Organiser</a:t>
            </a:r>
            <a:r>
              <a:rPr lang="en-US" sz="2800" b="1" dirty="0"/>
              <a:t> – Spring Term.</a:t>
            </a:r>
          </a:p>
          <a:p>
            <a:r>
              <a:rPr lang="en-US" sz="2800" b="1" dirty="0"/>
              <a:t> Unit: Un </a:t>
            </a:r>
            <a:r>
              <a:rPr lang="en-US" sz="2800" b="1" dirty="0" err="1"/>
              <a:t>mundo</a:t>
            </a:r>
            <a:r>
              <a:rPr lang="en-US" sz="2800" b="1" dirty="0"/>
              <a:t> </a:t>
            </a:r>
            <a:r>
              <a:rPr lang="en-US" sz="2800" b="1" dirty="0" err="1"/>
              <a:t>mejor</a:t>
            </a:r>
            <a:r>
              <a:rPr lang="en-US" sz="2800" b="1" dirty="0"/>
              <a:t> para </a:t>
            </a:r>
            <a:r>
              <a:rPr lang="en-US" sz="2800" b="1" dirty="0" err="1"/>
              <a:t>todos</a:t>
            </a:r>
            <a:r>
              <a:rPr lang="en-US" sz="2800" b="1" dirty="0"/>
              <a:t>. </a:t>
            </a:r>
          </a:p>
          <a:p>
            <a:endParaRPr lang="en-US" sz="2800" b="1" dirty="0"/>
          </a:p>
          <a:p>
            <a:r>
              <a:rPr lang="en-GB" b="1" dirty="0"/>
              <a:t>Theme 3 : Communication and the world around us</a:t>
            </a:r>
            <a:endParaRPr lang="en-GB" dirty="0"/>
          </a:p>
          <a:p>
            <a:r>
              <a:rPr lang="en-GB" b="1" dirty="0"/>
              <a:t> 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Name: _______________________________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Class: 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829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376334" y="1029633"/>
          <a:ext cx="11439331" cy="427149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3159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331969">
                  <a:extLst>
                    <a:ext uri="{9D8B030D-6E8A-4147-A177-3AD203B41FA5}">
                      <a16:colId xmlns:a16="http://schemas.microsoft.com/office/drawing/2014/main" val="2732626272"/>
                    </a:ext>
                  </a:extLst>
                </a:gridCol>
                <a:gridCol w="6224203">
                  <a:extLst>
                    <a:ext uri="{9D8B030D-6E8A-4147-A177-3AD203B41FA5}">
                      <a16:colId xmlns:a16="http://schemas.microsoft.com/office/drawing/2014/main" val="724192150"/>
                    </a:ext>
                  </a:extLst>
                </a:gridCol>
              </a:tblGrid>
              <a:tr h="54175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haces para cuidar el medioambiente en casa?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do to look after the environment at home?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69546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Para </a:t>
                      </a:r>
                      <a:r>
                        <a:rPr lang="en-GB" sz="1600" dirty="0" err="1"/>
                        <a:t>ayudar</a:t>
                      </a:r>
                      <a:r>
                        <a:rPr lang="en-GB" sz="1600" dirty="0"/>
                        <a:t> al </a:t>
                      </a:r>
                      <a:r>
                        <a:rPr lang="en-GB" sz="1600" dirty="0" err="1"/>
                        <a:t>medioambiente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en</a:t>
                      </a:r>
                      <a:r>
                        <a:rPr lang="en-GB" sz="1600" dirty="0"/>
                        <a:t> casa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help the environment,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at home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reciclo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recycle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el papel.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paper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las botellas de plástico.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plastic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bottles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el vidrio.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glass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r>
                        <a:rPr lang="es-ES" sz="1400" i="1" dirty="0"/>
                        <a:t> </a:t>
                      </a:r>
                      <a:endParaRPr lang="en-IN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0609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(no) uso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(don’t) use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(no) utilizo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(don’t) use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bolsas de plástico.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plastic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bags.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600" dirty="0"/>
                        <a:t>botellas de plástico.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plastic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bottles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600" dirty="0"/>
                        <a:t>botellas de vidrio.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glass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bottles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7757129"/>
                  </a:ext>
                </a:extLst>
              </a:tr>
              <a:tr h="7591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trato de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try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intento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try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no tirar los alimentos a la basura.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not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throw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away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food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limitar el uso de las bolsas de plástico.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limit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the use of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plastic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bags.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8881928"/>
                  </a:ext>
                </a:extLst>
              </a:tr>
              <a:tr h="10433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apago las luces.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turn off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lights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40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ahorro agua/recursos.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save water/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separo la basura.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separate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rubbish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9575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49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506963" y="1069157"/>
          <a:ext cx="11178074" cy="453307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71051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028059">
                  <a:extLst>
                    <a:ext uri="{9D8B030D-6E8A-4147-A177-3AD203B41FA5}">
                      <a16:colId xmlns:a16="http://schemas.microsoft.com/office/drawing/2014/main" val="2732626272"/>
                    </a:ext>
                  </a:extLst>
                </a:gridCol>
                <a:gridCol w="1810139">
                  <a:extLst>
                    <a:ext uri="{9D8B030D-6E8A-4147-A177-3AD203B41FA5}">
                      <a16:colId xmlns:a16="http://schemas.microsoft.com/office/drawing/2014/main" val="661699009"/>
                    </a:ext>
                  </a:extLst>
                </a:gridCol>
                <a:gridCol w="3268825">
                  <a:extLst>
                    <a:ext uri="{9D8B030D-6E8A-4147-A177-3AD203B41FA5}">
                      <a16:colId xmlns:a16="http://schemas.microsoft.com/office/drawing/2014/main" val="3310538171"/>
                    </a:ext>
                  </a:extLst>
                </a:gridCol>
              </a:tblGrid>
              <a:tr h="68984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haces/hacéis para cuidar el medioambiente en el colegio?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do to look after the environment at school?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8311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Para </a:t>
                      </a:r>
                      <a:r>
                        <a:rPr lang="en-GB" sz="1600" dirty="0" err="1"/>
                        <a:t>ayudar</a:t>
                      </a:r>
                      <a:r>
                        <a:rPr lang="en-GB" sz="1600" dirty="0"/>
                        <a:t> al </a:t>
                      </a:r>
                      <a:r>
                        <a:rPr lang="en-GB" sz="1600" dirty="0" err="1"/>
                        <a:t>medioambiente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en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el</a:t>
                      </a:r>
                      <a:r>
                        <a:rPr lang="en-GB" sz="1600" dirty="0"/>
                        <a:t> colegio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help the environment, </a:t>
                      </a: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at school</a:t>
                      </a:r>
                      <a:endParaRPr lang="en-GB" dirty="0"/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 apagan   </a:t>
                      </a:r>
                      <a:r>
                        <a:rPr lang="es-ES" sz="1400" dirty="0">
                          <a:solidFill>
                            <a:srgbClr val="4D4D4C"/>
                          </a:solidFill>
                        </a:rPr>
                        <a:t>…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are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turned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off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apagamos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off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los </a:t>
                      </a:r>
                      <a:r>
                        <a:rPr lang="es-ES" sz="1600" i="0" dirty="0"/>
                        <a:t>ordenadores </a:t>
                      </a:r>
                      <a:br>
                        <a:rPr lang="es-ES" sz="1400" i="0" dirty="0"/>
                      </a:b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0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computers 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las luces 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lights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cuando no son necesarias/os.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when they are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necessary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6810927"/>
                  </a:ext>
                </a:extLst>
              </a:tr>
              <a:tr h="9754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 recicla(n)   </a:t>
                      </a:r>
                      <a:r>
                        <a:rPr lang="es-ES" sz="1600" dirty="0">
                          <a:solidFill>
                            <a:srgbClr val="4D4D4C"/>
                          </a:solidFill>
                        </a:rPr>
                        <a:t>…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/are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recycled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reciclamos</a:t>
                      </a:r>
                      <a:r>
                        <a:rPr lang="es-ES" sz="1400" dirty="0"/>
                        <a:t>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recycle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el vidrio.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glass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el papel. </a:t>
                      </a:r>
                      <a:r>
                        <a:rPr lang="es-ES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las botellas de plástico.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plastic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bottles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03106"/>
                  </a:ext>
                </a:extLst>
              </a:tr>
              <a:tr h="16846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 ahorra energía/agua.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saved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 mantienen limpias las zonas verdes.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green areas are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kept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clean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 organizan campañas de reciclaje.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recycling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campaigns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organised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 reutilizan muchas cosas.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many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/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lots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things are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reused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 sigue la regla de ‘las tres erres’.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three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” rule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followed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no se usan bolsas de plástico.  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bags are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64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894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2117225" y="1020833"/>
          <a:ext cx="7957550" cy="505058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6960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5261475">
                  <a:extLst>
                    <a:ext uri="{9D8B030D-6E8A-4147-A177-3AD203B41FA5}">
                      <a16:colId xmlns:a16="http://schemas.microsoft.com/office/drawing/2014/main" val="3658820573"/>
                    </a:ext>
                  </a:extLst>
                </a:gridCol>
              </a:tblGrid>
              <a:tr h="55456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hiciste en el pasado para ayudar?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did you do in the past to help?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4453225"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La semana pasada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Last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week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i="1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El mes/año/verano pasado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Last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month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year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summer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i="1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El fin de semana pasado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Last weekend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ahorré energía.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saved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energy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apagué las luces.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turned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off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lights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aprendí a arreglar aparatos electrónicos.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learned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fix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electronic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devices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ayudé a mantener limpias las zonas verdes.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helped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keep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green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areas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clean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r>
                        <a:rPr lang="es-ES" sz="1400" i="1" dirty="0"/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fui al colegio a pie.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went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school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foot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" sz="1400" i="1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hice una campaña de reciclaje.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did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recycling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campaign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participé en / organicé un mercadillo para vender ropa.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took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part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in / 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organised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a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market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sell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clothes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viajé en transporte público.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travelled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public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transport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us</a:t>
                      </a:r>
                      <a:r>
                        <a:rPr lang="es-ES" sz="1600" i="0" dirty="0"/>
                        <a:t>é </a:t>
                      </a:r>
                      <a:r>
                        <a:rPr lang="es-ES" sz="1600" dirty="0"/>
                        <a:t>botellas de plástico.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didn’t use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bottles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29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514142" y="1034336"/>
          <a:ext cx="11163716" cy="462123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5475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399591">
                  <a:extLst>
                    <a:ext uri="{9D8B030D-6E8A-4147-A177-3AD203B41FA5}">
                      <a16:colId xmlns:a16="http://schemas.microsoft.com/office/drawing/2014/main" val="3658820573"/>
                    </a:ext>
                  </a:extLst>
                </a:gridCol>
                <a:gridCol w="7509375">
                  <a:extLst>
                    <a:ext uri="{9D8B030D-6E8A-4147-A177-3AD203B41FA5}">
                      <a16:colId xmlns:a16="http://schemas.microsoft.com/office/drawing/2014/main" val="2294276074"/>
                    </a:ext>
                  </a:extLst>
                </a:gridCol>
              </a:tblGrid>
              <a:tr h="53976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más te gustaría hacer para ayudar en el futuro?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else would you like to do to help in the future?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4023876"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En el futuro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In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future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El verano/año próximo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Next summer/year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me </a:t>
                      </a:r>
                      <a:r>
                        <a:rPr lang="en-GB" sz="1600" dirty="0" err="1"/>
                        <a:t>gustaría</a:t>
                      </a:r>
                      <a:endParaRPr lang="en-GB" sz="1600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would like to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aprender a arreglar aparatos electrónicos.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learn to fix electronic devices. 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aprender a reciclar ropa y otros objetos.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learn to recycle clothes and other objects.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ayudar a construir un jardín en el colegio.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help to build a garden at school.</a:t>
                      </a:r>
                      <a:endParaRPr lang="es-ES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ayudar a los animales en peligro.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help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animals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at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risk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 al colegio a pie o en bici.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bike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organizar campañas de reciclaje.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organise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recycling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campaigns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organizar un mercadillo para vender y comprar ropa y objetos de segunda mano.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organise a market to sell and </a:t>
                      </a:r>
                      <a:r>
                        <a:rPr lang="en-GB" sz="1400" i="1">
                          <a:solidFill>
                            <a:srgbClr val="4D4D4C"/>
                          </a:solidFill>
                        </a:rPr>
                        <a:t>buy second-hand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clothes and objects.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reciclar la ropa.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recycle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clothes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03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705531" y="1151285"/>
          <a:ext cx="10780938" cy="351665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1014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825551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998375">
                  <a:extLst>
                    <a:ext uri="{9D8B030D-6E8A-4147-A177-3AD203B41FA5}">
                      <a16:colId xmlns:a16="http://schemas.microsoft.com/office/drawing/2014/main" val="1857493773"/>
                    </a:ext>
                  </a:extLst>
                </a:gridCol>
                <a:gridCol w="1859463">
                  <a:extLst>
                    <a:ext uri="{9D8B030D-6E8A-4147-A177-3AD203B41FA5}">
                      <a16:colId xmlns:a16="http://schemas.microsoft.com/office/drawing/2014/main" val="3019656775"/>
                    </a:ext>
                  </a:extLst>
                </a:gridCol>
                <a:gridCol w="2087401">
                  <a:extLst>
                    <a:ext uri="{9D8B030D-6E8A-4147-A177-3AD203B41FA5}">
                      <a16:colId xmlns:a16="http://schemas.microsoft.com/office/drawing/2014/main" val="2336452421"/>
                    </a:ext>
                  </a:extLst>
                </a:gridCol>
              </a:tblGrid>
              <a:tr h="51150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problema te preocupa más?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problem worries you most?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424987">
                <a:tc rowSpan="3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mí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preocupa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worried about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/>
                        <a:t>la polución de los bosques/mares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pollution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forests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/seas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/>
                        <a:t>la falta de agua/comida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the lack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of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water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/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food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IN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muchos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animales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 lot of animals</a:t>
                      </a:r>
                      <a:endParaRPr lang="en-IN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muchas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personas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 lot of people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sufren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suffer.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tienen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suficiente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don't have enough.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446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 un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problema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derechos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humanos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it is a human rights issue.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250094"/>
                  </a:ext>
                </a:extLst>
              </a:tr>
              <a:tr h="1349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/>
                        <a:t>el sexismo   </a:t>
                      </a:r>
                      <a:r>
                        <a:rPr lang="es-ES" sz="1400" i="1">
                          <a:solidFill>
                            <a:srgbClr val="4D4D4C"/>
                          </a:solidFill>
                        </a:rPr>
                        <a:t>sexism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/>
                        <a:t>la violencia contra las mujeres / personas transgénero</a:t>
                      </a:r>
                      <a:endParaRPr lang="en-IN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violence against women / transgender people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83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92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290979" y="1115254"/>
          <a:ext cx="9610041" cy="300218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409824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644024">
                  <a:extLst>
                    <a:ext uri="{9D8B030D-6E8A-4147-A177-3AD203B41FA5}">
                      <a16:colId xmlns:a16="http://schemas.microsoft.com/office/drawing/2014/main" val="1857493773"/>
                    </a:ext>
                  </a:extLst>
                </a:gridCol>
                <a:gridCol w="2255968">
                  <a:extLst>
                    <a:ext uri="{9D8B030D-6E8A-4147-A177-3AD203B41FA5}">
                      <a16:colId xmlns:a16="http://schemas.microsoft.com/office/drawing/2014/main" val="3019656775"/>
                    </a:ext>
                  </a:extLst>
                </a:gridCol>
                <a:gridCol w="2300225">
                  <a:extLst>
                    <a:ext uri="{9D8B030D-6E8A-4147-A177-3AD203B41FA5}">
                      <a16:colId xmlns:a16="http://schemas.microsoft.com/office/drawing/2014/main" val="100355932"/>
                    </a:ext>
                  </a:extLst>
                </a:gridCol>
              </a:tblGrid>
              <a:tr h="32758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problema te preocupa más?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problem worries you most?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197869">
                <a:tc rowSpan="2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mí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preocupa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que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am worried that</a:t>
                      </a:r>
                    </a:p>
                    <a:p>
                      <a:r>
                        <a:rPr lang="es-ES" sz="1600" dirty="0"/>
                        <a:t>Odio que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hate that </a:t>
                      </a:r>
                    </a:p>
                    <a:p>
                      <a:r>
                        <a:rPr lang="es-ES" sz="1600" dirty="0"/>
                        <a:t>Me pone triste que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It makes me sad that </a:t>
                      </a:r>
                    </a:p>
                    <a:p>
                      <a:r>
                        <a:rPr lang="en-IN" sz="14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gobierno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 government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juventud</a:t>
                      </a:r>
                      <a:r>
                        <a:rPr lang="en-IN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young people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sociedad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society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no haga compañas / acciones positivas.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don’t/doesn’t campaign / take positive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action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1978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no tenga cuidado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is/are not careful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i="1" dirty="0"/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no sea responsable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is/are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not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responsible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con el medioambiente.</a:t>
                      </a:r>
                      <a:br>
                        <a:rPr lang="es-ES" sz="1400" dirty="0"/>
                      </a:b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with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environment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0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04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273282" y="1014177"/>
          <a:ext cx="9645435" cy="540104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25661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774537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5045237">
                  <a:extLst>
                    <a:ext uri="{9D8B030D-6E8A-4147-A177-3AD203B41FA5}">
                      <a16:colId xmlns:a16="http://schemas.microsoft.com/office/drawing/2014/main" val="3019656775"/>
                    </a:ext>
                  </a:extLst>
                </a:gridCol>
              </a:tblGrid>
              <a:tr h="67064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</a:t>
                      </a:r>
                      <a:r>
                        <a:rPr lang="en-GB" b="1" dirty="0" err="1"/>
                        <a:t>Qué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acción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quieres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ver</a:t>
                      </a:r>
                      <a:r>
                        <a:rPr lang="en-GB" b="1" dirty="0"/>
                        <a:t>?</a:t>
                      </a:r>
                      <a:endParaRPr lang="es-ES" b="1" dirty="0"/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action do you want to see?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369127">
                <a:tc>
                  <a:txBody>
                    <a:bodyPr/>
                    <a:lstStyle/>
                    <a:p>
                      <a:r>
                        <a:rPr lang="es-ES" sz="1600" dirty="0"/>
                        <a:t>Espero que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hope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that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" sz="1400" dirty="0"/>
                    </a:p>
                    <a:p>
                      <a:r>
                        <a:rPr lang="es-ES" sz="1600" dirty="0"/>
                        <a:t>Recomiendo que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recommend that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el gobierno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government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la gente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people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la </a:t>
                      </a:r>
                      <a:r>
                        <a:rPr lang="es-ES" sz="1600"/>
                        <a:t>juventud   </a:t>
                      </a:r>
                      <a:r>
                        <a:rPr lang="es-ES" sz="1400" i="1">
                          <a:solidFill>
                            <a:srgbClr val="4D4D4C"/>
                          </a:solidFill>
                        </a:rPr>
                        <a:t>young people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la sociedad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society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haga acciones positivas contra el sexismo.</a:t>
                      </a:r>
                      <a:r>
                        <a:rPr lang="es-ES" sz="1400" dirty="0"/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take(s) positive action against sexism.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haga campañas contra la violencia de género.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campaign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(s)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against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gender-based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violence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n-IN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tenga cuidado con la basura.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/are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careful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with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rubbish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sea responsable.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is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/are 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responsible.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vaya a manifestaciones contra el cambio climático.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goes/go to demonstrations against climate change. 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369127">
                <a:tc>
                  <a:txBody>
                    <a:bodyPr/>
                    <a:lstStyle/>
                    <a:p>
                      <a:r>
                        <a:rPr lang="es-ES" sz="1600" dirty="0"/>
                        <a:t>Quiero que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want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haga acciones positivas contra el sexismo.</a:t>
                      </a:r>
                      <a:r>
                        <a:rPr lang="es-ES" sz="1400" dirty="0"/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to take positive action against sexism.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haga campañas contra la violencia de género.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campaign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against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gender-based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violence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  <a:endParaRPr lang="en-IN" sz="14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tenga cuidado con la basura.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be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careful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with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rubbish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sea responsable.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to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be</a:t>
                      </a:r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 responsible.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vaya a manifestaciones contra el cambio climático.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go to demonstrations against climate change. 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1976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75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059034" y="1035422"/>
          <a:ext cx="10073931" cy="378505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21575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929375">
                  <a:extLst>
                    <a:ext uri="{9D8B030D-6E8A-4147-A177-3AD203B41FA5}">
                      <a16:colId xmlns:a16="http://schemas.microsoft.com/office/drawing/2014/main" val="573190216"/>
                    </a:ext>
                  </a:extLst>
                </a:gridCol>
                <a:gridCol w="5622981">
                  <a:extLst>
                    <a:ext uri="{9D8B030D-6E8A-4147-A177-3AD203B41FA5}">
                      <a16:colId xmlns:a16="http://schemas.microsoft.com/office/drawing/2014/main" val="3365038656"/>
                    </a:ext>
                  </a:extLst>
                </a:gridCol>
              </a:tblGrid>
              <a:tr h="62385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¿Quién es tu modelo de conducta favorito? ¿Por qué?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Who is your favourite role model? Why?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161198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modelo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conducta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favorito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es …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 favourite role model is …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porque</a:t>
                      </a:r>
                      <a:r>
                        <a:rPr lang="en-IN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helps a lot of people.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ayudó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niños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vulnerables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helped vulnerable children.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defiende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protección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mares / del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medioambiente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defends the protection of the seas / the environment.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organizado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campañas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has organised many campaigns.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habló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contra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racismo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</a:t>
                      </a: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spoke out against racism.</a:t>
                      </a: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popularidad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TikTok] para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ayudar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mucha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GB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he/she uses his/her popularity [on TikTok] to help a lot of people.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75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505838" y="1083365"/>
          <a:ext cx="11112022" cy="348803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737487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322588">
                  <a:extLst>
                    <a:ext uri="{9D8B030D-6E8A-4147-A177-3AD203B41FA5}">
                      <a16:colId xmlns:a16="http://schemas.microsoft.com/office/drawing/2014/main" val="3221101928"/>
                    </a:ext>
                  </a:extLst>
                </a:gridCol>
                <a:gridCol w="1796913">
                  <a:extLst>
                    <a:ext uri="{9D8B030D-6E8A-4147-A177-3AD203B41FA5}">
                      <a16:colId xmlns:a16="http://schemas.microsoft.com/office/drawing/2014/main" val="1636430782"/>
                    </a:ext>
                  </a:extLst>
                </a:gridCol>
                <a:gridCol w="4255034">
                  <a:extLst>
                    <a:ext uri="{9D8B030D-6E8A-4147-A177-3AD203B41FA5}">
                      <a16:colId xmlns:a16="http://schemas.microsoft.com/office/drawing/2014/main" val="944049059"/>
                    </a:ext>
                  </a:extLst>
                </a:gridCol>
              </a:tblGrid>
              <a:tr h="63139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¿Te gustaría hacer trabajo voluntario? / ¿Qué se debería hacer para ser un buen voluntario?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i="1" dirty="0"/>
                        <a:t>Would you like to do volunteer work? / What should you do to be a good volunteer? </a:t>
                      </a: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986452">
                <a:tc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hacer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trabajo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voluntario</a:t>
                      </a:r>
                      <a:endParaRPr lang="en-IN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Yes, I would like to do volunteer work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porque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 es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importante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because I think it's important to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ayudar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solucionar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problemas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help solve social problems.</a:t>
                      </a: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medioambientales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participate in environmental projects.</a:t>
                      </a: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echar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mano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comunidad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lend a hand in the community.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876586">
                <a:tc gridSpan="3">
                  <a:txBody>
                    <a:bodyPr/>
                    <a:lstStyle/>
                    <a:p>
                      <a:r>
                        <a:rPr lang="es-ES" sz="1600" dirty="0"/>
                        <a:t>Para ser un(a) buen(a) voluntario/a, se debería </a:t>
                      </a:r>
                    </a:p>
                    <a:p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be a good volunteer, you should 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856856"/>
                  </a:ext>
                </a:extLst>
              </a:tr>
              <a:tr h="876586">
                <a:tc gridSpan="2"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No, no 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hacer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trabajo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voluntario</a:t>
                      </a:r>
                      <a:endParaRPr lang="en-IN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No, I wouldn’t like to do volunteer work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endParaRPr lang="en-IN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lang="en-GB" sz="16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</a:p>
                    <a:p>
                      <a:r>
                        <a:rPr lang="en-GB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lang="en-GB" sz="16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tengo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tiempo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don’t have time.</a:t>
                      </a:r>
                    </a:p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b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don’t like participating in social projects.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1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38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41139"/>
              </p:ext>
            </p:extLst>
          </p:nvPr>
        </p:nvGraphicFramePr>
        <p:xfrm>
          <a:off x="1783119" y="1000513"/>
          <a:ext cx="8625761" cy="26154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68959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5936163">
                  <a:extLst>
                    <a:ext uri="{9D8B030D-6E8A-4147-A177-3AD203B41FA5}">
                      <a16:colId xmlns:a16="http://schemas.microsoft.com/office/drawing/2014/main" val="864122303"/>
                    </a:ext>
                  </a:extLst>
                </a:gridCol>
              </a:tblGrid>
              <a:tr h="4103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¿A ti qué lugar te gustaría visitar?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place would you like to visit?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2018120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mí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visitar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like to visit</a:t>
                      </a:r>
                    </a:p>
                    <a:p>
                      <a:r>
                        <a:rPr lang="en-IN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mí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interesaría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visitar</a:t>
                      </a:r>
                      <a:b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be interested in visiting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Gran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Agujero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Azul.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Great Blue Hole.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museo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subacuático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underwater museum.</a:t>
                      </a:r>
                      <a:endParaRPr lang="en-IN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parque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nacional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Teide.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Teide National Park.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río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Caño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Cristales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IN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Caño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i="1" kern="1200" dirty="0" err="1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Cristales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river.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volcán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Teide.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Teide volcano.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cascada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IN" sz="16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planeta</a:t>
                      </a:r>
                      <a:r>
                        <a:rPr lang="en-IN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tallest waterfall on the planet.</a:t>
                      </a:r>
                      <a:endParaRPr lang="en-IN" sz="1400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90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34825"/>
              </p:ext>
            </p:extLst>
          </p:nvPr>
        </p:nvGraphicFramePr>
        <p:xfrm>
          <a:off x="273038" y="886062"/>
          <a:ext cx="11645924" cy="492872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467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429250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933542">
                  <a:extLst>
                    <a:ext uri="{9D8B030D-6E8A-4147-A177-3AD203B41FA5}">
                      <a16:colId xmlns:a16="http://schemas.microsoft.com/office/drawing/2014/main" val="864122303"/>
                    </a:ext>
                  </a:extLst>
                </a:gridCol>
                <a:gridCol w="1008668">
                  <a:extLst>
                    <a:ext uri="{9D8B030D-6E8A-4147-A177-3AD203B41FA5}">
                      <a16:colId xmlns:a16="http://schemas.microsoft.com/office/drawing/2014/main" val="2989302308"/>
                    </a:ext>
                  </a:extLst>
                </a:gridCol>
                <a:gridCol w="1634038">
                  <a:extLst>
                    <a:ext uri="{9D8B030D-6E8A-4147-A177-3AD203B41FA5}">
                      <a16:colId xmlns:a16="http://schemas.microsoft.com/office/drawing/2014/main" val="2618394418"/>
                    </a:ext>
                  </a:extLst>
                </a:gridCol>
                <a:gridCol w="2146800">
                  <a:extLst>
                    <a:ext uri="{9D8B030D-6E8A-4147-A177-3AD203B41FA5}">
                      <a16:colId xmlns:a16="http://schemas.microsoft.com/office/drawing/2014/main" val="3069248618"/>
                    </a:ext>
                  </a:extLst>
                </a:gridCol>
                <a:gridCol w="2446838">
                  <a:extLst>
                    <a:ext uri="{9D8B030D-6E8A-4147-A177-3AD203B41FA5}">
                      <a16:colId xmlns:a16="http://schemas.microsoft.com/office/drawing/2014/main" val="2755227557"/>
                    </a:ext>
                  </a:extLst>
                </a:gridCol>
              </a:tblGrid>
              <a:tr h="643289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¿Por qué te interesaría visitarlo/la?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Why would you be interested in visiting it?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3531760">
                <a:tc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mí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gustaría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like to</a:t>
                      </a:r>
                    </a:p>
                    <a:p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mí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me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interesaría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would be interested to</a:t>
                      </a:r>
                      <a:endParaRPr lang="en-IN" sz="1400" b="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visitarlo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/la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visit it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verlo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/la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 it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descubrirlo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/la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discover it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because</a:t>
                      </a:r>
                      <a:r>
                        <a:rPr lang="en-IN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suena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sounds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parece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seems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interesante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interesting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increíble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incredible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emocionante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exciting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extraordinario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extraordinary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hermoso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beautiful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gusta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 like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encanta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 love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(n)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I am interested in</a:t>
                      </a:r>
                      <a:r>
                        <a:rPr lang="en-IN" sz="1400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naturaleza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nature.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animales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animals.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museos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museums.</a:t>
                      </a:r>
                      <a:endParaRPr lang="en-IN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paisajes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beautiful landscapes.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volcanes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volcanoes.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cascadas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waterfalls.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experiencias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únicas</a:t>
                      </a: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unique experiences.</a:t>
                      </a:r>
                      <a:endParaRPr lang="en-IN" sz="1600" i="1" kern="1200" dirty="0">
                        <a:solidFill>
                          <a:srgbClr val="4D4D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sacar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fotos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taking photos.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06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52809" y="1029531"/>
          <a:ext cx="11261861" cy="50946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999791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766382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1941921">
                  <a:extLst>
                    <a:ext uri="{9D8B030D-6E8A-4147-A177-3AD203B41FA5}">
                      <a16:colId xmlns:a16="http://schemas.microsoft.com/office/drawing/2014/main" val="3549501108"/>
                    </a:ext>
                  </a:extLst>
                </a:gridCol>
                <a:gridCol w="3553767">
                  <a:extLst>
                    <a:ext uri="{9D8B030D-6E8A-4147-A177-3AD203B41FA5}">
                      <a16:colId xmlns:a16="http://schemas.microsoft.com/office/drawing/2014/main" val="3888421175"/>
                    </a:ext>
                  </a:extLst>
                </a:gridCol>
              </a:tblGrid>
              <a:tr h="52520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haces para ayudar en tu comunidad o en la sociedad?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do you do to help in your community or in society?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508665">
                <a:tc rowSpan="7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ayudar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comunidad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help in my community,</a:t>
                      </a:r>
                    </a:p>
                    <a:p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ayudar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sociedad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help in society. </a:t>
                      </a:r>
                    </a:p>
                    <a:p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Normalmente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Normally,</a:t>
                      </a:r>
                      <a:r>
                        <a:rPr lang="en-IN" sz="1600" b="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compro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buy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elijo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choose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ropa de segunda mano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.   </a:t>
                      </a:r>
                      <a:r>
                        <a:rPr lang="es-ES" sz="1400" i="1">
                          <a:solidFill>
                            <a:srgbClr val="4D4D4C"/>
                          </a:solidFill>
                        </a:rPr>
                        <a:t>second-hand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clothes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productos de comercio justo.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fairtrade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products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867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doy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give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dinero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money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ropa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apoyar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buenas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support good causes.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2837658"/>
                  </a:ext>
                </a:extLst>
              </a:tr>
              <a:tr h="3308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comida</a:t>
                      </a:r>
                      <a:r>
                        <a:rPr lang="en-IN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endParaRPr lang="en-IN" sz="12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bancos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alimentos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food banks.</a:t>
                      </a:r>
                      <a:endParaRPr lang="en-GB" sz="20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813182"/>
                  </a:ext>
                </a:extLst>
              </a:tr>
              <a:tr h="10879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participate in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ayudo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help with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organise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hago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do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proyectos sociales / de conservación del medioambiente.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social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enviromental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conservation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campañas para apoyar a las personas sin hogar.   </a:t>
                      </a:r>
                      <a:br>
                        <a:rPr lang="es-E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campaigns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homeless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565332"/>
                  </a:ext>
                </a:extLst>
              </a:tr>
              <a:tr h="5485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evito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avoid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tirar </a:t>
                      </a:r>
                      <a:r>
                        <a:rPr lang="es-ES" sz="1600">
                          <a:solidFill>
                            <a:schemeClr val="tx1"/>
                          </a:solidFill>
                        </a:rPr>
                        <a:t>comida.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throwing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away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860419"/>
                  </a:ext>
                </a:extLst>
              </a:tr>
              <a:tr h="4726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llevo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take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comida a los bancos de alimentos.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banks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19553"/>
                  </a:ext>
                </a:extLst>
              </a:tr>
              <a:tr h="5485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ayudo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help</a:t>
                      </a: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un hogar de ancianos.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in a care home. 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2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64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630137" y="1067630"/>
          <a:ext cx="8853494" cy="319753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1991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911725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165850">
                  <a:extLst>
                    <a:ext uri="{9D8B030D-6E8A-4147-A177-3AD203B41FA5}">
                      <a16:colId xmlns:a16="http://schemas.microsoft.com/office/drawing/2014/main" val="1086571087"/>
                    </a:ext>
                  </a:extLst>
                </a:gridCol>
                <a:gridCol w="843463">
                  <a:extLst>
                    <a:ext uri="{9D8B030D-6E8A-4147-A177-3AD203B41FA5}">
                      <a16:colId xmlns:a16="http://schemas.microsoft.com/office/drawing/2014/main" val="1214687700"/>
                    </a:ext>
                  </a:extLst>
                </a:gridCol>
                <a:gridCol w="2733268">
                  <a:extLst>
                    <a:ext uri="{9D8B030D-6E8A-4147-A177-3AD203B41FA5}">
                      <a16:colId xmlns:a16="http://schemas.microsoft.com/office/drawing/2014/main" val="2784305967"/>
                    </a:ext>
                  </a:extLst>
                </a:gridCol>
              </a:tblGrid>
              <a:tr h="53732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¿Por qué lo haces?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Why do you do it?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893747">
                <a:tc rowSpan="3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importante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hacerlo</a:t>
                      </a:r>
                      <a:endParaRPr lang="en-IN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is important to do it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hace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falta</a:t>
                      </a:r>
                      <a:endParaRPr lang="en-IN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it is necessary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ayudar</a:t>
                      </a:r>
                      <a:endParaRPr lang="en-IN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help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medioambiente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b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 environment.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las personas sin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hogar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homeless people.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35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be responsible.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18314"/>
                  </a:ext>
                </a:extLst>
              </a:tr>
              <a:tr h="10710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vale 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apoyar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b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it is worth supporting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buenas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good causes.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bancos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alimentos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 banks.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409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6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791937" y="934281"/>
          <a:ext cx="10590438" cy="514524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457950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766382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1941921">
                  <a:extLst>
                    <a:ext uri="{9D8B030D-6E8A-4147-A177-3AD203B41FA5}">
                      <a16:colId xmlns:a16="http://schemas.microsoft.com/office/drawing/2014/main" val="3549501108"/>
                    </a:ext>
                  </a:extLst>
                </a:gridCol>
                <a:gridCol w="3424185">
                  <a:extLst>
                    <a:ext uri="{9D8B030D-6E8A-4147-A177-3AD203B41FA5}">
                      <a16:colId xmlns:a16="http://schemas.microsoft.com/office/drawing/2014/main" val="3888421175"/>
                    </a:ext>
                  </a:extLst>
                </a:gridCol>
              </a:tblGrid>
              <a:tr h="516431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hiciste en el pasado para ayudar a otras personas?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did you do in the past to help other people?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531500">
                <a:tc rowSpan="7">
                  <a:txBody>
                    <a:bodyPr/>
                    <a:lstStyle/>
                    <a:p>
                      <a:r>
                        <a:rPr lang="es-ES" sz="1600" dirty="0"/>
                        <a:t>La semana pasada</a:t>
                      </a:r>
                    </a:p>
                    <a:p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Last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week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600" dirty="0"/>
                        <a:t>El mes pasado </a:t>
                      </a:r>
                    </a:p>
                    <a:p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Last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month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600" dirty="0"/>
                        <a:t>El fin de semana pasado</a:t>
                      </a:r>
                    </a:p>
                    <a:p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Last weekend </a:t>
                      </a:r>
                      <a:endParaRPr lang="en-IN" sz="14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compré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bought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elegí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chose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ropa de segunda mano</a:t>
                      </a:r>
                      <a:r>
                        <a:rPr lang="es-ES" sz="1600"/>
                        <a:t>.   </a:t>
                      </a:r>
                      <a:r>
                        <a:rPr lang="es-ES" sz="1400" i="1">
                          <a:solidFill>
                            <a:srgbClr val="4D4D4C"/>
                          </a:solidFill>
                        </a:rPr>
                        <a:t>second-hand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clothes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productos de comercio justo.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fairtrade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products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490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gave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dinero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money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ropa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apoyar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buenas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support good causes.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2837658"/>
                  </a:ext>
                </a:extLst>
              </a:tr>
              <a:tr h="4373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comida</a:t>
                      </a:r>
                      <a:r>
                        <a:rPr lang="en-IN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endParaRPr lang="en-IN" sz="12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bancos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alimentos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the food banks.</a:t>
                      </a:r>
                      <a:endParaRPr lang="en-GB" sz="20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799288"/>
                  </a:ext>
                </a:extLst>
              </a:tr>
              <a:tr h="1069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participé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participated in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ayudé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helped with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organicé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organised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hice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did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proyectos sociales / de conservación del medioambiente.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social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enviromental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conservation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campañas para apoyar a las personas sin hogar.   </a:t>
                      </a:r>
                      <a:br>
                        <a:rPr lang="es-ES" sz="1600" dirty="0"/>
                      </a:b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campaigns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homeless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565332"/>
                  </a:ext>
                </a:extLst>
              </a:tr>
              <a:tr h="573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evité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avoided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tirar comida.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throwing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away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860419"/>
                  </a:ext>
                </a:extLst>
              </a:tr>
              <a:tr h="4939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llevé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took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comida a los bancos de alimentos.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 to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banks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19553"/>
                  </a:ext>
                </a:extLst>
              </a:tr>
              <a:tr h="573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ayudé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helped</a:t>
                      </a:r>
                      <a:endParaRPr lang="en-IN" sz="16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un hogar de ancianos.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in a care home. 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2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83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96662" y="875565"/>
          <a:ext cx="11152413" cy="574896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44622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3921551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1941921">
                  <a:extLst>
                    <a:ext uri="{9D8B030D-6E8A-4147-A177-3AD203B41FA5}">
                      <a16:colId xmlns:a16="http://schemas.microsoft.com/office/drawing/2014/main" val="3549501108"/>
                    </a:ext>
                  </a:extLst>
                </a:gridCol>
                <a:gridCol w="3444319">
                  <a:extLst>
                    <a:ext uri="{9D8B030D-6E8A-4147-A177-3AD203B41FA5}">
                      <a16:colId xmlns:a16="http://schemas.microsoft.com/office/drawing/2014/main" val="3888421175"/>
                    </a:ext>
                  </a:extLst>
                </a:gridCol>
              </a:tblGrid>
              <a:tr h="58002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¿Qué más te gustaría hacer en el futuro?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else would you like to do in the future? </a:t>
                      </a:r>
                      <a:endParaRPr lang="en-IN" sz="1600" b="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649266">
                <a:tc rowSpan="7">
                  <a:txBody>
                    <a:bodyPr/>
                    <a:lstStyle/>
                    <a:p>
                      <a:r>
                        <a:rPr lang="es-ES" sz="1600" dirty="0"/>
                        <a:t>En el futuro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In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the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future</a:t>
                      </a:r>
                    </a:p>
                    <a:p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600" dirty="0"/>
                        <a:t>El verano próximo </a:t>
                      </a:r>
                    </a:p>
                    <a:p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Next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summer</a:t>
                      </a:r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endParaRPr lang="es-ES" sz="1400" i="1" dirty="0">
                        <a:solidFill>
                          <a:srgbClr val="4D4D4C"/>
                        </a:solidFill>
                      </a:endParaRPr>
                    </a:p>
                    <a:p>
                      <a:r>
                        <a:rPr lang="es-ES" sz="1600" dirty="0"/>
                        <a:t>El año próximo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Next year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compraré   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I will buy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elegiré   </a:t>
                      </a:r>
                      <a:r>
                        <a:rPr lang="es-ES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will choose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ropa de segunda mano</a:t>
                      </a:r>
                      <a:r>
                        <a:rPr lang="es-ES" sz="1600"/>
                        <a:t>.   </a:t>
                      </a:r>
                      <a:r>
                        <a:rPr lang="es-ES" sz="1400" i="1">
                          <a:solidFill>
                            <a:srgbClr val="4D4D4C"/>
                          </a:solidFill>
                        </a:rPr>
                        <a:t>second-hand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clothes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 </a:t>
                      </a:r>
                      <a:endParaRPr lang="es-ES" sz="1400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productos de comercio justo.  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fairtrade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 </a:t>
                      </a:r>
                      <a:r>
                        <a:rPr lang="es-ES" sz="1400" i="1" dirty="0" err="1">
                          <a:solidFill>
                            <a:srgbClr val="4D4D4C"/>
                          </a:solidFill>
                        </a:rPr>
                        <a:t>products</a:t>
                      </a:r>
                      <a:r>
                        <a:rPr lang="es-ES" sz="1400" i="1" dirty="0">
                          <a:solidFill>
                            <a:srgbClr val="4D4D4C"/>
                          </a:solidFill>
                        </a:rPr>
                        <a:t>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5370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</a:t>
                      </a:r>
                      <a:r>
                        <a:rPr lang="es-ES" sz="1600" dirty="0"/>
                        <a:t>é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give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would like to give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dinero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money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ropa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apoyar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buenas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causas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support good causes.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2837658"/>
                  </a:ext>
                </a:extLst>
              </a:tr>
              <a:tr h="4871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comida</a:t>
                      </a:r>
                      <a:r>
                        <a:rPr lang="en-IN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endParaRPr lang="en-IN" sz="12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bancos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alimentos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to food banks.</a:t>
                      </a:r>
                      <a:endParaRPr lang="en-GB" sz="2000" dirty="0"/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172778"/>
                  </a:ext>
                </a:extLst>
              </a:tr>
              <a:tr h="1432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participaré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participate in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ayudaré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help with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organizaré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organise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</a:t>
                      </a:r>
                      <a:r>
                        <a:rPr lang="es-ES" sz="1600" dirty="0"/>
                        <a:t>é</a:t>
                      </a:r>
                      <a:r>
                        <a:rPr lang="en-IN" sz="16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do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would like to participate in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proyectos sociales / de conservación del medioambiente.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social /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enviromental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conservation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campañas para apoyar a las personas sin hogar.   </a:t>
                      </a:r>
                      <a:br>
                        <a:rPr lang="es-ES" sz="1600" dirty="0"/>
                      </a:b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campaigns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homeless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565332"/>
                  </a:ext>
                </a:extLst>
              </a:tr>
              <a:tr h="7001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evitaré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avoid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tirar comida.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throwing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away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860419"/>
                  </a:ext>
                </a:extLst>
              </a:tr>
              <a:tr h="6033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llevaré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take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comida a los bancos de alimentos.   </a:t>
                      </a:r>
                      <a:br>
                        <a:rPr lang="es-ES" sz="1800" dirty="0">
                          <a:solidFill>
                            <a:srgbClr val="4D4D4C"/>
                          </a:solidFill>
                        </a:rPr>
                      </a:b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to the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1" kern="1200" dirty="0" err="1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banks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19553"/>
                  </a:ext>
                </a:extLst>
              </a:tr>
              <a:tr h="5837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ayudaré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will help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gustaría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ayudar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would like to help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un hogar de ancianos.   </a:t>
                      </a:r>
                      <a:r>
                        <a:rPr lang="es-ES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in a care home. </a:t>
                      </a:r>
                      <a:endParaRPr lang="en-GB" sz="1400" dirty="0">
                        <a:solidFill>
                          <a:srgbClr val="4D4D4C"/>
                        </a:solidFill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2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39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492966" y="1003287"/>
          <a:ext cx="11206067" cy="3816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118049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2576805">
                  <a:extLst>
                    <a:ext uri="{9D8B030D-6E8A-4147-A177-3AD203B41FA5}">
                      <a16:colId xmlns:a16="http://schemas.microsoft.com/office/drawing/2014/main" val="4075312265"/>
                    </a:ext>
                  </a:extLst>
                </a:gridCol>
                <a:gridCol w="2096337">
                  <a:extLst>
                    <a:ext uri="{9D8B030D-6E8A-4147-A177-3AD203B41FA5}">
                      <a16:colId xmlns:a16="http://schemas.microsoft.com/office/drawing/2014/main" val="2732626272"/>
                    </a:ext>
                  </a:extLst>
                </a:gridCol>
                <a:gridCol w="4414876">
                  <a:extLst>
                    <a:ext uri="{9D8B030D-6E8A-4147-A177-3AD203B41FA5}">
                      <a16:colId xmlns:a16="http://schemas.microsoft.com/office/drawing/2014/main" val="4161808800"/>
                    </a:ext>
                  </a:extLst>
                </a:gridCol>
              </a:tblGrid>
              <a:tr h="55592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Para ti, ¿cuál es el problema más grave?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 you, which is the most serious problem?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460639">
                <a:tc rowSpan="2">
                  <a:txBody>
                    <a:bodyPr/>
                    <a:lstStyle/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Para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mí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my opinion,</a:t>
                      </a:r>
                    </a:p>
                    <a:p>
                      <a:endParaRPr lang="en-IN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 mi </a:t>
                      </a:r>
                      <a:r>
                        <a:rPr lang="en-IN" sz="1600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opinión</a:t>
                      </a:r>
                      <a:r>
                        <a:rPr lang="en-IN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en-IN" sz="14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my opinion, </a:t>
                      </a:r>
                    </a:p>
                    <a:p>
                      <a:endParaRPr lang="en-IN" sz="14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Creo que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believe that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Pienso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think that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parece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It seems to me that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problema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grave es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 most serious problem is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cambio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climático</a:t>
                      </a:r>
                      <a:r>
                        <a:rPr lang="en-IN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climate change.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hambre</a:t>
                      </a:r>
                      <a:r>
                        <a:rPr lang="en-IN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hunger.</a:t>
                      </a:r>
                      <a:r>
                        <a:rPr lang="en-IN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desaparición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glaciares</a:t>
                      </a:r>
                      <a:r>
                        <a:rPr lang="en-IN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 disappearance of glaciers.</a:t>
                      </a:r>
                      <a:r>
                        <a:rPr lang="en-IN" sz="1400" i="0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contaminación.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pollution.</a:t>
                      </a:r>
                      <a:r>
                        <a:rPr lang="en-IN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733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falta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the lack of 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agua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water.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comida.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agua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limpia</a:t>
                      </a:r>
                      <a:r>
                        <a:rPr lang="en-IN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access to clean water.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seguridad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IN" sz="160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comida.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 security.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080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4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FDC816-769A-0737-31A2-68F6227E050A}"/>
              </a:ext>
            </a:extLst>
          </p:cNvPr>
          <p:cNvGraphicFramePr>
            <a:graphicFrameLocks noGrp="1"/>
          </p:cNvGraphicFramePr>
          <p:nvPr/>
        </p:nvGraphicFramePr>
        <p:xfrm>
          <a:off x="1879585" y="1008923"/>
          <a:ext cx="8009351" cy="468721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4588">
                  <a:extLst>
                    <a:ext uri="{9D8B030D-6E8A-4147-A177-3AD203B41FA5}">
                      <a16:colId xmlns:a16="http://schemas.microsoft.com/office/drawing/2014/main" val="3904011877"/>
                    </a:ext>
                  </a:extLst>
                </a:gridCol>
                <a:gridCol w="1810250">
                  <a:extLst>
                    <a:ext uri="{9D8B030D-6E8A-4147-A177-3AD203B41FA5}">
                      <a16:colId xmlns:a16="http://schemas.microsoft.com/office/drawing/2014/main" val="3658820573"/>
                    </a:ext>
                  </a:extLst>
                </a:gridCol>
                <a:gridCol w="946650">
                  <a:extLst>
                    <a:ext uri="{9D8B030D-6E8A-4147-A177-3AD203B41FA5}">
                      <a16:colId xmlns:a16="http://schemas.microsoft.com/office/drawing/2014/main" val="1842512869"/>
                    </a:ext>
                  </a:extLst>
                </a:gridCol>
                <a:gridCol w="4297863">
                  <a:extLst>
                    <a:ext uri="{9D8B030D-6E8A-4147-A177-3AD203B41FA5}">
                      <a16:colId xmlns:a16="http://schemas.microsoft.com/office/drawing/2014/main" val="537235403"/>
                    </a:ext>
                  </a:extLst>
                </a:gridCol>
              </a:tblGrid>
              <a:tr h="6258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b="1" dirty="0"/>
                        <a:t>¿Por qué te preocupa?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Why does it worry you?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6832"/>
                  </a:ext>
                </a:extLst>
              </a:tr>
              <a:tr h="1513307"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Porque</a:t>
                      </a:r>
                      <a:endParaRPr lang="en-IN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n-IN" sz="1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believe that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pienso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 think that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parece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it seems to me that 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afecta</a:t>
                      </a:r>
                      <a:endParaRPr lang="en-IN" sz="16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it affects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nuestro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planeta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our planet. </a:t>
                      </a:r>
                      <a:endParaRPr lang="en-IN" sz="1400" i="0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nuestra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salud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our health.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millones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personas.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millions of people.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producción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alimentos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food production.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del mar.   </a:t>
                      </a: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sea levels.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86644"/>
                  </a:ext>
                </a:extLst>
              </a:tr>
              <a:tr h="19989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se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puede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vivir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sin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agua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limpia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you can’t live without clean water.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i="0" dirty="0"/>
                        <a:t>hay personas que no </a:t>
                      </a:r>
                      <a:r>
                        <a:rPr lang="en-GB" sz="1600" i="0" dirty="0" err="1"/>
                        <a:t>tienen</a:t>
                      </a:r>
                      <a:r>
                        <a:rPr lang="en-GB" sz="1600" i="0" dirty="0"/>
                        <a:t> </a:t>
                      </a:r>
                      <a:r>
                        <a:rPr lang="en-GB" sz="1600" i="0" dirty="0" err="1"/>
                        <a:t>acceso</a:t>
                      </a:r>
                      <a:r>
                        <a:rPr lang="en-GB" sz="1600" i="0" dirty="0"/>
                        <a:t> a la comida.</a:t>
                      </a:r>
                    </a:p>
                    <a:p>
                      <a:r>
                        <a:rPr lang="en-GB" sz="1400" i="1" dirty="0">
                          <a:solidFill>
                            <a:srgbClr val="4D4D4C"/>
                          </a:solidFill>
                        </a:rPr>
                        <a:t>there are people who don’t have access to food. </a:t>
                      </a:r>
                    </a:p>
                    <a:p>
                      <a:endParaRPr lang="en-GB" sz="1400" i="1" dirty="0">
                        <a:solidFill>
                          <a:srgbClr val="4D4D4C"/>
                        </a:solidFill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aumentará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del mar.  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it will increase sea levels.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i="1" kern="1200" dirty="0">
                        <a:solidFill>
                          <a:srgbClr val="4D4D4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amenaza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para la </a:t>
                      </a:r>
                      <a:r>
                        <a:rPr lang="en-IN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salud</a:t>
                      </a:r>
                      <a:r>
                        <a:rPr lang="en-IN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  </a:t>
                      </a:r>
                    </a:p>
                    <a:p>
                      <a:pPr marL="0" marR="0" lvl="0" indent="-10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i="1" kern="1200" dirty="0">
                          <a:solidFill>
                            <a:srgbClr val="4D4D4C"/>
                          </a:solidFill>
                          <a:latin typeface="+mn-lt"/>
                          <a:ea typeface="+mn-ea"/>
                          <a:cs typeface="+mn-cs"/>
                        </a:rPr>
                        <a:t>it is a health threat. </a:t>
                      </a:r>
                    </a:p>
                  </a:txBody>
                  <a:tcPr marL="82800" marR="82800" marT="39600" marB="39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68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247784"/>
      </p:ext>
    </p:extLst>
  </p:cSld>
  <p:clrMapOvr>
    <a:masterClrMapping/>
  </p:clrMapOvr>
</p:sld>
</file>

<file path=ppt/theme/theme1.xml><?xml version="1.0" encoding="utf-8"?>
<a:theme xmlns:a="http://schemas.openxmlformats.org/drawingml/2006/main" name="Germ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2.xml><?xml version="1.0" encoding="utf-8"?>
<a:theme xmlns:a="http://schemas.openxmlformats.org/drawingml/2006/main" name="Spani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3.xml><?xml version="1.0" encoding="utf-8"?>
<a:theme xmlns:a="http://schemas.openxmlformats.org/drawingml/2006/main" name="Fren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L" id="{33223A86-4A84-6D4D-809B-8CEE8BEF5AFB}" vid="{AC2CD698-2FB5-5643-B6E4-587E4FF3BB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daa2f3-06b5-47f8-a85d-067055f32ca7">
      <Terms xmlns="http://schemas.microsoft.com/office/infopath/2007/PartnerControls"/>
    </lcf76f155ced4ddcb4097134ff3c332f>
    <TaxCatchAll xmlns="4276e521-d8f5-44a8-8722-75164a36e364" xsi:nil="true"/>
  </documentManagement>
</p:properties>
</file>

<file path=customXml/itemProps1.xml><?xml version="1.0" encoding="utf-8"?>
<ds:datastoreItem xmlns:ds="http://schemas.openxmlformats.org/officeDocument/2006/customXml" ds:itemID="{FA1BF70D-2F0E-4CDF-A40C-648E2F429E63}"/>
</file>

<file path=customXml/itemProps2.xml><?xml version="1.0" encoding="utf-8"?>
<ds:datastoreItem xmlns:ds="http://schemas.openxmlformats.org/officeDocument/2006/customXml" ds:itemID="{C77D7CD7-5523-4111-A04B-709EBD6FD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F4625B-594F-4BB4-92E4-7779CC4597BF}">
  <ds:schemaRefs>
    <ds:schemaRef ds:uri="http://schemas.microsoft.com/office/2006/documentManagement/types"/>
    <ds:schemaRef ds:uri="http://schemas.microsoft.com/office/infopath/2007/PartnerControls"/>
    <ds:schemaRef ds:uri="c9b699c2-2c56-4336-b981-892f17840fb6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18704ea7-6f73-4b33-ac14-9f02857f74b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MFL</Template>
  <TotalTime>0</TotalTime>
  <Words>2567</Words>
  <Application>Microsoft Office PowerPoint</Application>
  <PresentationFormat>Widescreen</PresentationFormat>
  <Paragraphs>480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German</vt:lpstr>
      <vt:lpstr>Spanish</vt:lpstr>
      <vt:lpstr>French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20</cp:revision>
  <dcterms:created xsi:type="dcterms:W3CDTF">2022-07-15T11:48:32Z</dcterms:created>
  <dcterms:modified xsi:type="dcterms:W3CDTF">2025-07-23T21:23:09Z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