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1" r:id="rId4"/>
    <p:sldMasterId id="2147483703" r:id="rId5"/>
    <p:sldMasterId id="2147483709" r:id="rId6"/>
  </p:sldMasterIdLst>
  <p:notesMasterIdLst>
    <p:notesMasterId r:id="rId27"/>
  </p:notesMasterIdLst>
  <p:handoutMasterIdLst>
    <p:handoutMasterId r:id="rId28"/>
  </p:handoutMasterIdLst>
  <p:sldIdLst>
    <p:sldId id="33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C"/>
    <a:srgbClr val="007BC4"/>
    <a:srgbClr val="EFD500"/>
    <a:srgbClr val="DEEBF7"/>
    <a:srgbClr val="FDF3ED"/>
    <a:srgbClr val="F39100"/>
    <a:srgbClr val="EDEDFD"/>
    <a:srgbClr val="E5E5FA"/>
    <a:srgbClr val="098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9" autoAdjust="0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93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4E35FC-CB6B-2162-DA8D-E0242684EB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ED0DB-0727-D0B1-F78A-2417746C5A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B7C97E-1F72-496F-A58D-C1D330B40439}" type="datetimeFigureOut">
              <a:rPr lang="en-US"/>
              <a:pPr>
                <a:defRPr/>
              </a:pPr>
              <a:t>7/23/2025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0A574-8626-3F30-E549-C02CFEF3D4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C9C1B-FD04-DCC3-5F81-B63D4BFA26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04FBF4-76AD-4E22-8866-8E05D48CB3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4E76B9-61AF-4CA5-C517-AE614737AD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6AA450-7A4F-E313-60A4-16BB4ED08A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848721-986A-4A8A-8170-B451FC40C691}" type="datetimeFigureOut">
              <a:rPr lang="en-IN"/>
              <a:pPr>
                <a:defRPr/>
              </a:pPr>
              <a:t>23-07-2025</a:t>
            </a:fld>
            <a:endParaRPr lang="en-I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7F1CD54-1948-1147-D8AC-A4E3B84271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CB14C4-D33B-8705-30DE-D1CBB847C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B9ECB-E1CF-C71D-3D65-4B110FF6EF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26F96-FBE8-D955-B426-5BEDD4450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EC3215-6046-433C-91CC-FB3E66EE3101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817481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man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37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1140D7A-E183-BC6D-E58F-729EA1D08E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4307" y="261144"/>
            <a:ext cx="715962" cy="203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800" b="1"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lang="en-US" altLang="en-US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6439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nch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54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BBC6F76-D296-D8BB-1AD6-E515101206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4307" y="261144"/>
            <a:ext cx="715962" cy="203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800" b="1"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lang="en-US" altLang="en-US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7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8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0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6170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5254F83E-96F2-7A9C-027A-2B6482A0B9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4307" y="261144"/>
            <a:ext cx="715962" cy="203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800" b="1"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lang="en-US" altLang="en-US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23912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362DC964-0E1A-F812-9ABE-410CFF5B5C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4307" y="261144"/>
            <a:ext cx="715962" cy="203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800" b="1"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lang="en-US" altLang="en-US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3819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1CC673B2-244A-3EF3-7F1D-714D3CF068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4307" y="261144"/>
            <a:ext cx="715962" cy="203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800" b="1"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lang="en-US" altLang="en-US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9329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7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8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0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258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41552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65950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228495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2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F11A269-77B0-0044-1CFA-408C2F9481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4307" y="261144"/>
            <a:ext cx="715962" cy="203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800" b="1"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lang="en-US" altLang="en-US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7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8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0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4983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6C561598-5081-0A8A-9A16-649CAE46B5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4307" y="261144"/>
            <a:ext cx="715962" cy="203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800" b="1"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lang="en-US" altLang="en-US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7317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98A0F1B-FE4D-6262-CC2B-6A282E3A24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4307" y="261144"/>
            <a:ext cx="715962" cy="203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800" b="1"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lang="en-US" altLang="en-US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3158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>
            <a:extLst>
              <a:ext uri="{FF2B5EF4-FFF2-40B4-BE49-F238E27FC236}">
                <a16:creationId xmlns:a16="http://schemas.microsoft.com/office/drawing/2014/main" id="{D38ED7FC-B825-AD0A-80AF-F082B78C2EE2}"/>
              </a:ext>
            </a:extLst>
          </p:cNvPr>
          <p:cNvSpPr txBox="1"/>
          <p:nvPr userDrawn="1"/>
        </p:nvSpPr>
        <p:spPr>
          <a:xfrm>
            <a:off x="788988" y="0"/>
            <a:ext cx="1006475" cy="14239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7" name="Rectangle 1">
            <a:extLst>
              <a:ext uri="{FF2B5EF4-FFF2-40B4-BE49-F238E27FC236}">
                <a16:creationId xmlns:a16="http://schemas.microsoft.com/office/drawing/2014/main" id="{4CBE3FC3-0E61-5355-A420-92512A152B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92125"/>
            <a:ext cx="12192000" cy="6365875"/>
          </a:xfrm>
          <a:prstGeom prst="rect">
            <a:avLst/>
          </a:prstGeom>
          <a:solidFill>
            <a:srgbClr val="FEFAEA"/>
          </a:solidFill>
          <a:ln>
            <a:noFill/>
          </a:ln>
        </p:spPr>
        <p:txBody>
          <a:bodyPr lIns="82328" tIns="41164" rIns="82328" bIns="41164"/>
          <a:lstStyle>
            <a:lvl1pPr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S" altLang="es-ES" sz="1600">
              <a:ea typeface="ヒラギノ角ゴ Pro W3"/>
              <a:cs typeface="ヒラギノ角ゴ Pro W3"/>
            </a:endParaRPr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F1376480-3CF8-940F-FCB3-EC965381D0C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0"/>
            <a:ext cx="106918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>
            <a:extLst>
              <a:ext uri="{FF2B5EF4-FFF2-40B4-BE49-F238E27FC236}">
                <a16:creationId xmlns:a16="http://schemas.microsoft.com/office/drawing/2014/main" id="{9EC52176-D995-5CA7-67E5-48D3999485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9F0581B9-CBF8-AE3E-BA30-EE0AA310670E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423525" y="19050"/>
            <a:ext cx="1771650" cy="700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1200" b="1" dirty="0">
                <a:solidFill>
                  <a:schemeClr val="tx1"/>
                </a:solidFill>
                <a:ea typeface="Calibri" panose="020F0502020204030204" pitchFamily="34" charset="0"/>
              </a:rPr>
              <a:t>Pearson Edexcel</a:t>
            </a:r>
            <a:endParaRPr lang="en-US" altLang="en-US" sz="600" dirty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1200" b="1" dirty="0">
                <a:solidFill>
                  <a:schemeClr val="tx1"/>
                </a:solidFill>
                <a:ea typeface="Calibri" panose="020F0502020204030204" pitchFamily="34" charset="0"/>
              </a:rPr>
              <a:t>GCSE German</a:t>
            </a:r>
            <a:endParaRPr lang="en-US" altLang="en-US" sz="600" dirty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1200" b="1" dirty="0" err="1">
                <a:solidFill>
                  <a:schemeClr val="tx1"/>
                </a:solidFill>
                <a:ea typeface="Calibri" panose="020F0502020204030204" pitchFamily="34" charset="0"/>
              </a:rPr>
              <a:t>Kapitel</a:t>
            </a:r>
            <a:r>
              <a:rPr lang="en-US" altLang="en-US" sz="1200" b="1" dirty="0">
                <a:solidFill>
                  <a:schemeClr val="tx1"/>
                </a:solidFill>
                <a:ea typeface="Calibri" panose="020F0502020204030204" pitchFamily="34" charset="0"/>
              </a:rPr>
              <a:t> X Einheit X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1031" name="Text Box 2">
            <a:extLst>
              <a:ext uri="{FF2B5EF4-FFF2-40B4-BE49-F238E27FC236}">
                <a16:creationId xmlns:a16="http://schemas.microsoft.com/office/drawing/2014/main" id="{FB0F07DA-6AA6-428B-BFAC-E7F00ABAC2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4307" y="261144"/>
            <a:ext cx="715962" cy="203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800" b="1"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lang="en-US" altLang="en-US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80D9BD2-2683-FD36-F4DD-18726565928C}"/>
              </a:ext>
            </a:extLst>
          </p:cNvPr>
          <p:cNvSpPr txBox="1">
            <a:spLocks/>
          </p:cNvSpPr>
          <p:nvPr userDrawn="1"/>
        </p:nvSpPr>
        <p:spPr>
          <a:xfrm>
            <a:off x="655638" y="173038"/>
            <a:ext cx="6289675" cy="3889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Unit title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>
            <a:extLst>
              <a:ext uri="{FF2B5EF4-FFF2-40B4-BE49-F238E27FC236}">
                <a16:creationId xmlns:a16="http://schemas.microsoft.com/office/drawing/2014/main" id="{E3941C1E-01F5-F041-D162-BD0CE6E93527}"/>
              </a:ext>
            </a:extLst>
          </p:cNvPr>
          <p:cNvSpPr txBox="1"/>
          <p:nvPr userDrawn="1"/>
        </p:nvSpPr>
        <p:spPr>
          <a:xfrm>
            <a:off x="788988" y="0"/>
            <a:ext cx="1006475" cy="14239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1">
            <a:extLst>
              <a:ext uri="{FF2B5EF4-FFF2-40B4-BE49-F238E27FC236}">
                <a16:creationId xmlns:a16="http://schemas.microsoft.com/office/drawing/2014/main" id="{E11BC1CF-6213-E2BD-5A1E-9503CE276F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93713"/>
            <a:ext cx="12192000" cy="6367462"/>
          </a:xfrm>
          <a:prstGeom prst="rect">
            <a:avLst/>
          </a:prstGeom>
          <a:solidFill>
            <a:srgbClr val="FDF3ED"/>
          </a:solidFill>
          <a:ln>
            <a:noFill/>
          </a:ln>
        </p:spPr>
        <p:txBody>
          <a:bodyPr lIns="82328" tIns="41164" rIns="82328" bIns="41164"/>
          <a:lstStyle>
            <a:lvl1pPr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S" altLang="es-ES" sz="1600">
              <a:ea typeface="ヒラギノ角ゴ Pro W3"/>
              <a:cs typeface="ヒラギノ角ゴ Pro W3"/>
            </a:endParaRPr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324DB8C3-4342-F732-2F8A-C89D63778E6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0"/>
            <a:ext cx="106918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>
            <a:extLst>
              <a:ext uri="{FF2B5EF4-FFF2-40B4-BE49-F238E27FC236}">
                <a16:creationId xmlns:a16="http://schemas.microsoft.com/office/drawing/2014/main" id="{F96B0319-A9E4-4332-59AC-8345E4A9E13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>
            <a:extLst>
              <a:ext uri="{FF2B5EF4-FFF2-40B4-BE49-F238E27FC236}">
                <a16:creationId xmlns:a16="http://schemas.microsoft.com/office/drawing/2014/main" id="{3DD2B621-A469-A1B6-0F9D-26CF1DC56FE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0"/>
            <a:ext cx="1069181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>
            <a:extLst>
              <a:ext uri="{FF2B5EF4-FFF2-40B4-BE49-F238E27FC236}">
                <a16:creationId xmlns:a16="http://schemas.microsoft.com/office/drawing/2014/main" id="{E83671AF-EE06-A639-C688-7F963DF37E2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16B89D9F-0FA8-5A78-7FFA-F2EE4FADE205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148888" y="19050"/>
            <a:ext cx="2046287" cy="700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1200" b="1">
                <a:solidFill>
                  <a:schemeClr val="tx1"/>
                </a:solidFill>
                <a:ea typeface="Calibri" panose="020F0502020204030204" pitchFamily="34" charset="0"/>
              </a:rPr>
              <a:t>AQA</a:t>
            </a:r>
            <a:endParaRPr lang="en-US" altLang="en-US" sz="600" dirty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1200" b="1" dirty="0">
                <a:solidFill>
                  <a:schemeClr val="tx1"/>
                </a:solidFill>
                <a:ea typeface="Calibri" panose="020F0502020204030204" pitchFamily="34" charset="0"/>
              </a:rPr>
              <a:t>GCSE Spanish</a:t>
            </a:r>
            <a:endParaRPr lang="en-US" altLang="en-US" sz="600" dirty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1200" b="1" dirty="0" err="1">
                <a:solidFill>
                  <a:schemeClr val="tx1"/>
                </a:solidFill>
                <a:ea typeface="Calibri" panose="020F0502020204030204" pitchFamily="34" charset="0"/>
              </a:rPr>
              <a:t>Módulo</a:t>
            </a:r>
            <a:r>
              <a:rPr lang="en-US" altLang="en-US" sz="1200" b="1" dirty="0">
                <a:solidFill>
                  <a:schemeClr val="tx1"/>
                </a:solidFill>
                <a:ea typeface="Calibri" panose="020F0502020204030204" pitchFamily="34" charset="0"/>
              </a:rPr>
              <a:t> 3 Zona de </a:t>
            </a:r>
            <a:r>
              <a:rPr lang="en-US" altLang="en-US" sz="1200" b="1" dirty="0" err="1">
                <a:solidFill>
                  <a:schemeClr val="tx1"/>
                </a:solidFill>
                <a:ea typeface="Calibri" panose="020F0502020204030204" pitchFamily="34" charset="0"/>
              </a:rPr>
              <a:t>cultura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9EBEF7A-AC6D-BD95-F0FC-0C576C36E664}"/>
              </a:ext>
            </a:extLst>
          </p:cNvPr>
          <p:cNvSpPr txBox="1">
            <a:spLocks/>
          </p:cNvSpPr>
          <p:nvPr userDrawn="1"/>
        </p:nvSpPr>
        <p:spPr>
          <a:xfrm>
            <a:off x="655638" y="173038"/>
            <a:ext cx="6289675" cy="3889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Mi </a:t>
            </a:r>
            <a:r>
              <a:rPr lang="en-GB" dirty="0" err="1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gente</a:t>
            </a:r>
            <a:r>
              <a:rPr lang="en-GB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, mi </a:t>
            </a:r>
            <a:r>
              <a:rPr lang="en-GB" dirty="0" err="1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mundo</a:t>
            </a:r>
            <a:endParaRPr lang="en-US" dirty="0">
              <a:solidFill>
                <a:schemeClr val="tx1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2058" name="Text Box 2">
            <a:extLst>
              <a:ext uri="{FF2B5EF4-FFF2-40B4-BE49-F238E27FC236}">
                <a16:creationId xmlns:a16="http://schemas.microsoft.com/office/drawing/2014/main" id="{928EDCE6-D556-55C0-8FAA-9AF08F8EFF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42875" y="282576"/>
            <a:ext cx="788987" cy="2333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800" b="1">
                <a:ea typeface="Calibri" panose="020F0502020204030204" pitchFamily="34" charset="0"/>
                <a:cs typeface="Arial" panose="020B0604020202020204" pitchFamily="34" charset="0"/>
              </a:rPr>
              <a:t>Foundation</a:t>
            </a:r>
            <a:endParaRPr lang="en-US" altLang="en-US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5" r:id="rId2"/>
    <p:sldLayoutId id="2147483846" r:id="rId3"/>
    <p:sldLayoutId id="2147483847" r:id="rId4"/>
    <p:sldLayoutId id="2147483848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>
            <a:extLst>
              <a:ext uri="{FF2B5EF4-FFF2-40B4-BE49-F238E27FC236}">
                <a16:creationId xmlns:a16="http://schemas.microsoft.com/office/drawing/2014/main" id="{15FEDF3F-EBDC-DDB0-D9ED-518A26A388E9}"/>
              </a:ext>
            </a:extLst>
          </p:cNvPr>
          <p:cNvSpPr txBox="1"/>
          <p:nvPr userDrawn="1"/>
        </p:nvSpPr>
        <p:spPr>
          <a:xfrm>
            <a:off x="788988" y="0"/>
            <a:ext cx="1006475" cy="14239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1">
            <a:extLst>
              <a:ext uri="{FF2B5EF4-FFF2-40B4-BE49-F238E27FC236}">
                <a16:creationId xmlns:a16="http://schemas.microsoft.com/office/drawing/2014/main" id="{E7603A7D-354B-AD07-1F87-F9FB0E792D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92125"/>
            <a:ext cx="12192000" cy="6365875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lIns="82328" tIns="41164" rIns="82328" bIns="41164"/>
          <a:lstStyle>
            <a:lvl1pPr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S" altLang="es-ES" sz="1600">
              <a:ea typeface="ヒラギノ角ゴ Pro W3"/>
              <a:cs typeface="ヒラギノ角ゴ Pro W3"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0D881FF5-7E53-6C1C-5607-792DB1374F5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0"/>
            <a:ext cx="1069181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>
            <a:extLst>
              <a:ext uri="{FF2B5EF4-FFF2-40B4-BE49-F238E27FC236}">
                <a16:creationId xmlns:a16="http://schemas.microsoft.com/office/drawing/2014/main" id="{BAD520FD-F18C-C780-D8D0-CB71304485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3C89F2E6-2789-F438-0424-2E14420717E1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440988" y="19050"/>
            <a:ext cx="1754187" cy="6381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1200" b="1" dirty="0">
                <a:solidFill>
                  <a:schemeClr val="tx1"/>
                </a:solidFill>
                <a:ea typeface="Calibri" panose="020F0502020204030204" pitchFamily="34" charset="0"/>
              </a:rPr>
              <a:t>Pearson Edexcel</a:t>
            </a:r>
            <a:endParaRPr lang="en-US" altLang="en-US" sz="600" dirty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1200" b="1" dirty="0">
                <a:solidFill>
                  <a:schemeClr val="tx1"/>
                </a:solidFill>
                <a:ea typeface="Calibri" panose="020F0502020204030204" pitchFamily="34" charset="0"/>
              </a:rPr>
              <a:t>GCSE French</a:t>
            </a:r>
            <a:endParaRPr lang="en-US" altLang="en-US" sz="600" dirty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1200" b="1" dirty="0">
                <a:solidFill>
                  <a:schemeClr val="tx1"/>
                </a:solidFill>
                <a:ea typeface="Calibri" panose="020F0502020204030204" pitchFamily="34" charset="0"/>
              </a:rPr>
              <a:t>Module X </a:t>
            </a:r>
            <a:r>
              <a:rPr lang="en-US" altLang="en-US" sz="1200" b="1" dirty="0" err="1">
                <a:solidFill>
                  <a:schemeClr val="tx1"/>
                </a:solidFill>
                <a:ea typeface="Calibri" panose="020F0502020204030204" pitchFamily="34" charset="0"/>
              </a:rPr>
              <a:t>Unité</a:t>
            </a:r>
            <a:r>
              <a:rPr lang="en-US" altLang="en-US" sz="1200" b="1" dirty="0">
                <a:solidFill>
                  <a:schemeClr val="tx1"/>
                </a:solidFill>
                <a:ea typeface="Calibri" panose="020F0502020204030204" pitchFamily="34" charset="0"/>
              </a:rPr>
              <a:t> X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3079" name="Text Box 2">
            <a:extLst>
              <a:ext uri="{FF2B5EF4-FFF2-40B4-BE49-F238E27FC236}">
                <a16:creationId xmlns:a16="http://schemas.microsoft.com/office/drawing/2014/main" id="{D7AE16AA-0173-3D0F-7340-5521B114CC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4307" y="261144"/>
            <a:ext cx="715962" cy="203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800" b="1"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lang="en-US" altLang="en-US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93A7008-342C-61A7-2056-51086DB5FCAB}"/>
              </a:ext>
            </a:extLst>
          </p:cNvPr>
          <p:cNvSpPr txBox="1">
            <a:spLocks/>
          </p:cNvSpPr>
          <p:nvPr userDrawn="1"/>
        </p:nvSpPr>
        <p:spPr>
          <a:xfrm>
            <a:off x="655638" y="173038"/>
            <a:ext cx="6289675" cy="3889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Unit title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9" r:id="rId2"/>
    <p:sldLayoutId id="2147483850" r:id="rId3"/>
    <p:sldLayoutId id="2147483851" r:id="rId4"/>
    <p:sldLayoutId id="2147483852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14B9C0-8411-2464-C930-D6CEECCD3F2F}"/>
              </a:ext>
            </a:extLst>
          </p:cNvPr>
          <p:cNvSpPr txBox="1"/>
          <p:nvPr/>
        </p:nvSpPr>
        <p:spPr>
          <a:xfrm>
            <a:off x="1894114" y="1119674"/>
            <a:ext cx="735169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Y9 Knowledge </a:t>
            </a:r>
            <a:r>
              <a:rPr lang="en-US" sz="2800" b="1" dirty="0" err="1"/>
              <a:t>Organiser</a:t>
            </a:r>
            <a:r>
              <a:rPr lang="en-US" sz="2800" b="1" dirty="0"/>
              <a:t> – Autumn Term.</a:t>
            </a:r>
          </a:p>
          <a:p>
            <a:r>
              <a:rPr lang="en-US" sz="2800" b="1" dirty="0"/>
              <a:t> Unit: Mi </a:t>
            </a:r>
            <a:r>
              <a:rPr lang="en-US" sz="2800" b="1" dirty="0" err="1"/>
              <a:t>gente</a:t>
            </a:r>
            <a:r>
              <a:rPr lang="en-US" sz="2800" b="1" dirty="0"/>
              <a:t>, mi </a:t>
            </a:r>
            <a:r>
              <a:rPr lang="en-US" sz="2800" b="1" dirty="0" err="1"/>
              <a:t>mundo</a:t>
            </a:r>
            <a:r>
              <a:rPr lang="en-US" sz="2800" b="1" dirty="0"/>
              <a:t> </a:t>
            </a:r>
          </a:p>
          <a:p>
            <a:endParaRPr lang="en-US" sz="2800" b="1" dirty="0"/>
          </a:p>
          <a:p>
            <a:r>
              <a:rPr lang="en-GB" b="1" dirty="0"/>
              <a:t>Theme 1 People and Lifestyle</a:t>
            </a:r>
            <a:endParaRPr lang="en-GB" dirty="0"/>
          </a:p>
          <a:p>
            <a:r>
              <a:rPr lang="en-GB" b="1" dirty="0"/>
              <a:t>Theme 2 – Popular Culture </a:t>
            </a:r>
            <a:endParaRPr lang="en-GB" dirty="0"/>
          </a:p>
          <a:p>
            <a:r>
              <a:rPr lang="en-GB" b="1" dirty="0"/>
              <a:t>Theme 3 – Communication and the World around us </a:t>
            </a:r>
            <a:endParaRPr lang="en-GB" dirty="0"/>
          </a:p>
          <a:p>
            <a:r>
              <a:rPr lang="en-GB" b="1" dirty="0"/>
              <a:t> </a:t>
            </a: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Name: _______________________________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Class: _________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72171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3EC2EB-5CB0-5BF9-CFFC-5781D32F6587}"/>
              </a:ext>
            </a:extLst>
          </p:cNvPr>
          <p:cNvGraphicFramePr>
            <a:graphicFrameLocks noGrp="1"/>
          </p:cNvGraphicFramePr>
          <p:nvPr/>
        </p:nvGraphicFramePr>
        <p:xfrm>
          <a:off x="1379538" y="1166813"/>
          <a:ext cx="9459708" cy="438883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230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8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0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3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¿Qué hizo</a:t>
                      </a: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did they do?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93" marR="82793" marT="39591" marB="3959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319">
                <a:tc rowSpan="4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año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pasado 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Last year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Hace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[dos]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años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[Two] years ago </a:t>
                      </a:r>
                    </a:p>
                  </a:txBody>
                  <a:tcPr marL="82793" marR="82793" marT="39591" marB="3959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ganó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he/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she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won</a:t>
                      </a:r>
                    </a:p>
                  </a:txBody>
                  <a:tcPr marL="82793" marR="82793" marT="39591" marB="3959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un premio.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prize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muchas carreras.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 lot of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races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muchas competiciones.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 lot of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competitions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</a:txBody>
                  <a:tcPr marL="82793" marR="82793" marT="39591" marB="3959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6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tomó parte en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he/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she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took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part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in</a:t>
                      </a:r>
                      <a:r>
                        <a:rPr lang="es-ES" sz="1400" i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participó en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he/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she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participated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in </a:t>
                      </a:r>
                    </a:p>
                  </a:txBody>
                  <a:tcPr marL="82793" marR="82793" marT="39591" marB="3959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competiciones (internacionales).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(international)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competitions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 </a:t>
                      </a:r>
                    </a:p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eventos deportivos.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sporting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events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</a:txBody>
                  <a:tcPr marL="82793" marR="82793" marT="39591" marB="3959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6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ayudó a 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he/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she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helped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luchó por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he/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she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fought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for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</a:p>
                  </a:txBody>
                  <a:tcPr marL="82793" marR="82793" marT="39591" marB="3959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los niños.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children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las familias </a:t>
                      </a:r>
                      <a:r>
                        <a:rPr lang="es-ES" sz="1600" i="0">
                          <a:solidFill>
                            <a:schemeClr val="tx1"/>
                          </a:solidFill>
                        </a:rPr>
                        <a:t>pobres.</a:t>
                      </a:r>
                      <a:r>
                        <a:rPr lang="es-ES" sz="1400" i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poor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families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</a:txBody>
                  <a:tcPr marL="82793" marR="82793" marT="39591" marB="3959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2698">
                <a:tc vMerge="1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escribió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he/she wrote</a:t>
                      </a:r>
                    </a:p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publicó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he/she published</a:t>
                      </a:r>
                    </a:p>
                  </a:txBody>
                  <a:tcPr marL="82793" marR="82793" marT="39591" marB="3959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su canción.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his/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her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song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su </a:t>
                      </a:r>
                      <a:r>
                        <a:rPr lang="en-GB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álbum</a:t>
                      </a: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u="none" strike="noStrike" kern="1200" baseline="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his/her album.</a:t>
                      </a:r>
                      <a:endParaRPr lang="en-GB" sz="1800" b="0" i="0" u="none" strike="noStrike" kern="1200" baseline="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su </a:t>
                      </a:r>
                      <a:r>
                        <a:rPr lang="en-GB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libro</a:t>
                      </a: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u="none" strike="noStrike" kern="1200" baseline="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his/her book.</a:t>
                      </a:r>
                      <a:endParaRPr lang="en-GB" sz="1800" b="0" i="0" u="none" strike="noStrike" kern="1200" baseline="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93" marR="82793" marT="39591" marB="3959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662562" y="1140546"/>
          <a:ext cx="10845944" cy="265002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26747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210320">
                  <a:extLst>
                    <a:ext uri="{9D8B030D-6E8A-4147-A177-3AD203B41FA5}">
                      <a16:colId xmlns:a16="http://schemas.microsoft.com/office/drawing/2014/main" val="3933016865"/>
                    </a:ext>
                  </a:extLst>
                </a:gridCol>
                <a:gridCol w="6368154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</a:tblGrid>
              <a:tr h="597462">
                <a:tc gridSpan="3"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¿Cómo te llevas con tus amigos/as?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do you get on with your friends?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10" marR="82810" marT="39607" marB="3960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058951">
                <a:tc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llevo muy bien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well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0" marR="82810" marT="39607" marB="3960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s-E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 </a:t>
                      </a:r>
                      <a:r>
                        <a:rPr lang="es-ES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amig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porque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400" b="0" i="1" u="none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my friends because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10" marR="82810" marT="39607" marB="3960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tenemos mucho en común.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lots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common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nunca discutimos.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never argue.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hacemos deporte / muchas actividades </a:t>
                      </a:r>
                      <a:r>
                        <a:rPr lang="es-E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junt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do sport / a lot of activities together.</a:t>
                      </a:r>
                      <a:b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río mucho con </a:t>
                      </a:r>
                      <a:r>
                        <a:rPr lang="es-ES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laugh a lot with them.</a:t>
                      </a: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son alegres.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cheerful</a:t>
                      </a:r>
                      <a:r>
                        <a:rPr lang="es-ES" sz="1400" b="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son </a:t>
                      </a:r>
                      <a:r>
                        <a:rPr lang="es-E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positiv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they are positive.</a:t>
                      </a: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gusta pasar tiempo con </a:t>
                      </a:r>
                      <a:r>
                        <a:rPr lang="es-E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ell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spending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time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them</a:t>
                      </a:r>
                      <a:r>
                        <a:rPr lang="es-ES" sz="1400" b="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10" marR="82810" marT="39607" marB="3960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932799">
                <a:tc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divierto mucho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 con</a:t>
                      </a:r>
                      <a:endParaRPr lang="es-ES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have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lots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of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fun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with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gustan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like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10" marR="82810" marT="39607" marB="3960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69502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A9F9D6-F5CD-B1A3-8B4A-A1F00FEDE02B}"/>
              </a:ext>
            </a:extLst>
          </p:cNvPr>
          <p:cNvGraphicFramePr>
            <a:graphicFrameLocks noGrp="1"/>
          </p:cNvGraphicFramePr>
          <p:nvPr/>
        </p:nvGraphicFramePr>
        <p:xfrm>
          <a:off x="1650854" y="1068388"/>
          <a:ext cx="8894813" cy="506696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82297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227658">
                  <a:extLst>
                    <a:ext uri="{9D8B030D-6E8A-4147-A177-3AD203B41FA5}">
                      <a16:colId xmlns:a16="http://schemas.microsoft.com/office/drawing/2014/main" val="3933016865"/>
                    </a:ext>
                  </a:extLst>
                </a:gridCol>
                <a:gridCol w="5844185">
                  <a:extLst>
                    <a:ext uri="{9D8B030D-6E8A-4147-A177-3AD203B41FA5}">
                      <a16:colId xmlns:a16="http://schemas.microsoft.com/office/drawing/2014/main" val="1739439606"/>
                    </a:ext>
                  </a:extLst>
                </a:gridCol>
              </a:tblGrid>
              <a:tr h="597363">
                <a:tc gridSpan="3"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¿Cómo es tu mejor amigo/a?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is your best friend like?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10" marR="8281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585883">
                <a:tc rowSpan="4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mejor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amig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best friend</a:t>
                      </a:r>
                      <a:r>
                        <a:rPr lang="en-IN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10" marR="8281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 llama …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 called …</a:t>
                      </a:r>
                    </a:p>
                  </a:txBody>
                  <a:tcPr marL="82810" marR="8281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95459"/>
                  </a:ext>
                </a:extLst>
              </a:tr>
              <a:tr h="19994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10" marR="8281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/>
                        <a:t>responsable</a:t>
                      </a:r>
                      <a:r>
                        <a:rPr lang="en-GB" sz="1600" dirty="0"/>
                        <a:t>.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responsible.</a:t>
                      </a:r>
                      <a:r>
                        <a:rPr lang="en-GB" sz="1400" i="1" dirty="0"/>
                        <a:t>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/>
                        <a:t>simpátic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600" dirty="0"/>
                        <a:t>.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friendly.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/>
                        <a:t>alegre</a:t>
                      </a:r>
                      <a:r>
                        <a:rPr lang="en-GB" sz="1600" dirty="0"/>
                        <a:t>.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cheerful.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/>
                        <a:t>positiv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600" dirty="0"/>
                        <a:t>.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positive.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/>
                        <a:t>agradable</a:t>
                      </a:r>
                      <a:r>
                        <a:rPr lang="en-GB" sz="1600" dirty="0"/>
                        <a:t>.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pleasant.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/>
                        <a:t>divertid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600" dirty="0"/>
                        <a:t>.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fun.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alt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tall.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moren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brown haired. </a:t>
                      </a:r>
                    </a:p>
                  </a:txBody>
                  <a:tcPr marL="82810" marR="8281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8874520"/>
                  </a:ext>
                </a:extLst>
              </a:tr>
              <a:tr h="585883">
                <a:tc v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 yo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and I</a:t>
                      </a:r>
                      <a:r>
                        <a:rPr lang="en-IN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10" marR="8281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veces / casi nunca discutimos.</a:t>
                      </a:r>
                      <a:r>
                        <a:rPr lang="es-E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sometimes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almost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never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argue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tenemos mucho en común.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lots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common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10" marR="8281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839398"/>
                  </a:ext>
                </a:extLst>
              </a:tr>
              <a:tr h="719284">
                <a:tc v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sabe 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escuchar.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knows how to listen.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escucha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listens to me.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respeta mis ideas.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respects my ideas.</a:t>
                      </a:r>
                      <a:r>
                        <a:rPr lang="en-IN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ayuda cuando tengo problemas.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helps me when I have problems.</a:t>
                      </a:r>
                    </a:p>
                  </a:txBody>
                  <a:tcPr marL="82810" marR="8281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9371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888099" y="1269021"/>
          <a:ext cx="8268191" cy="347995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6264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417243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669245">
                  <a:extLst>
                    <a:ext uri="{9D8B030D-6E8A-4147-A177-3AD203B41FA5}">
                      <a16:colId xmlns:a16="http://schemas.microsoft.com/office/drawing/2014/main" val="3585145386"/>
                    </a:ext>
                  </a:extLst>
                </a:gridCol>
                <a:gridCol w="3419060">
                  <a:extLst>
                    <a:ext uri="{9D8B030D-6E8A-4147-A177-3AD203B41FA5}">
                      <a16:colId xmlns:a16="http://schemas.microsoft.com/office/drawing/2014/main" val="1042695040"/>
                    </a:ext>
                  </a:extLst>
                </a:gridCol>
              </a:tblGrid>
              <a:tr h="660522">
                <a:tc gridSpan="4"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hiciste con tus amigos el fin de semana pasado?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did you do with your friends last weekend?</a:t>
                      </a:r>
                    </a:p>
                  </a:txBody>
                  <a:tcPr marL="82796" marR="82796" marT="39593" marB="3959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629432">
                <a:tc rowSpan="4">
                  <a:txBody>
                    <a:bodyPr/>
                    <a:lstStyle/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 de semana pasado</a:t>
                      </a:r>
                      <a:endParaRPr lang="es-ES" sz="14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weekend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s-ES" sz="14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sábado/domingo pasado</a:t>
                      </a:r>
                    </a:p>
                    <a:p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Last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Saturday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Sunday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796" marR="82796" marT="39593" marB="3959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montamos en bici.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rode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bikes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comimos unos helados.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ice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creams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4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96" marR="82796" marT="39593" marB="3959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6294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jugamos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we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played</a:t>
                      </a:r>
                    </a:p>
                  </a:txBody>
                  <a:tcPr marL="82796" marR="82796" marT="39593" marB="3959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los videojuegos</a:t>
                      </a:r>
                      <a:r>
                        <a:rPr lang="es-ES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4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es-ES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video games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al f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útbol.</a:t>
                      </a:r>
                      <a:r>
                        <a:rPr lang="es-ES" sz="140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football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796" marR="82796" marT="39593" marB="3959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9548976"/>
                  </a:ext>
                </a:extLst>
              </a:tr>
              <a:tr h="751632">
                <a:tc vMerge="1">
                  <a:txBody>
                    <a:bodyPr/>
                    <a:lstStyle/>
                    <a:p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fuimos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we went </a:t>
                      </a:r>
                    </a:p>
                  </a:txBody>
                  <a:tcPr marL="82796" marR="82796" marT="39593" marB="3959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 compras.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shopping.</a:t>
                      </a:r>
                      <a:endParaRPr lang="en-IN" sz="14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 cine.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the cinema.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 estadio.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the stadium.</a:t>
                      </a:r>
                      <a:endParaRPr lang="en-IN" sz="14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96" marR="82796" marT="39593" marB="3959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918758"/>
                  </a:ext>
                </a:extLst>
              </a:tr>
              <a:tr h="7498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vimos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107950" marR="0" indent="-1079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we watched </a:t>
                      </a:r>
                    </a:p>
                  </a:txBody>
                  <a:tcPr marL="82796" marR="82796" marT="39593" marB="3959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película.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film.</a:t>
                      </a:r>
                      <a:endParaRPr lang="es-ES" sz="14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nuestra banda favorita.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our favourite band.</a:t>
                      </a:r>
                    </a:p>
                  </a:txBody>
                  <a:tcPr marL="82796" marR="82796" marT="39593" marB="3959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9932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241123" y="1204011"/>
          <a:ext cx="9695915" cy="271425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6264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600620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671768">
                  <a:extLst>
                    <a:ext uri="{9D8B030D-6E8A-4147-A177-3AD203B41FA5}">
                      <a16:colId xmlns:a16="http://schemas.microsoft.com/office/drawing/2014/main" val="3585145386"/>
                    </a:ext>
                  </a:extLst>
                </a:gridCol>
                <a:gridCol w="4660884">
                  <a:extLst>
                    <a:ext uri="{9D8B030D-6E8A-4147-A177-3AD203B41FA5}">
                      <a16:colId xmlns:a16="http://schemas.microsoft.com/office/drawing/2014/main" val="2899282152"/>
                    </a:ext>
                  </a:extLst>
                </a:gridCol>
              </a:tblGrid>
              <a:tr h="66038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vas a hacer con tus amigos el fin de semana próximo?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are you going to do with your friends next weekend?</a:t>
                      </a:r>
                      <a:endParaRPr lang="es-ES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96" marR="82796" marT="39585" marB="3958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999340">
                <a:tc rowSpan="2">
                  <a:txBody>
                    <a:bodyPr/>
                    <a:lstStyle/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 de semana próximo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Next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weekend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sábado/domingo próximo</a:t>
                      </a:r>
                      <a:endParaRPr lang="es-ES" sz="14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Next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Saturday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Sunday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796" marR="82796" marT="39585" marB="3958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 a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vamos a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0795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we are going to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796" marR="82796" marT="39585" marB="3958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 una película.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watch a film.</a:t>
                      </a:r>
                      <a:br>
                        <a:rPr lang="es-ES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jugar un partido de fútbol.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play a football match.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montar en bicicleta.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ride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our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bike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(s).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796" marR="82796" marT="39585" marB="3958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6918758"/>
                  </a:ext>
                </a:extLst>
              </a:tr>
              <a:tr h="9993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IN" sz="14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n-IN" sz="14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796" marR="82796" marT="39585" marB="3958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 cine.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the cinema.</a:t>
                      </a:r>
                      <a:endParaRPr lang="en-IN" sz="14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una fiesta (de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cumpleaños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a (birthday) party.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un concierto.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a concert.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 compras.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b="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shopping.</a:t>
                      </a:r>
                    </a:p>
                  </a:txBody>
                  <a:tcPr marL="82796" marR="82796" marT="39585" marB="3958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8084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3741016" y="1048901"/>
          <a:ext cx="4417441" cy="289560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65150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765933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</a:tblGrid>
              <a:tr h="597314">
                <a:tc gridSpan="2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¿Cómo eres?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are you like? 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4" marR="82804" marT="39580" marB="3958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298286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Soy</a:t>
                      </a: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Pienso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que soy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think that I am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4" marR="82804" marT="39580" marB="3958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divertid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o/a.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serio/</a:t>
                      </a:r>
                      <a:r>
                        <a:rPr lang="es-ES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s-E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serious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positivo/</a:t>
                      </a:r>
                      <a:r>
                        <a:rPr lang="es-ES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s-E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positive.</a:t>
                      </a:r>
                      <a:r>
                        <a:rPr lang="es-ES" sz="1400" b="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alegre.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cheerful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trabajador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</a:t>
                      </a:r>
                      <a:r>
                        <a:rPr lang="es-ES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r>
                        <a:rPr lang="es-E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hard</a:t>
                      </a:r>
                      <a:r>
                        <a:rPr lang="es-ES" sz="1400" b="0" i="1" kern="1200" baseline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working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independiente.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independent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ES" sz="1400" b="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s-ES" sz="1400" i="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responsabl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responsible.</a:t>
                      </a: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social.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social.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4" marR="82804" marT="39580" marB="3958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2235490" y="993486"/>
          <a:ext cx="7498103" cy="443897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7433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656374">
                  <a:extLst>
                    <a:ext uri="{9D8B030D-6E8A-4147-A177-3AD203B41FA5}">
                      <a16:colId xmlns:a16="http://schemas.microsoft.com/office/drawing/2014/main" val="2635367145"/>
                    </a:ext>
                  </a:extLst>
                </a:gridCol>
                <a:gridCol w="1767396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</a:tblGrid>
              <a:tr h="597359">
                <a:tc gridSpan="3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es más importante para ti?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is most important to you? 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4" marR="82804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149686">
                <a:tc rowSpan="2">
                  <a:txBody>
                    <a:bodyPr/>
                    <a:lstStyle/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mí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me,</a:t>
                      </a:r>
                    </a:p>
                  </a:txBody>
                  <a:tcPr marL="82804" marR="82804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 familia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family</a:t>
                      </a:r>
                      <a:r>
                        <a:rPr lang="en-IN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 educación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education</a:t>
                      </a:r>
                    </a:p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 cultura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culture</a:t>
                      </a:r>
                      <a:r>
                        <a:rPr lang="en-IN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tener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éxito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having success</a:t>
                      </a:r>
                      <a:r>
                        <a:rPr lang="en-IN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4" marR="82804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importante.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important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82804" marR="82804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1496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mis amigos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friends</a:t>
                      </a:r>
                    </a:p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amor y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cariño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love and affection </a:t>
                      </a:r>
                    </a:p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pasatiempos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hobbies</a:t>
                      </a:r>
                    </a:p>
                  </a:txBody>
                  <a:tcPr marL="82804" marR="82804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 importantes.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important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4" marR="82804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4868683"/>
                  </a:ext>
                </a:extLst>
              </a:tr>
              <a:tr h="1359357">
                <a:tc>
                  <a:txBody>
                    <a:bodyPr/>
                    <a:lstStyle/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importa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is important to me.</a:t>
                      </a:r>
                    </a:p>
                  </a:txBody>
                  <a:tcPr marL="82804" marR="82804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la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protección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del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planeta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.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IN" sz="14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 </a:t>
                      </a:r>
                      <a:r>
                        <a:rPr lang="en-IN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Protecting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the planet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el futuro del 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planeta.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The future of the planet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la naturaleza.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Nature</a:t>
                      </a:r>
                    </a:p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mi educación.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My education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 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cultura.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culture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 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deporte.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Sport</a:t>
                      </a:r>
                    </a:p>
                  </a:txBody>
                  <a:tcPr marL="82804" marR="82804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 sz="14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42298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2762907" y="1281138"/>
          <a:ext cx="6488789" cy="248761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64339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4845399">
                  <a:extLst>
                    <a:ext uri="{9D8B030D-6E8A-4147-A177-3AD203B41FA5}">
                      <a16:colId xmlns:a16="http://schemas.microsoft.com/office/drawing/2014/main" val="2635367145"/>
                    </a:ext>
                  </a:extLst>
                </a:gridCol>
              </a:tblGrid>
              <a:tr h="597509">
                <a:tc gridSpan="2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¿Cuál es tu sueño?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is your dream? 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788" marR="82788" marT="39610" marB="3961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890104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sueño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es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dream is</a:t>
                      </a:r>
                      <a:r>
                        <a:rPr lang="en-IN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Quiero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want</a:t>
                      </a:r>
                      <a:r>
                        <a:rPr lang="en-IN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788" marR="82788" marT="39610" marB="3961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ser rico/a.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to be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rich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ser jefe/a.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to be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boss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ser actor/actriz.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to be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an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actor.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tener (mucho) dinero.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to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have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(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lots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of)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money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tener éxito.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to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have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success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luchar por un mundo mejor.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to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fight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for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better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world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proteger la naturaleza.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protect nature</a:t>
                      </a:r>
                      <a:r>
                        <a:rPr lang="en-IN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marL="82788" marR="82788" marT="39610" marB="3961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865873" y="937792"/>
          <a:ext cx="10360872" cy="503623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484029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932578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1375781">
                  <a:extLst>
                    <a:ext uri="{9D8B030D-6E8A-4147-A177-3AD203B41FA5}">
                      <a16:colId xmlns:a16="http://schemas.microsoft.com/office/drawing/2014/main" val="3634865463"/>
                    </a:ext>
                  </a:extLst>
                </a:gridCol>
                <a:gridCol w="686298">
                  <a:extLst>
                    <a:ext uri="{9D8B030D-6E8A-4147-A177-3AD203B41FA5}">
                      <a16:colId xmlns:a16="http://schemas.microsoft.com/office/drawing/2014/main" val="2273512032"/>
                    </a:ext>
                  </a:extLst>
                </a:gridCol>
                <a:gridCol w="5882186">
                  <a:extLst>
                    <a:ext uri="{9D8B030D-6E8A-4147-A177-3AD203B41FA5}">
                      <a16:colId xmlns:a16="http://schemas.microsoft.com/office/drawing/2014/main" val="732076972"/>
                    </a:ext>
                  </a:extLst>
                </a:gridCol>
              </a:tblGrid>
              <a:tr h="597454">
                <a:tc gridSpan="5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piensas de las redes sociales?  ¿Para qué las usas?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do you think of social media?                   What do you use it for? 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99" marR="82799" marT="39606" marB="3960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21327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Pienso 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think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Creo 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believe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99" marR="82799" marT="39606" marB="3960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baseline="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baseline="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99" marR="82799" marT="39606" marB="3960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malas 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bad</a:t>
                      </a:r>
                      <a:r>
                        <a:rPr lang="es-ES" sz="14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IN" sz="14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99" marR="82799" marT="39606" marB="3960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para 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n-IN" sz="14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799" marR="82799" marT="39606" marB="3960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salud </a:t>
                      </a:r>
                      <a:r>
                        <a:rPr lang="es-ES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mental.</a:t>
                      </a:r>
                      <a:r>
                        <a:rPr lang="es-ES" sz="14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mental health.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dormir por la noche.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sleeping at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night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ES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99" marR="82799" marT="39606" marB="3960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7863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útiles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useful</a:t>
                      </a:r>
                      <a:r>
                        <a:rPr lang="es-ES" sz="14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IN" sz="14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importantes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important</a:t>
                      </a:r>
                      <a:r>
                        <a:rPr lang="es-ES" sz="14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buenas</a:t>
                      </a:r>
                      <a:endParaRPr lang="es-ES" sz="14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r>
                        <a:rPr lang="es-ES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799" marR="82799" marT="39606" marB="3960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para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</a:t>
                      </a:r>
                    </a:p>
                  </a:txBody>
                  <a:tcPr marL="82799" marR="82799" marT="39606" marB="3960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buscar información.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looking for information.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participar en la sociedad/comunidad.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participating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society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community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hacer nuevos amigos.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making new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friends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compartir fotos/vídeos.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sharing photos/videos.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estar en contacto con mis amigos.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in touch with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friends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ES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divertirse.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having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comunicaci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ón.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communication.</a:t>
                      </a:r>
                    </a:p>
                  </a:txBody>
                  <a:tcPr marL="82799" marR="82799" marT="39606" marB="3960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9852667"/>
                  </a:ext>
                </a:extLst>
              </a:tr>
              <a:tr h="1347973">
                <a:tc gridSpan="3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Uso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las redes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sociales</a:t>
                      </a: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use social media </a:t>
                      </a:r>
                      <a:endParaRPr lang="en-GB" sz="1400" i="1" dirty="0">
                        <a:solidFill>
                          <a:srgbClr val="4D4D4C"/>
                        </a:solidFill>
                        <a:latin typeface="+mn-lt"/>
                      </a:endParaRPr>
                    </a:p>
                  </a:txBody>
                  <a:tcPr marL="82799" marR="82799" marT="39606" marB="3960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28958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723903" y="1518807"/>
          <a:ext cx="10758125" cy="340232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473799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030564">
                  <a:extLst>
                    <a:ext uri="{9D8B030D-6E8A-4147-A177-3AD203B41FA5}">
                      <a16:colId xmlns:a16="http://schemas.microsoft.com/office/drawing/2014/main" val="2520690677"/>
                    </a:ext>
                  </a:extLst>
                </a:gridCol>
                <a:gridCol w="1895446">
                  <a:extLst>
                    <a:ext uri="{9D8B030D-6E8A-4147-A177-3AD203B41FA5}">
                      <a16:colId xmlns:a16="http://schemas.microsoft.com/office/drawing/2014/main" val="3515006593"/>
                    </a:ext>
                  </a:extLst>
                </a:gridCol>
                <a:gridCol w="5358316">
                  <a:extLst>
                    <a:ext uri="{9D8B030D-6E8A-4147-A177-3AD203B41FA5}">
                      <a16:colId xmlns:a16="http://schemas.microsoft.com/office/drawing/2014/main" val="2466781205"/>
                    </a:ext>
                  </a:extLst>
                </a:gridCol>
              </a:tblGrid>
              <a:tr h="449704">
                <a:tc gridSpan="4">
                  <a:txBody>
                    <a:bodyPr/>
                    <a:lstStyle/>
                    <a:p>
                      <a:pPr fontAlgn="base"/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¿Por qué estás triste?</a:t>
                      </a: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Why are you sad?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87" marR="82787" marT="39597" marB="3959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652450">
                <a:tc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Estoy triste </a:t>
                      </a:r>
                      <a:r>
                        <a:rPr lang="es-ES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enojado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/a </a:t>
                      </a:r>
                    </a:p>
                    <a:p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sad/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angry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4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Tengo un problema </a:t>
                      </a:r>
                      <a:endParaRPr lang="es-ES" sz="14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have a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</a:t>
                      </a:r>
                      <a:r>
                        <a:rPr lang="es-ES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787" marR="82787" marT="39597" marB="3959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porque</a:t>
                      </a:r>
                    </a:p>
                    <a:p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87" marR="82787" marT="39597" marB="3959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estoy muy sol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o/a.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lonely</a:t>
                      </a:r>
                      <a:r>
                        <a:rPr lang="es-ES" sz="14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s-ES" sz="1400" i="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amigo/a no responde a mis mensajes.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friend doesn’t answer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messages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tengo amigos.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have no friends.</a:t>
                      </a: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 puedo trabajar con otros </a:t>
                      </a:r>
                      <a:r>
                        <a:rPr lang="es-ES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estudiantes. </a:t>
                      </a:r>
                      <a:r>
                        <a:rPr lang="es-ES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can’t work with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students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 me llevo bien con nadie.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don’t get on well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anyone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[mi padre] nunca 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 contento.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[my father] is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happy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787" marR="82787" marT="39597" marB="3959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152522">
                <a:tc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me llevo bien 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don’t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get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well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787" marR="82787" marT="39597" marB="3959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mi [padre/madre] porque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father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mother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87" marR="82787" marT="39597" marB="3959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discutimos mucho.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argue a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me </a:t>
                      </a:r>
                      <a:r>
                        <a:rPr lang="es-ES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ayuda.</a:t>
                      </a:r>
                      <a:r>
                        <a:rPr lang="es-ES" sz="14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he/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she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 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doesn’t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help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me.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siempre </a:t>
                      </a:r>
                      <a:r>
                        <a:rPr lang="es-ES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 enojado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es-ES" sz="14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he/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she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always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angry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.</a:t>
                      </a:r>
                    </a:p>
                  </a:txBody>
                  <a:tcPr marL="82787" marR="82787" marT="39597" marB="3959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17508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5E9B0C-E096-6752-74C4-A61276F07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189160"/>
              </p:ext>
            </p:extLst>
          </p:nvPr>
        </p:nvGraphicFramePr>
        <p:xfrm>
          <a:off x="1076628" y="875882"/>
          <a:ext cx="10122341" cy="589517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736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700">
                <a:tc gridSpan="2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¿Quién hay en tu familia?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Who is there in your family?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4" marB="396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6257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</a:t>
                      </a:r>
                      <a:r>
                        <a:rPr lang="fr-FR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familia</a:t>
                      </a: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(no) es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family is (not)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familia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(no) es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His/Her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family is (not)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Nuestra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familia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(no) es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Our family is (not)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4" marB="396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famosa</a:t>
                      </a: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fr-FR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famous.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diversa.</a:t>
                      </a:r>
                      <a:r>
                        <a:rPr lang="fr-FR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diverse.</a:t>
                      </a: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multicultural</a:t>
                      </a: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fr-FR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multicultural.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grande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big.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pequeña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small.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hispanohablante</a:t>
                      </a: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fr-FR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Spanish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speaking.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4" marB="396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3163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miembros de mi familia son</a:t>
                      </a:r>
                      <a:r>
                        <a:rPr lang="es-ES" sz="160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y …</a:t>
                      </a:r>
                      <a:endParaRPr lang="fr-FR" sz="16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members of my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family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are … and …</a:t>
                      </a:r>
                    </a:p>
                  </a:txBody>
                  <a:tcPr marL="82800" marR="82800" marT="39604" marB="396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padre/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padrastro.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u="none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father/stepfather.</a:t>
                      </a:r>
                      <a:br>
                        <a:rPr lang="es-ES" sz="1400" i="1" u="none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madre/madrastra.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mother/stepmother.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padres.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parents</a:t>
                      </a:r>
                      <a:r>
                        <a:rPr lang="en-GB" sz="1400" b="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</a:t>
                      </a:r>
                      <a:r>
                        <a:rPr lang="es-E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herman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S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pequeñ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r>
                        <a:rPr lang="es-ES" sz="14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(younger) brother/sister.</a:t>
                      </a:r>
                      <a:b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 hermanos 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(pequeños).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(younger) brothers/siblings.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hermanastr</a:t>
                      </a:r>
                      <a:r>
                        <a:rPr lang="es-ES" sz="1600" kern="120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stepbrother/stepsister.</a:t>
                      </a:r>
                      <a:br>
                        <a:rPr lang="es-ES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abuel</a:t>
                      </a:r>
                      <a:r>
                        <a:rPr lang="es-ES" sz="1600" kern="120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grandfather/grandmother.</a:t>
                      </a:r>
                      <a:br>
                        <a:rPr lang="es-ES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prim</a:t>
                      </a:r>
                      <a:r>
                        <a:rPr lang="es-ES" sz="1600" kern="120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cousin.</a:t>
                      </a:r>
                      <a:br>
                        <a:rPr lang="es-ES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tí</a:t>
                      </a:r>
                      <a:r>
                        <a:rPr lang="es-ES" sz="1600" kern="120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uncle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aunt.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bebé.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baby.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hij</a:t>
                      </a:r>
                      <a:r>
                        <a:rPr lang="en-GB" sz="1600" kern="1200" dirty="0" err="1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la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hija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hijos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[de mi …].</a:t>
                      </a:r>
                      <a:r>
                        <a:rPr lang="en-GB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son/daughter/children  [of my …].</a:t>
                      </a:r>
                    </a:p>
                  </a:txBody>
                  <a:tcPr marL="82800" marR="82800" marT="39604" marB="396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780">
                <a:tc gridSpan="2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Soy </a:t>
                      </a:r>
                      <a:r>
                        <a:rPr lang="fr-FR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únic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fr-F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fr-FR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I’m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only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child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4" marB="396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423863" y="1187450"/>
          <a:ext cx="11263526" cy="427512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34377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567923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6351830">
                  <a:extLst>
                    <a:ext uri="{9D8B030D-6E8A-4147-A177-3AD203B41FA5}">
                      <a16:colId xmlns:a16="http://schemas.microsoft.com/office/drawing/2014/main" val="3932159754"/>
                    </a:ext>
                  </a:extLst>
                </a:gridCol>
              </a:tblGrid>
              <a:tr h="660563">
                <a:tc gridSpan="3">
                  <a:txBody>
                    <a:bodyPr/>
                    <a:lstStyle/>
                    <a:p>
                      <a:pPr fontAlgn="base"/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puedo hacer?</a:t>
                      </a: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can I do?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98" marR="82798" marT="39596" marB="3959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007995">
                <a:tc rowSpan="2"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Tienes que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4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Debes </a:t>
                      </a:r>
                      <a:r>
                        <a:rPr lang="es-ES" sz="14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s-ES" sz="14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Puedes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</a:t>
                      </a:r>
                      <a:r>
                        <a:rPr lang="es-ES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798" marR="82798" marT="39596" marB="3959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hablar con él/ella/ellos/ellas (cara a </a:t>
                      </a:r>
                      <a:r>
                        <a:rPr lang="es-ES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cara).</a:t>
                      </a:r>
                      <a:r>
                        <a:rPr lang="es-ES" sz="14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talk to him/her/them (face to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face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ayudar a tu [amigo/a].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help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[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friend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]. 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organizar actividades. 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organise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activities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buscar ayuda.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seek help.</a:t>
                      </a:r>
                      <a:r>
                        <a:rPr lang="en-IN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cambiar la situación.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change the situation.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encontrar amigos/as.  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find friends.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ser fuerte.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 strong.</a:t>
                      </a:r>
                    </a:p>
                  </a:txBody>
                  <a:tcPr marL="82798" marR="82798" marT="39596" marB="3959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606570">
                <a:tc vMerge="1">
                  <a:txBody>
                    <a:bodyPr/>
                    <a:lstStyle/>
                    <a:p>
                      <a:endParaRPr lang="es-ES" sz="14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explicar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que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explain that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mostrar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que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show that</a:t>
                      </a:r>
                    </a:p>
                  </a:txBody>
                  <a:tcPr marL="82798" marR="82798" marT="39596" marB="3959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quieres pasar tiempo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juntos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 want to spend time together.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quieres cambiar la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situación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 want to change the situation.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quieres llevarte mejor con 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él/ella.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want to get on better with him/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estás triste.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 are sad.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estás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enojado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/a.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 are angry.</a:t>
                      </a:r>
                    </a:p>
                  </a:txBody>
                  <a:tcPr marL="82798" marR="82798" marT="39596" marB="3959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76348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659C87-CB19-8A21-7DE4-0FC43CF10DD6}"/>
              </a:ext>
            </a:extLst>
          </p:cNvPr>
          <p:cNvGraphicFramePr>
            <a:graphicFrameLocks noGrp="1"/>
          </p:cNvGraphicFramePr>
          <p:nvPr/>
        </p:nvGraphicFramePr>
        <p:xfrm>
          <a:off x="1780849" y="870429"/>
          <a:ext cx="8441457" cy="344704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774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6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382">
                <a:tc gridSpan="2">
                  <a:txBody>
                    <a:bodyPr/>
                    <a:lstStyle/>
                    <a:p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¿Quién está en la foto?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Who is in the photo?</a:t>
                      </a:r>
                      <a:endParaRPr lang="es-ES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4" marR="82804" marT="39601" marB="3960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2778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la </a:t>
                      </a:r>
                      <a:r>
                        <a:rPr lang="fr-FR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foto</a:t>
                      </a: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</a:t>
                      </a:r>
                      <a:r>
                        <a:rPr lang="fr-F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photo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Aquí </a:t>
                      </a:r>
                      <a:r>
                        <a:rPr lang="es-ES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fr-FR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  <a:r>
                        <a:rPr lang="es-ES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Here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Aquí hay una </a:t>
                      </a:r>
                      <a:r>
                        <a:rPr lang="es-ES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foto de</a:t>
                      </a:r>
                      <a:r>
                        <a:rPr lang="es-ES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Here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photo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of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4" marR="82804" marT="39601" marB="3960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padre/</a:t>
                      </a:r>
                      <a:r>
                        <a:rPr lang="es-ES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madre.</a:t>
                      </a:r>
                      <a:r>
                        <a:rPr lang="es-E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father/mother.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padrastro/madrastra.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stepfather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stepmother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b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abuelo/a.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grandfather/grandmother.</a:t>
                      </a:r>
                      <a:b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herman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o/a (menor).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(younger) brother/sister.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hermanastro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/a.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stepbrother/stepsister.</a:t>
                      </a:r>
                      <a:b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familia.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family</a:t>
                      </a:r>
                      <a:r>
                        <a:rPr lang="en-GB" sz="1400" b="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primo/a.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cousin.</a:t>
                      </a:r>
                    </a:p>
                  </a:txBody>
                  <a:tcPr marL="82804" marR="82804" marT="39601" marB="3960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3578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la </a:t>
                      </a:r>
                      <a:r>
                        <a:rPr lang="en-GB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foto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están</a:t>
                      </a:r>
                      <a:r>
                        <a:rPr lang="en-GB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photo there are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Aquí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están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Here are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Aquí hay una foto de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Here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photo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4" marR="82804" marT="39601" marB="3960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 padres/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madres</a:t>
                      </a:r>
                      <a:r>
                        <a:rPr lang="es-E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parents/fathers / mothers.</a:t>
                      </a:r>
                      <a:b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 abuelos.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grandparents</a:t>
                      </a:r>
                      <a:r>
                        <a:rPr lang="en-GB" sz="1400" b="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 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hermanos/as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siblings / brothers/sisters.</a:t>
                      </a:r>
                      <a:b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 primos/as.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cousins</a:t>
                      </a:r>
                      <a:r>
                        <a:rPr lang="en-GB" sz="1400" b="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804" marR="82804" marT="39601" marB="3960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F4BF30-8789-D520-2BCF-83823B8BD000}"/>
              </a:ext>
            </a:extLst>
          </p:cNvPr>
          <p:cNvGraphicFramePr>
            <a:graphicFrameLocks noGrp="1"/>
          </p:cNvGraphicFramePr>
          <p:nvPr/>
        </p:nvGraphicFramePr>
        <p:xfrm>
          <a:off x="3506121" y="4527094"/>
          <a:ext cx="4921879" cy="200818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49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2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563">
                <a:tc gridSpan="2">
                  <a:txBody>
                    <a:bodyPr/>
                    <a:lstStyle/>
                    <a:p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¿Dónde están?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Where are they?</a:t>
                      </a:r>
                      <a:endParaRPr lang="es-ES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4" marR="82804" marT="39613" marB="3961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624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</a:t>
                      </a:r>
                      <a:r>
                        <a:rPr lang="fr-FR" sz="14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fr-FR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He/</a:t>
                      </a:r>
                      <a:r>
                        <a:rPr lang="fr-FR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fr-FR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endParaRPr lang="fr-FR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Están</a:t>
                      </a:r>
                      <a:r>
                        <a:rPr lang="fr-FR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fr-FR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fr-FR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</a:t>
                      </a:r>
                      <a:r>
                        <a:rPr lang="fr-FR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4" marR="82804" marT="39613" marB="3961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jardín.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s-ES" sz="1400" b="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garden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sala.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s-ES" sz="1400" b="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living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room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cocina.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s-ES" sz="1400" b="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kitchen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casa.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at home.</a:t>
                      </a:r>
                      <a:endParaRPr lang="en-GB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4" marR="82804" marT="39613" marB="3961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AD266B-D32E-692F-E1BB-D559403B9B0E}"/>
              </a:ext>
            </a:extLst>
          </p:cNvPr>
          <p:cNvGraphicFramePr>
            <a:graphicFrameLocks noGrp="1"/>
          </p:cNvGraphicFramePr>
          <p:nvPr/>
        </p:nvGraphicFramePr>
        <p:xfrm>
          <a:off x="1711325" y="1119188"/>
          <a:ext cx="8769350" cy="431006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304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619">
                <a:tc gridSpan="2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están haciendo?</a:t>
                      </a:r>
                      <a:r>
                        <a:rPr lang="es-ES" sz="1800" b="1" dirty="0"/>
                        <a:t>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are they doing?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85" marR="82785" marT="39599" marB="3959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443">
                <a:tc>
                  <a:txBody>
                    <a:bodyPr/>
                    <a:lstStyle/>
                    <a:p>
                      <a:pPr fontAlgn="base"/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Está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He/She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is</a:t>
                      </a:r>
                    </a:p>
                    <a:p>
                      <a:pPr fontAlgn="base"/>
                      <a:endParaRPr lang="es-ES" sz="1400" i="0" dirty="0">
                        <a:solidFill>
                          <a:schemeClr val="tx1"/>
                        </a:solidFill>
                      </a:endParaRPr>
                    </a:p>
                    <a:p>
                      <a:pPr fontAlgn="base"/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Están</a:t>
                      </a:r>
                    </a:p>
                    <a:p>
                      <a:pPr fontAlgn="base"/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hey are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85" marR="82785" marT="39599" marB="3959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sonriendo.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miling</a:t>
                      </a:r>
                      <a:r>
                        <a:rPr lang="es-ES" sz="14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i="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hablando.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alking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cocinando. 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ooking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jugando a un videojuego.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playing a video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game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ayudando a mi/su [hermano].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helping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their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[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brother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celebrando su cumpleaños.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celebrating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their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birthday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chateando.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chatting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comiendo pastel (de cumpleaños).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eating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birthday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cake. 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leyendo correos electrónicos.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reading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emails.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haciendo los deberes.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doing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homework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.</a:t>
                      </a: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viendo un vídeo.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watching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a video</a:t>
                      </a:r>
                      <a:r>
                        <a:rPr lang="es-ES" sz="1400" b="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.</a:t>
                      </a:r>
                      <a:endParaRPr lang="es-ES" sz="1400" i="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mandando un mensaje.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sending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message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escuchando música.</a:t>
                      </a:r>
                      <a:r>
                        <a:rPr lang="es-E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listening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music.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85" marR="82785" marT="39599" marB="3959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122B6B-B3AF-5863-B798-0A7E29C08820}"/>
              </a:ext>
            </a:extLst>
          </p:cNvPr>
          <p:cNvGraphicFramePr>
            <a:graphicFrameLocks noGrp="1"/>
          </p:cNvGraphicFramePr>
          <p:nvPr/>
        </p:nvGraphicFramePr>
        <p:xfrm>
          <a:off x="3199198" y="807082"/>
          <a:ext cx="5160005" cy="208693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39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34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Cómo eres?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do you look like?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90" marR="82790" marT="39596" marB="3959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870">
                <a:tc rowSpan="2">
                  <a:txBody>
                    <a:bodyPr/>
                    <a:lstStyle/>
                    <a:p>
                      <a:pPr fontAlgn="base"/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Soy</a:t>
                      </a:r>
                    </a:p>
                    <a:p>
                      <a:pPr fontAlgn="base"/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</a:t>
                      </a:r>
                    </a:p>
                    <a:p>
                      <a:pPr fontAlgn="base"/>
                      <a:endParaRPr lang="en-GB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fontAlgn="base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 [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herman</a:t>
                      </a:r>
                      <a:r>
                        <a:rPr lang="en-GB" sz="1600" b="0" i="0" kern="1200" dirty="0" err="1">
                          <a:solidFill>
                            <a:srgbClr val="007BC4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i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 es</a:t>
                      </a:r>
                    </a:p>
                    <a:p>
                      <a:pPr fontAlgn="base"/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[brother/sister] is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90" marR="82790" marT="39596" marB="3959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 err="1">
                          <a:solidFill>
                            <a:schemeClr val="tx1"/>
                          </a:solidFill>
                        </a:rPr>
                        <a:t>muy</a:t>
                      </a:r>
                      <a:r>
                        <a:rPr lang="en-GB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very</a:t>
                      </a:r>
                      <a:r>
                        <a:rPr lang="en-GB" sz="1400" i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 err="1">
                          <a:solidFill>
                            <a:schemeClr val="tx1"/>
                          </a:solidFill>
                        </a:rPr>
                        <a:t>bastante</a:t>
                      </a:r>
                      <a:r>
                        <a:rPr lang="en-GB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quite</a:t>
                      </a:r>
                      <a:r>
                        <a:rPr lang="en-GB" sz="1400" i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82790" marR="82790" marT="39596" marB="3959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dirty="0" err="1">
                          <a:solidFill>
                            <a:schemeClr val="tx1"/>
                          </a:solidFill>
                        </a:rPr>
                        <a:t>alt</a:t>
                      </a:r>
                      <a:r>
                        <a:rPr lang="en-GB" sz="1600" b="0" i="0" kern="1200" dirty="0">
                          <a:solidFill>
                            <a:srgbClr val="007BC4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i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tall.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dirty="0" err="1">
                          <a:solidFill>
                            <a:schemeClr val="tx1"/>
                          </a:solidFill>
                        </a:rPr>
                        <a:t>baj</a:t>
                      </a:r>
                      <a:r>
                        <a:rPr lang="en-GB" sz="1600" b="0" i="0" kern="1200" dirty="0">
                          <a:solidFill>
                            <a:srgbClr val="007BC4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i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short.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790" marR="82790" marT="39596" marB="3959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2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/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moren</a:t>
                      </a:r>
                      <a:r>
                        <a:rPr lang="en-GB" sz="1600" b="0" i="0" kern="1200" dirty="0">
                          <a:solidFill>
                            <a:srgbClr val="007BC4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i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brown haired.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fontAlgn="base"/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rubi</a:t>
                      </a:r>
                      <a:r>
                        <a:rPr lang="en-GB" sz="1600" b="0" i="0" kern="1200" dirty="0">
                          <a:solidFill>
                            <a:srgbClr val="007BC4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i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blond(e).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fontAlgn="base"/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pelirroj</a:t>
                      </a:r>
                      <a:r>
                        <a:rPr lang="en-GB" sz="1600" b="0" i="0" kern="1200" dirty="0">
                          <a:solidFill>
                            <a:srgbClr val="007BC4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i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red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haired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.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790" marR="82790" marT="39596" marB="3959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fontAlgn="base"/>
                      <a:endParaRPr lang="es-E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5F06F5-C567-BC6A-A64D-C6FF16D77C3A}"/>
              </a:ext>
            </a:extLst>
          </p:cNvPr>
          <p:cNvGraphicFramePr>
            <a:graphicFrameLocks noGrp="1"/>
          </p:cNvGraphicFramePr>
          <p:nvPr/>
        </p:nvGraphicFramePr>
        <p:xfrm>
          <a:off x="2216987" y="3063936"/>
          <a:ext cx="7211925" cy="36301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992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635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</a:rPr>
                        <a:t>Cómo tienes el pelo / los ojos?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is your hair like? What are your eyes like?</a:t>
                      </a:r>
                      <a:endParaRPr lang="en-IN" sz="14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90" marR="82790" marT="39589" marB="3958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ase"/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fontAlgn="base"/>
                      <a:endParaRPr lang="es-E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22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Tengo</a:t>
                      </a:r>
                      <a:r>
                        <a:rPr lang="en-GB" sz="140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kern="1200" noProof="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have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 [</a:t>
                      </a:r>
                      <a:r>
                        <a:rPr lang="en-GB" sz="1600" i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madre</a:t>
                      </a:r>
                      <a:r>
                        <a:rPr lang="en-GB" sz="160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en-GB" sz="1600" i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tiene</a:t>
                      </a:r>
                      <a:r>
                        <a:rPr lang="en-GB" sz="160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kern="1200" noProof="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My [mother] has </a:t>
                      </a:r>
                      <a:endParaRPr lang="en-IN" sz="1400" i="1" kern="1200" noProof="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90" marR="82790" marT="39589" marB="3958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 i="0">
                          <a:solidFill>
                            <a:schemeClr val="tx1"/>
                          </a:solidFill>
                        </a:rPr>
                        <a:t>los ojos  </a:t>
                      </a:r>
                      <a:r>
                        <a:rPr lang="es-ES" sz="1400" i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… eyes.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790" marR="82790" marT="39589" marB="3958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fontAlgn="base"/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marrones.</a:t>
                      </a:r>
                      <a:r>
                        <a:rPr lang="es-ES" sz="1400" i="0" dirty="0">
                          <a:solidFill>
                            <a:srgbClr val="4D4D4C"/>
                          </a:solidFill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brown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verdes.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green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fontAlgn="base"/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azules.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blue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790" marR="82790" marT="39589" marB="3958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9277">
                <a:tc vMerge="1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 i="0">
                          <a:solidFill>
                            <a:schemeClr val="tx1"/>
                          </a:solidFill>
                        </a:rPr>
                        <a:t>el pelo  </a:t>
                      </a:r>
                      <a:r>
                        <a:rPr lang="es-ES" sz="1400" i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r>
                        <a:rPr lang="en-GB" sz="14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hair.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90" marR="82790" marT="39589" marB="3958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corto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largo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long</a:t>
                      </a:r>
                    </a:p>
                  </a:txBody>
                  <a:tcPr marL="82790" marR="82790" marT="39589" marB="3958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y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fontAlgn="base"/>
                      <a:r>
                        <a:rPr lang="en-GB" sz="1400" b="0" i="1" kern="120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(and</a:t>
                      </a:r>
                      <a:r>
                        <a:rPr lang="en-GB" sz="1400" b="0" i="0" kern="120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GB" sz="1400" b="0" i="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90" marR="82790" marT="39589" marB="3958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castaño.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brown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rubio.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blond(e)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fontAlgn="base"/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negro.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black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fontAlgn="base"/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pelirrojo.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red</a:t>
                      </a:r>
                      <a:endParaRPr lang="en-GB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90" marR="82790" marT="39589" marB="3958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Llevo</a:t>
                      </a:r>
                      <a:r>
                        <a:rPr lang="en-GB" sz="140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i="1" kern="1200" noProof="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wear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Lleva   </a:t>
                      </a:r>
                      <a:r>
                        <a:rPr lang="en-GB" sz="1400" i="1" kern="1200" noProof="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He/She</a:t>
                      </a:r>
                      <a:r>
                        <a:rPr lang="en-GB" sz="1400" i="1" kern="1200" noProof="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wears</a:t>
                      </a:r>
                      <a:endParaRPr lang="en-IN" sz="1400" i="1" kern="1200" noProof="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90" marR="82790" marT="39589" marB="3958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fontAlgn="base"/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trenzas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braids</a:t>
                      </a:r>
                      <a:r>
                        <a:rPr lang="en-IN" sz="14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fontAlgn="base"/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gafas.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glasses.</a:t>
                      </a:r>
                    </a:p>
                  </a:txBody>
                  <a:tcPr marL="82790" marR="82790" marT="39589" marB="3958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fontAlgn="base"/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fontAlgn="base"/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fontAlgn="base"/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758563-D283-1BAC-778D-2AF67C5E1B54}"/>
              </a:ext>
            </a:extLst>
          </p:cNvPr>
          <p:cNvGraphicFramePr>
            <a:graphicFrameLocks noGrp="1"/>
          </p:cNvGraphicFramePr>
          <p:nvPr/>
        </p:nvGraphicFramePr>
        <p:xfrm>
          <a:off x="983475" y="1163638"/>
          <a:ext cx="10243555" cy="394491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66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7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30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3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532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7384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</a:t>
                      </a:r>
                      <a:r>
                        <a:rPr lang="es-ES" sz="1800" b="1" dirty="0"/>
                        <a:t>Eres como tu </a:t>
                      </a:r>
                      <a:r>
                        <a:rPr lang="es-ES" sz="1800" b="1"/>
                        <a:t>familia? ¿</a:t>
                      </a:r>
                      <a:r>
                        <a:rPr lang="es-ES" sz="1800" b="1" dirty="0"/>
                        <a:t>Por qué?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Are you like your family? Why? </a:t>
                      </a:r>
                      <a:endParaRPr lang="en-IN" sz="20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97" marR="82797" marT="39604" marB="396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96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  <a:latin typeface="+mn-lt"/>
                        </a:rPr>
                        <a:t>Soy como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like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97" marR="82797" marT="39604" marB="396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padre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madre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father/mother</a:t>
                      </a:r>
                      <a:br>
                        <a:rPr lang="es-ES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</a:t>
                      </a:r>
                      <a:r>
                        <a:rPr lang="es-E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abuel</a:t>
                      </a:r>
                      <a:r>
                        <a:rPr lang="en-GB" sz="1600" b="0" i="0" kern="120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600" b="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s-ES" sz="1400" b="0" i="0" kern="1200" dirty="0">
                        <a:solidFill>
                          <a:srgbClr val="C04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grandfather/grandmother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herman</a:t>
                      </a:r>
                      <a:r>
                        <a:rPr lang="en-GB" sz="1600" b="0" i="0" kern="1200" dirty="0" err="1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600" b="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brother/sister </a:t>
                      </a:r>
                    </a:p>
                  </a:txBody>
                  <a:tcPr marL="82797" marR="82797" marT="39604" marB="396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porque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because</a:t>
                      </a:r>
                      <a:r>
                        <a:rPr lang="en-GB" sz="1400" b="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797" marR="82797" marT="39604" marB="396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 err="1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dos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somos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both of us are </a:t>
                      </a:r>
                    </a:p>
                  </a:txBody>
                  <a:tcPr marL="82797" marR="82797" marT="39604" marB="396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alt</a:t>
                      </a:r>
                      <a:r>
                        <a:rPr lang="en-GB" sz="1600" b="0" i="0" kern="120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</a:t>
                      </a:r>
                      <a:r>
                        <a:rPr lang="en-GB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tall.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baj</a:t>
                      </a:r>
                      <a:r>
                        <a:rPr lang="en-GB" sz="1600" b="0" i="0" kern="1200" dirty="0" err="1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</a:t>
                      </a:r>
                      <a:r>
                        <a:rPr lang="en-GB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short.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rubi</a:t>
                      </a:r>
                      <a:r>
                        <a:rPr lang="en-GB" sz="1600" b="0" i="0" kern="1200" dirty="0" err="1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i="0" kern="120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</a:t>
                      </a:r>
                      <a:r>
                        <a:rPr lang="en-GB" sz="1600" b="0" i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blond(e)</a:t>
                      </a:r>
                      <a:r>
                        <a:rPr lang="en-GB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moren</a:t>
                      </a:r>
                      <a:r>
                        <a:rPr lang="en-GB" sz="1600" b="0" i="0" kern="1200" dirty="0" err="1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i="0" kern="120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</a:t>
                      </a:r>
                      <a:r>
                        <a:rPr lang="en-GB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brown haired. </a:t>
                      </a:r>
                    </a:p>
                  </a:txBody>
                  <a:tcPr marL="82797" marR="82797" marT="39604" marB="396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dos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tenemos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both have </a:t>
                      </a:r>
                    </a:p>
                  </a:txBody>
                  <a:tcPr marL="82797" marR="82797" marT="39604" marB="396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ojos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[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marrones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[brown] eyes</a:t>
                      </a:r>
                      <a:r>
                        <a:rPr lang="en-GB" sz="1400" b="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marL="82797" marR="82797" marT="39604" marB="396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2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</a:t>
                      </a:r>
                      <a:r>
                        <a:rPr lang="es-ES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herman</a:t>
                      </a:r>
                      <a:r>
                        <a:rPr lang="en-GB" sz="1600" b="0" i="0" kern="120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600" b="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brother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797" marR="82797" marT="39604" marB="396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en-GB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alto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en-GB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baja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alt</a:t>
                      </a:r>
                      <a:r>
                        <a:rPr lang="en-GB" sz="1600" b="0" i="0" kern="120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600" b="0" i="0" kern="120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1400" b="0" i="0" kern="120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 taller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baj</a:t>
                      </a:r>
                      <a:r>
                        <a:rPr lang="en-GB" sz="1600" b="0" i="0" kern="120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600" b="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 shorter </a:t>
                      </a:r>
                      <a:endParaRPr lang="en-GB" sz="1400" i="1" dirty="0">
                        <a:solidFill>
                          <a:srgbClr val="4D4D4C"/>
                        </a:solidFill>
                        <a:latin typeface="+mn-lt"/>
                      </a:endParaRPr>
                    </a:p>
                  </a:txBody>
                  <a:tcPr marL="82797" marR="82797" marT="39604" marB="396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que </a:t>
                      </a:r>
                      <a:r>
                        <a:rPr lang="en-GB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que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than me.</a:t>
                      </a:r>
                    </a:p>
                  </a:txBody>
                  <a:tcPr marL="82797" marR="82797" marT="39604" marB="396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8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soy como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37" marR="91437" marT="45725" marB="45725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600" i="0" dirty="0">
                          <a:solidFill>
                            <a:schemeClr val="tx1"/>
                          </a:solidFill>
                          <a:latin typeface="+mn-lt"/>
                        </a:rPr>
                        <a:t>mi </a:t>
                      </a:r>
                      <a:r>
                        <a:rPr lang="en-GB" sz="1600" i="0" dirty="0" err="1">
                          <a:solidFill>
                            <a:schemeClr val="tx1"/>
                          </a:solidFill>
                          <a:latin typeface="+mn-lt"/>
                        </a:rPr>
                        <a:t>familia</a:t>
                      </a:r>
                      <a:r>
                        <a:rPr lang="en-GB" sz="1400" i="0" dirty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  <a:latin typeface="+mn-lt"/>
                        </a:rPr>
                        <a:t>my family </a:t>
                      </a:r>
                    </a:p>
                    <a:p>
                      <a:r>
                        <a:rPr lang="en-GB" sz="1600" i="0" dirty="0">
                          <a:solidFill>
                            <a:schemeClr val="tx1"/>
                          </a:solidFill>
                          <a:latin typeface="+mn-lt"/>
                        </a:rPr>
                        <a:t>mis padres</a:t>
                      </a:r>
                      <a:r>
                        <a:rPr lang="en-GB" sz="1400" i="0" dirty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  <a:latin typeface="+mn-lt"/>
                        </a:rPr>
                        <a:t>my parents </a:t>
                      </a:r>
                    </a:p>
                  </a:txBody>
                  <a:tcPr marL="91437" marR="91437" marT="45725" marB="457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r>
                        <a:rPr lang="en-GB" sz="1600" i="0" dirty="0" err="1">
                          <a:solidFill>
                            <a:schemeClr val="tx1"/>
                          </a:solidFill>
                          <a:latin typeface="+mn-lt"/>
                        </a:rPr>
                        <a:t>porque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  <a:latin typeface="+mn-lt"/>
                        </a:rPr>
                        <a:t> soy </a:t>
                      </a:r>
                      <a:r>
                        <a:rPr lang="en-GB" sz="1600" i="0" dirty="0" err="1">
                          <a:solidFill>
                            <a:schemeClr val="tx1"/>
                          </a:solidFill>
                          <a:latin typeface="+mn-lt"/>
                        </a:rPr>
                        <a:t>adoptad</a:t>
                      </a:r>
                      <a:r>
                        <a:rPr lang="en-GB" sz="1600" i="0" dirty="0" err="1">
                          <a:solidFill>
                            <a:srgbClr val="007BC4"/>
                          </a:solidFill>
                          <a:latin typeface="+mn-lt"/>
                        </a:rPr>
                        <a:t>o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GB" sz="1600" i="0" dirty="0">
                          <a:solidFill>
                            <a:srgbClr val="C04000"/>
                          </a:solidFill>
                          <a:latin typeface="+mn-lt"/>
                        </a:rPr>
                        <a:t>a</a:t>
                      </a:r>
                      <a:r>
                        <a:rPr lang="en-GB" sz="1600" i="0" dirty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</a:p>
                    <a:p>
                      <a:r>
                        <a:rPr lang="en-GB" sz="1400" i="1" dirty="0">
                          <a:solidFill>
                            <a:srgbClr val="4D4D4C"/>
                          </a:solidFill>
                          <a:latin typeface="+mn-lt"/>
                        </a:rPr>
                        <a:t>because I am adopted. </a:t>
                      </a:r>
                    </a:p>
                  </a:txBody>
                  <a:tcPr marL="91437" marR="91437" marT="45725" marB="457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B7F0BC-C139-BE5E-2665-9A21CA7BF7DD}"/>
              </a:ext>
            </a:extLst>
          </p:cNvPr>
          <p:cNvGraphicFramePr>
            <a:graphicFrameLocks noGrp="1"/>
          </p:cNvGraphicFramePr>
          <p:nvPr/>
        </p:nvGraphicFramePr>
        <p:xfrm>
          <a:off x="2290040" y="1492970"/>
          <a:ext cx="7731304" cy="444388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065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5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3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haces en las redes sociales?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do you do on social media?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1" marR="82801" marT="39602" marB="39602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2818">
                <a:tc>
                  <a:txBody>
                    <a:bodyPr/>
                    <a:lstStyle/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Escucho </a:t>
                      </a:r>
                      <a:r>
                        <a:rPr lang="es-ES" sz="1600" i="0" dirty="0" err="1">
                          <a:solidFill>
                            <a:schemeClr val="tx1"/>
                          </a:solidFill>
                        </a:rPr>
                        <a:t>pódcasts</a:t>
                      </a: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 sobre </a:t>
                      </a:r>
                    </a:p>
                    <a:p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listen to podcasts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Sigo canales de 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follow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channels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about</a:t>
                      </a:r>
                      <a:r>
                        <a:rPr lang="es-ES" sz="1400" i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Veo vídeos de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watch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… videos.</a:t>
                      </a:r>
                    </a:p>
                  </a:txBody>
                  <a:tcPr marL="82801" marR="82801" marT="39602" marB="39602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0" dirty="0">
                          <a:solidFill>
                            <a:schemeClr val="tx1"/>
                          </a:solidFill>
                        </a:rPr>
                        <a:t>arte.</a:t>
                      </a:r>
                      <a:r>
                        <a:rPr lang="en-GB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art.</a:t>
                      </a:r>
                    </a:p>
                    <a:p>
                      <a:r>
                        <a:rPr lang="en-GB" sz="1600" i="0" dirty="0" err="1">
                          <a:solidFill>
                            <a:schemeClr val="tx1"/>
                          </a:solidFill>
                        </a:rPr>
                        <a:t>cocina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GB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cooking.</a:t>
                      </a:r>
                    </a:p>
                    <a:p>
                      <a:r>
                        <a:rPr lang="en-GB" sz="1600" i="0" dirty="0" err="1">
                          <a:solidFill>
                            <a:schemeClr val="tx1"/>
                          </a:solidFill>
                        </a:rPr>
                        <a:t>deporte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GB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sports.</a:t>
                      </a:r>
                    </a:p>
                    <a:p>
                      <a:r>
                        <a:rPr lang="en-GB" sz="1600" i="0" dirty="0" err="1">
                          <a:solidFill>
                            <a:schemeClr val="tx1"/>
                          </a:solidFill>
                        </a:rPr>
                        <a:t>dibujo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GB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drawing.</a:t>
                      </a:r>
                      <a:r>
                        <a:rPr lang="en-GB" sz="1400" i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GB" sz="1600" i="0" dirty="0" err="1">
                          <a:solidFill>
                            <a:schemeClr val="tx1"/>
                          </a:solidFill>
                        </a:rPr>
                        <a:t>música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GB" sz="1600" i="0" dirty="0" err="1">
                          <a:solidFill>
                            <a:schemeClr val="tx1"/>
                          </a:solidFill>
                        </a:rPr>
                        <a:t>latina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</a:rPr>
                        <a:t>].</a:t>
                      </a:r>
                      <a:r>
                        <a:rPr lang="en-GB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[Latin] music. </a:t>
                      </a:r>
                    </a:p>
                    <a:p>
                      <a:r>
                        <a:rPr lang="en-GB" sz="1600" i="0" dirty="0" err="1">
                          <a:solidFill>
                            <a:schemeClr val="tx1"/>
                          </a:solidFill>
                        </a:rPr>
                        <a:t>moda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GB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fashion. </a:t>
                      </a: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videojuegos</a:t>
                      </a:r>
                      <a:r>
                        <a:rPr lang="en-GB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Video games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801" marR="82801" marT="39602" marB="39602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072">
                <a:tc>
                  <a:txBody>
                    <a:bodyPr/>
                    <a:lstStyle/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Sigo a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follow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</a:p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Soy aficionado/a </a:t>
                      </a:r>
                      <a:r>
                        <a:rPr lang="es-ES" sz="1600" i="0" dirty="0" err="1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am a fan of</a:t>
                      </a:r>
                    </a:p>
                  </a:txBody>
                  <a:tcPr marL="82801" marR="82801" marT="39602" marB="39602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cantantes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singers. </a:t>
                      </a:r>
                    </a:p>
                    <a:p>
                      <a:r>
                        <a:rPr lang="en-GB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artistas</a:t>
                      </a:r>
                      <a:r>
                        <a:rPr lang="en-GB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artists. </a:t>
                      </a:r>
                    </a:p>
                    <a:p>
                      <a:r>
                        <a:rPr lang="en-GB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escritores</a:t>
                      </a:r>
                      <a:r>
                        <a:rPr lang="en-GB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4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writers</a:t>
                      </a:r>
                      <a:r>
                        <a:rPr lang="en-GB" sz="14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GB" sz="16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streamers</a:t>
                      </a:r>
                      <a:r>
                        <a:rPr lang="en-GB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y a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youtubers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streamers and </a:t>
                      </a:r>
                      <a:r>
                        <a:rPr lang="en-GB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YouTubers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tiktokeros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TikTokers</a:t>
                      </a:r>
                      <a:r>
                        <a:rPr lang="en-GB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GB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videojugadores.  </a:t>
                      </a:r>
                      <a:r>
                        <a:rPr lang="en-GB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video gamers.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personalidades del deporte.   </a:t>
                      </a:r>
                      <a:r>
                        <a:rPr lang="en-GB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sports people.</a:t>
                      </a:r>
                    </a:p>
                    <a:p>
                      <a:r>
                        <a:rPr lang="en-GB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influencers de moda.   </a:t>
                      </a:r>
                      <a:r>
                        <a:rPr lang="en-GB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fashion influencers.</a:t>
                      </a: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1" marR="82801" marT="39602" marB="39602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61496F-742B-5572-7980-D5679A3F53CA}"/>
              </a:ext>
            </a:extLst>
          </p:cNvPr>
          <p:cNvGraphicFramePr>
            <a:graphicFrameLocks noGrp="1"/>
          </p:cNvGraphicFramePr>
          <p:nvPr/>
        </p:nvGraphicFramePr>
        <p:xfrm>
          <a:off x="1024655" y="1206641"/>
          <a:ext cx="10094400" cy="404749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589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9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34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735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¿Por qué te gusta(n)?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Why do you like it/them?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1" marR="82801" marT="39598" marB="3959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2625">
                <a:tc>
                  <a:txBody>
                    <a:bodyPr/>
                    <a:lstStyle/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Porque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Because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1" marR="82801" marT="39598" marB="3959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n)</a:t>
                      </a:r>
                      <a:r>
                        <a:rPr lang="en-GB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like</a:t>
                      </a:r>
                      <a:r>
                        <a:rPr lang="en-GB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interesa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(n)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interested in </a:t>
                      </a:r>
                    </a:p>
                    <a:p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encanta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(n)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love </a:t>
                      </a:r>
                    </a:p>
                    <a:p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importa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GB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GB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is/are important to me.</a:t>
                      </a:r>
                      <a:r>
                        <a:rPr lang="en-GB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soy aficionado/</a:t>
                      </a:r>
                      <a:r>
                        <a:rPr lang="en-GB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a</a:t>
                      </a:r>
                      <a:r>
                        <a:rPr lang="en-GB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a fan of </a:t>
                      </a:r>
                    </a:p>
                  </a:txBody>
                  <a:tcPr marL="82801" marR="82801" marT="39598" marB="3959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juegos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directo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live games.</a:t>
                      </a:r>
                      <a:r>
                        <a:rPr lang="en-GB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videojuegos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(de </a:t>
                      </a:r>
                      <a:r>
                        <a:rPr lang="en-GB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deporte</a:t>
                      </a:r>
                      <a:r>
                        <a:rPr lang="en-GB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).</a:t>
                      </a:r>
                      <a:r>
                        <a:rPr lang="en-GB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(sports</a:t>
                      </a:r>
                      <a:r>
                        <a:rPr lang="en-GB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video games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 arte y el </a:t>
                      </a:r>
                      <a:r>
                        <a:rPr lang="en-GB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dibujo</a:t>
                      </a:r>
                      <a:r>
                        <a:rPr lang="en-GB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art and drawing.</a:t>
                      </a:r>
                      <a:r>
                        <a:rPr lang="en-GB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 </a:t>
                      </a:r>
                      <a:r>
                        <a:rPr lang="en-GB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deporte</a:t>
                      </a:r>
                      <a:r>
                        <a:rPr lang="en-GB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sport.</a:t>
                      </a:r>
                    </a:p>
                    <a:p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música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[</a:t>
                      </a:r>
                      <a:r>
                        <a:rPr lang="en-GB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latina</a:t>
                      </a:r>
                      <a:r>
                        <a:rPr lang="en-GB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].</a:t>
                      </a:r>
                      <a:r>
                        <a:rPr lang="en-GB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[Latin] music.</a:t>
                      </a: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aprender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GB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cocinar</a:t>
                      </a:r>
                      <a:r>
                        <a:rPr lang="en-GB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to cook.</a:t>
                      </a:r>
                      <a:r>
                        <a:rPr lang="en-GB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1" marR="82801" marT="39598" marB="3959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6071">
                <a:tc>
                  <a:txBody>
                    <a:bodyPr/>
                    <a:lstStyle/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Los vídeos</a:t>
                      </a:r>
                    </a:p>
                    <a:p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videos</a:t>
                      </a:r>
                    </a:p>
                    <a:p>
                      <a:endParaRPr lang="es-ES" sz="1400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Los juegos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The games</a:t>
                      </a:r>
                    </a:p>
                    <a:p>
                      <a:endParaRPr lang="es-ES" sz="1400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Los canales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The channels</a:t>
                      </a:r>
                    </a:p>
                  </a:txBody>
                  <a:tcPr marL="82801" marR="82801" marT="39598" marB="3959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son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are</a:t>
                      </a:r>
                    </a:p>
                  </a:txBody>
                  <a:tcPr marL="82801" marR="82801" marT="39598" marB="3959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divertidos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fun.</a:t>
                      </a: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útiles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useful.</a:t>
                      </a: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emocionantes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exciting.</a:t>
                      </a:r>
                    </a:p>
                  </a:txBody>
                  <a:tcPr marL="82801" marR="82801" marT="39598" marB="3959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CC29D1-4372-18BD-4423-A0BA418CA2E9}"/>
              </a:ext>
            </a:extLst>
          </p:cNvPr>
          <p:cNvGraphicFramePr>
            <a:graphicFrameLocks noGrp="1"/>
          </p:cNvGraphicFramePr>
          <p:nvPr/>
        </p:nvGraphicFramePr>
        <p:xfrm>
          <a:off x="1924334" y="947738"/>
          <a:ext cx="7663533" cy="158750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33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31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¿Quién es tu personalidad famosa favorita?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 is your favourite celebrity?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93" marR="82793" marT="39581" marB="3958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091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Sigo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follow </a:t>
                      </a:r>
                    </a:p>
                  </a:txBody>
                  <a:tcPr marL="82793" marR="82793" marT="39581" marB="3958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600" dirty="0"/>
                        <a:t>[Shakira]. </a:t>
                      </a:r>
                    </a:p>
                    <a:p>
                      <a:r>
                        <a:rPr lang="es-ES" sz="1600" dirty="0"/>
                        <a:t>[Marcus </a:t>
                      </a:r>
                      <a:r>
                        <a:rPr lang="es-ES" sz="1600" dirty="0" err="1"/>
                        <a:t>Rashford</a:t>
                      </a:r>
                      <a:r>
                        <a:rPr lang="es-ES" sz="1600" dirty="0"/>
                        <a:t>]. </a:t>
                      </a:r>
                    </a:p>
                  </a:txBody>
                  <a:tcPr marL="82793" marR="82793" marT="39581" marB="3958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091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 personalidad famosa favorita es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favourite celebrity is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93" marR="82793" marT="39581" marB="3958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5AEEF4-55EC-E07B-7CC0-321FA2674129}"/>
              </a:ext>
            </a:extLst>
          </p:cNvPr>
          <p:cNvGraphicFramePr>
            <a:graphicFrameLocks noGrp="1"/>
          </p:cNvGraphicFramePr>
          <p:nvPr/>
        </p:nvGraphicFramePr>
        <p:xfrm>
          <a:off x="655638" y="2735263"/>
          <a:ext cx="10893762" cy="34866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9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5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5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9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733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¿Qué hace</a:t>
                      </a: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 ¿Por qué te gusta</a:t>
                      </a: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do they do? Why do you like them? 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793" marR="82793" marT="39590" marB="395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030">
                <a:tc rowSpan="2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He/She is</a:t>
                      </a:r>
                    </a:p>
                  </a:txBody>
                  <a:tcPr marL="82793" marR="82793" marT="39590" marB="395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futbolista 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footballer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cantante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singer</a:t>
                      </a:r>
                    </a:p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deportista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sportsperson </a:t>
                      </a:r>
                    </a:p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artista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 artist </a:t>
                      </a:r>
                    </a:p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escritor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(a)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writer </a:t>
                      </a:r>
                    </a:p>
                  </a:txBody>
                  <a:tcPr marL="82793" marR="82793" marT="39590" marB="395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IN" sz="14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793" marR="82793" marT="39590" marB="395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ayuda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he/she helps </a:t>
                      </a:r>
                    </a:p>
                  </a:txBody>
                  <a:tcPr marL="82793" marR="82793" marT="39590" marB="395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los niños.</a:t>
                      </a:r>
                      <a:r>
                        <a:rPr lang="es-ES" sz="1400" i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children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las familias </a:t>
                      </a:r>
                      <a:r>
                        <a:rPr lang="es-ES" sz="1600" i="0">
                          <a:solidFill>
                            <a:schemeClr val="tx1"/>
                          </a:solidFill>
                        </a:rPr>
                        <a:t>pobres.</a:t>
                      </a:r>
                      <a:r>
                        <a:rPr lang="es-ES" sz="1400" i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poor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families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muchas escuelas</a:t>
                      </a:r>
                      <a:r>
                        <a:rPr lang="es-ES" sz="1600" i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s-ES" sz="1400" i="1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 lot of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schools</a:t>
                      </a:r>
                      <a:r>
                        <a:rPr lang="es-ES" sz="1400" i="0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</a:txBody>
                  <a:tcPr marL="82793" marR="82793" marT="39590" marB="395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2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mensajes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positivos.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he/she gives positive messages.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 un 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buen modelo a 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 otros.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he/she is </a:t>
                      </a:r>
                      <a:r>
                        <a:rPr lang="en-IN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good role model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 others.</a:t>
                      </a:r>
                      <a:r>
                        <a:rPr lang="en-IN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tiene muchos seguidores.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he/she has a lot of followers.</a:t>
                      </a:r>
                    </a:p>
                  </a:txBody>
                  <a:tcPr marL="82793" marR="82793" marT="39590" marB="395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604">
                <a:tc gridSpan="3">
                  <a:txBody>
                    <a:bodyPr/>
                    <a:lstStyle/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porque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like him/her because </a:t>
                      </a:r>
                    </a:p>
                  </a:txBody>
                  <a:tcPr marL="82793" marR="82793" marT="39590" marB="395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lucha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he/she fights for</a:t>
                      </a:r>
                      <a:r>
                        <a:rPr lang="en-IN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793" marR="82793" marT="39590" marB="395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la igualdad de </a:t>
                      </a:r>
                      <a:r>
                        <a:rPr lang="es-ES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oportunidades.</a:t>
                      </a:r>
                      <a:endParaRPr lang="es-ES" sz="1600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equality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of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b="0" i="1" u="none" strike="noStrike" noProof="0" dirty="0" err="1">
                          <a:solidFill>
                            <a:srgbClr val="4D4D4C"/>
                          </a:solidFill>
                          <a:latin typeface="Arial"/>
                        </a:rPr>
                        <a:t>opportunities</a:t>
                      </a:r>
                      <a:r>
                        <a:rPr lang="es-ES" sz="1400" b="0" i="1" u="none" strike="noStrike" noProof="0" dirty="0">
                          <a:solidFill>
                            <a:srgbClr val="4D4D4C"/>
                          </a:solidFill>
                          <a:latin typeface="Arial"/>
                        </a:rPr>
                        <a:t>.</a:t>
                      </a:r>
                    </a:p>
                    <a:p>
                      <a:pPr lvl="0">
                        <a:buNone/>
                      </a:pPr>
                      <a:endParaRPr lang="es-ES" dirty="0"/>
                    </a:p>
                    <a:p>
                      <a:pPr lvl="0">
                        <a:buNone/>
                      </a:pPr>
                      <a:r>
                        <a:rPr lang="es-ES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la igualdad de género. 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s-ES" sz="1400" b="0" i="1" u="none" strike="noStrike" noProof="0" dirty="0" err="1">
                          <a:solidFill>
                            <a:srgbClr val="4D4D4C"/>
                          </a:solidFill>
                          <a:latin typeface="Arial"/>
                        </a:rPr>
                        <a:t>gender</a:t>
                      </a:r>
                      <a:r>
                        <a:rPr lang="es-ES" sz="1400" b="0" i="1" u="none" strike="noStrike" noProof="0" dirty="0">
                          <a:solidFill>
                            <a:srgbClr val="4D4D4C"/>
                          </a:solidFill>
                          <a:latin typeface="Arial"/>
                        </a:rPr>
                        <a:t> </a:t>
                      </a:r>
                      <a:r>
                        <a:rPr lang="es-ES" sz="1400" b="0" i="1" u="none" strike="noStrike" noProof="0" dirty="0" err="1">
                          <a:solidFill>
                            <a:srgbClr val="4D4D4C"/>
                          </a:solidFill>
                          <a:latin typeface="Arial"/>
                        </a:rPr>
                        <a:t>equality</a:t>
                      </a:r>
                      <a:r>
                        <a:rPr lang="es-ES" sz="1400" b="0" i="1" u="none" strike="noStrike" noProof="0" dirty="0">
                          <a:solidFill>
                            <a:srgbClr val="4D4D4C"/>
                          </a:solidFill>
                          <a:latin typeface="Arial"/>
                        </a:rPr>
                        <a:t>.</a:t>
                      </a:r>
                      <a:endParaRPr lang="es-ES" sz="1400" b="0" i="0" u="none" strike="noStrike" noProof="0" dirty="0">
                        <a:solidFill>
                          <a:srgbClr val="4D4D4C"/>
                        </a:solidFill>
                        <a:latin typeface="Arial"/>
                      </a:endParaRPr>
                    </a:p>
                  </a:txBody>
                  <a:tcPr marL="82793" marR="82793" marT="39590" marB="395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Germ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2.xml><?xml version="1.0" encoding="utf-8"?>
<a:theme xmlns:a="http://schemas.openxmlformats.org/drawingml/2006/main" name="Spanis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3.xml><?xml version="1.0" encoding="utf-8"?>
<a:theme xmlns:a="http://schemas.openxmlformats.org/drawingml/2006/main" name="Frenc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daa2f3-06b5-47f8-a85d-067055f32ca7">
      <Terms xmlns="http://schemas.microsoft.com/office/infopath/2007/PartnerControls"/>
    </lcf76f155ced4ddcb4097134ff3c332f>
    <TaxCatchAll xmlns="4276e521-d8f5-44a8-8722-75164a36e36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4" ma:contentTypeDescription="Create a new document." ma:contentTypeScope="" ma:versionID="fc7c4e70ab52ba3fa7abfd0312cbab7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1b5afc4a2fccf4f69eb6d18fd0db4ba6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12732b-c5be-460c-8d71-68bf2f451d7e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C355B1-3217-4844-A2F0-97E61E9011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445D87-FA37-4CEC-AA6F-196AE216725D}">
  <ds:schemaRefs>
    <ds:schemaRef ds:uri="http://schemas.microsoft.com/office/2006/metadata/properties"/>
    <ds:schemaRef ds:uri="http://schemas.microsoft.com/office/infopath/2007/PartnerControls"/>
    <ds:schemaRef ds:uri="c9b699c2-2c56-4336-b981-892f17840fb6"/>
    <ds:schemaRef ds:uri="18704ea7-6f73-4b33-ac14-9f02857f74b7"/>
  </ds:schemaRefs>
</ds:datastoreItem>
</file>

<file path=customXml/itemProps3.xml><?xml version="1.0" encoding="utf-8"?>
<ds:datastoreItem xmlns:ds="http://schemas.openxmlformats.org/officeDocument/2006/customXml" ds:itemID="{CE1761A0-6B57-475F-B4C8-EA803E51F818}"/>
</file>

<file path=docProps/app.xml><?xml version="1.0" encoding="utf-8"?>
<Properties xmlns="http://schemas.openxmlformats.org/officeDocument/2006/extended-properties" xmlns:vt="http://schemas.openxmlformats.org/officeDocument/2006/docPropsVTypes">
  <Template>MFL</Template>
  <TotalTime>0</TotalTime>
  <Words>2803</Words>
  <Application>Microsoft Office PowerPoint</Application>
  <PresentationFormat>Widescreen</PresentationFormat>
  <Paragraphs>475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German</vt:lpstr>
      <vt:lpstr>Spanish</vt:lpstr>
      <vt:lpstr>French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</cp:revision>
  <dcterms:created xsi:type="dcterms:W3CDTF">2022-07-15T11:48:32Z</dcterms:created>
  <dcterms:modified xsi:type="dcterms:W3CDTF">2025-07-23T10:47:26Z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MediaServiceImageTags">
    <vt:lpwstr/>
  </property>
</Properties>
</file>