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28"/>
  </p:notesMasterIdLst>
  <p:handoutMasterIdLst>
    <p:handoutMasterId r:id="rId29"/>
  </p:handoutMasterIdLst>
  <p:sldIdLst>
    <p:sldId id="332" r:id="rId7"/>
    <p:sldId id="312" r:id="rId8"/>
    <p:sldId id="313" r:id="rId9"/>
    <p:sldId id="315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7F7F7F"/>
    <a:srgbClr val="C04000"/>
    <a:srgbClr val="007BC4"/>
    <a:srgbClr val="FDF3ED"/>
    <a:srgbClr val="EFD500"/>
    <a:srgbClr val="DEEBF7"/>
    <a:srgbClr val="F39100"/>
    <a:srgbClr val="EDEDFD"/>
    <a:srgbClr val="E5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62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07539" y="18661"/>
            <a:ext cx="1779031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049164" y="18660"/>
            <a:ext cx="2137407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Zona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cultura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¡A clase!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54101" y="265234"/>
            <a:ext cx="936986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82354" y="18660"/>
            <a:ext cx="1712529" cy="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87F956-7D55-2615-458A-1C457BD303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26FC3-E88D-AA86-4235-8400A8797700}"/>
              </a:ext>
            </a:extLst>
          </p:cNvPr>
          <p:cNvSpPr txBox="1"/>
          <p:nvPr/>
        </p:nvSpPr>
        <p:spPr>
          <a:xfrm>
            <a:off x="1791477" y="1119674"/>
            <a:ext cx="692426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Y9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Spring Term</a:t>
            </a:r>
          </a:p>
          <a:p>
            <a:r>
              <a:rPr lang="en-US" sz="2800" b="1" dirty="0"/>
              <a:t> Unit: ¡A </a:t>
            </a:r>
            <a:r>
              <a:rPr lang="en-US" sz="2800" b="1" dirty="0" err="1"/>
              <a:t>clase</a:t>
            </a:r>
            <a:r>
              <a:rPr lang="en-US" sz="2800" b="1" dirty="0"/>
              <a:t>!</a:t>
            </a:r>
          </a:p>
          <a:p>
            <a:endParaRPr lang="en-US" sz="2800" b="1" dirty="0"/>
          </a:p>
          <a:p>
            <a:r>
              <a:rPr lang="en-GB" b="1" dirty="0"/>
              <a:t>Theme 1 People and Lifestyle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8625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84946" y="950664"/>
          <a:ext cx="11222108" cy="519982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3748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552797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152253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2779571">
                  <a:extLst>
                    <a:ext uri="{9D8B030D-6E8A-4147-A177-3AD203B41FA5}">
                      <a16:colId xmlns:a16="http://schemas.microsoft.com/office/drawing/2014/main" val="2089526577"/>
                    </a:ext>
                  </a:extLst>
                </a:gridCol>
              </a:tblGrid>
              <a:tr h="58339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asignaturas te gustan y cuáles no?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What subjects do you like and not like?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935022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encanta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love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(No)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gusta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(don’t) like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(No)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interesa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am (not) interested in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pasión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es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My passion is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Odio</a:t>
                      </a:r>
                      <a:r>
                        <a:rPr lang="en-IN" sz="16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 hate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Prefiero</a:t>
                      </a:r>
                      <a:r>
                        <a:rPr lang="en-IN" sz="16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prefer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ES" sz="1600" i="0" dirty="0">
                        <a:solidFill>
                          <a:srgbClr val="006F9E"/>
                        </a:solidFill>
                      </a:endParaRPr>
                    </a:p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rgbClr val="006F9E"/>
                          </a:solidFill>
                        </a:rPr>
                        <a:t>el </a:t>
                      </a:r>
                      <a:r>
                        <a:rPr lang="es-ES" sz="1600" i="0" dirty="0"/>
                        <a:t>dibujo   </a:t>
                      </a:r>
                      <a:r>
                        <a:rPr lang="es-ES" sz="1400" b="0" i="1" u="none" strike="noStrike" noProof="0" dirty="0" err="1">
                          <a:solidFill>
                            <a:srgbClr val="4D4D4C"/>
                          </a:solidFill>
                          <a:latin typeface="Arial"/>
                        </a:rPr>
                        <a:t>drawing</a:t>
                      </a:r>
                      <a:r>
                        <a:rPr lang="es-ES" sz="1600" b="0" i="0" u="none" strike="noStrike" noProof="0" dirty="0">
                          <a:latin typeface="Arial"/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i="0" dirty="0"/>
                        <a:t> español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Spanish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600" i="0" dirty="0"/>
                        <a:t>inglés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English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i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1600" i="0" dirty="0"/>
                        <a:t> teatro  </a:t>
                      </a:r>
                      <a:r>
                        <a:rPr lang="es-ES" sz="1600" i="1" dirty="0"/>
                        <a:t> </a:t>
                      </a:r>
                      <a:r>
                        <a:rPr lang="es-ES" sz="1400" b="0" i="1" u="none" strike="noStrike" noProof="0" dirty="0" err="1">
                          <a:solidFill>
                            <a:srgbClr val="4D4D4C"/>
                          </a:solidFill>
                          <a:latin typeface="Arial"/>
                        </a:rPr>
                        <a:t>theatre</a:t>
                      </a:r>
                      <a:r>
                        <a:rPr lang="es-ES" sz="1600" b="0" i="1" u="none" strike="noStrike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>
                          <a:solidFill>
                            <a:srgbClr val="C04000"/>
                          </a:solidFill>
                        </a:rPr>
                        <a:t>la</a:t>
                      </a:r>
                      <a:r>
                        <a:rPr lang="es-ES" sz="1600" i="0" dirty="0"/>
                        <a:t> geografía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geography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i="0" dirty="0"/>
                        <a:t> historia  </a:t>
                      </a:r>
                      <a:r>
                        <a:rPr lang="es-ES" sz="1600" i="1" dirty="0"/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history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i="0" dirty="0"/>
                        <a:t> música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music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i="0" dirty="0"/>
                        <a:t> religión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religious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studies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i="0" dirty="0"/>
                        <a:t> educación</a:t>
                      </a:r>
                      <a:r>
                        <a:rPr lang="es-ES" sz="1600" i="0" dirty="0">
                          <a:solidFill>
                            <a:schemeClr val="tx1"/>
                          </a:solidFill>
                        </a:rPr>
                        <a:t> física</a:t>
                      </a:r>
                      <a:r>
                        <a:rPr lang="es-ES" sz="16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i="0" dirty="0"/>
                        <a:t>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physical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education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i="0" dirty="0"/>
                        <a:t> tecnología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technology</a:t>
                      </a:r>
                      <a:endParaRPr lang="es-ES" sz="1600" i="0" dirty="0"/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600" i="0" dirty="0"/>
                        <a:t> </a:t>
                      </a:r>
                      <a:r>
                        <a:rPr lang="es-ES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informática </a:t>
                      </a:r>
                      <a:r>
                        <a:rPr lang="es-ES" sz="1600" i="0" dirty="0"/>
                        <a:t> </a:t>
                      </a:r>
                      <a:r>
                        <a:rPr lang="es-ES" sz="16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computing</a:t>
                      </a:r>
                      <a:endParaRPr lang="es-ES" sz="1600" i="1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(no) es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it is (not)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aburrid</a:t>
                      </a:r>
                      <a:r>
                        <a:rPr lang="en-GB" sz="1600" i="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i="0" dirty="0"/>
                        <a:t>/</a:t>
                      </a:r>
                      <a:r>
                        <a:rPr lang="en-GB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i="0" dirty="0"/>
                        <a:t>(s).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boring.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divertid</a:t>
                      </a:r>
                      <a:r>
                        <a:rPr lang="en-GB" sz="1600" i="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i="0" dirty="0"/>
                        <a:t>/</a:t>
                      </a:r>
                      <a:r>
                        <a:rPr lang="en-GB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i="0" dirty="0"/>
                        <a:t>(s).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fun.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dur</a:t>
                      </a:r>
                      <a:r>
                        <a:rPr lang="en-GB" sz="1600" i="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600" i="0" dirty="0"/>
                        <a:t>/</a:t>
                      </a:r>
                      <a:r>
                        <a:rPr lang="en-GB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i="0" dirty="0"/>
                        <a:t>(s).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hard.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fácil</a:t>
                      </a:r>
                      <a:r>
                        <a:rPr lang="en-GB" sz="1600" i="0" dirty="0"/>
                        <a:t>(es).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easy.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difícil</a:t>
                      </a:r>
                      <a:r>
                        <a:rPr lang="en-GB" sz="1600" i="0" dirty="0"/>
                        <a:t>(es).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difficult.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imposible</a:t>
                      </a:r>
                      <a:r>
                        <a:rPr lang="en-GB" sz="1600" i="0" dirty="0"/>
                        <a:t>(s).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impossible.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importante</a:t>
                      </a:r>
                      <a:r>
                        <a:rPr lang="en-GB" sz="1600" i="0" dirty="0"/>
                        <a:t>(s).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important.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interesante</a:t>
                      </a:r>
                      <a:r>
                        <a:rPr lang="en-GB" sz="1600" i="0" dirty="0"/>
                        <a:t>(s).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interesting.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err="1"/>
                        <a:t>útil</a:t>
                      </a:r>
                      <a:r>
                        <a:rPr lang="en-GB" sz="1600" i="0" dirty="0"/>
                        <a:t>(es).   </a:t>
                      </a:r>
                      <a:r>
                        <a:rPr lang="en-GB" sz="1400" i="0" dirty="0">
                          <a:solidFill>
                            <a:srgbClr val="4D4D4C"/>
                          </a:solidFill>
                        </a:rPr>
                        <a:t>useful.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597183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encantan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love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(No)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gustan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(don’t) like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(No)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interesan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am (not) interested in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Odio</a:t>
                      </a:r>
                      <a:r>
                        <a:rPr lang="en-IN" sz="16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 hate 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Prefiero</a:t>
                      </a:r>
                      <a:r>
                        <a:rPr lang="en-IN" sz="16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prefer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los </a:t>
                      </a:r>
                      <a:r>
                        <a:rPr lang="es-E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idiomas</a:t>
                      </a:r>
                      <a:r>
                        <a:rPr lang="es-ES" sz="1600" i="0"/>
                        <a:t>   </a:t>
                      </a:r>
                      <a:r>
                        <a:rPr lang="es-ES" sz="1600" i="1" dirty="0" err="1">
                          <a:solidFill>
                            <a:srgbClr val="4D4D4C"/>
                          </a:solidFill>
                        </a:rPr>
                        <a:t>languages</a:t>
                      </a:r>
                      <a:endParaRPr lang="es-ES" sz="16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s-ES" sz="1600" i="0" dirty="0"/>
                        <a:t> ciencias   </a:t>
                      </a:r>
                      <a:r>
                        <a:rPr lang="es-ES" sz="1600" i="1" dirty="0" err="1">
                          <a:solidFill>
                            <a:srgbClr val="4D4D4C"/>
                          </a:solidFill>
                        </a:rPr>
                        <a:t>sciences</a:t>
                      </a:r>
                      <a:endParaRPr lang="es-ES" sz="16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s-ES" sz="1600" i="0" dirty="0"/>
                        <a:t> matemáticas   </a:t>
                      </a:r>
                      <a:r>
                        <a:rPr lang="es-ES" sz="1600" i="1" dirty="0" err="1">
                          <a:solidFill>
                            <a:srgbClr val="4D4D4C"/>
                          </a:solidFill>
                        </a:rPr>
                        <a:t>maths</a:t>
                      </a:r>
                      <a:endParaRPr lang="es-ES" sz="16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(no) son  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they are (not)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96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76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980091" y="1069460"/>
          <a:ext cx="10231817" cy="39379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8882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50665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575221">
                  <a:extLst>
                    <a:ext uri="{9D8B030D-6E8A-4147-A177-3AD203B41FA5}">
                      <a16:colId xmlns:a16="http://schemas.microsoft.com/office/drawing/2014/main" val="1082901896"/>
                    </a:ext>
                  </a:extLst>
                </a:gridCol>
                <a:gridCol w="3761117">
                  <a:extLst>
                    <a:ext uri="{9D8B030D-6E8A-4147-A177-3AD203B41FA5}">
                      <a16:colId xmlns:a16="http://schemas.microsoft.com/office/drawing/2014/main" val="2399722635"/>
                    </a:ext>
                  </a:extLst>
                </a:gridCol>
              </a:tblGrid>
              <a:tr h="555438">
                <a:tc gridSpan="4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vas a hacer para mejorar?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 going to do to improve?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326630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Voy a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I am going 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 listen/participate more in class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aprender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mis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errores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learn from my mistakes</a:t>
                      </a: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study a lot</a:t>
                      </a: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comprendo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ask the teacher if I don’t understand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porque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quiero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because I want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endParaRPr lang="es-ES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examen (de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matemáticas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pass the (maths) exam.</a:t>
                      </a: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español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improve my level (of Spanish).</a:t>
                      </a: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get good grades/marks.</a:t>
                      </a: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éxito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successful.</a:t>
                      </a:r>
                    </a:p>
                    <a:p>
                      <a:pPr lvl="0">
                        <a:buNone/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aprender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learn more.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6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785789" y="1094892"/>
          <a:ext cx="10620422" cy="439380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3080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198451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5291165">
                  <a:extLst>
                    <a:ext uri="{9D8B030D-6E8A-4147-A177-3AD203B41FA5}">
                      <a16:colId xmlns:a16="http://schemas.microsoft.com/office/drawing/2014/main" val="4224916097"/>
                    </a:ext>
                  </a:extLst>
                </a:gridCol>
              </a:tblGrid>
              <a:tr h="6117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cambiarías tu instituto?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would you change your school?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349127">
                <a:tc row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Primero </a:t>
                      </a: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en-IN" sz="1600" b="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Luego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en-IN" sz="1600" b="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Finalmente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ES" sz="1600" b="0" i="1" dirty="0"/>
                    </a:p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/>
                        <a:t>mejoraría la comida.  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improve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food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/>
                        <a:t>abriría una sala de videojuegos.  </a:t>
                      </a:r>
                      <a:r>
                        <a:rPr lang="es-ES" sz="1600" b="0" i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</a:rPr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open a video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games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room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/>
                        <a:t>pondría una piscina.  </a:t>
                      </a:r>
                      <a:r>
                        <a:rPr lang="es-ES" sz="1600" b="0" i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</a:rPr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put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in a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swimming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pool. 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i="0" dirty="0"/>
                        <a:t>compraría un ordenador portátil para cada alumno.  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buy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a laptop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for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every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student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i="0" dirty="0"/>
                        <a:t>serviría [patatas fritas] todos los días.  </a:t>
                      </a:r>
                      <a:r>
                        <a:rPr lang="es-ES" sz="1600" b="0" i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</a:rPr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serve [chips]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every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day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/>
                        <a:t>organizaría más actividades extraescolares.  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organise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more extracurricular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activities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/>
                        <a:t>reduciría </a:t>
                      </a:r>
                      <a:r>
                        <a:rPr lang="es-ES" sz="1600" b="0" i="0" dirty="0"/>
                        <a:t>el precio del uniforme.  </a:t>
                      </a:r>
                      <a:r>
                        <a:rPr lang="es-ES" sz="1600" b="0" i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</a:rPr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lower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the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price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the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uniform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dirty="0"/>
                        <a:t>lucharía contra el acoso.</a:t>
                      </a:r>
                      <a:r>
                        <a:rPr lang="es-ES" sz="1600" b="0" i="1" dirty="0"/>
                        <a:t>  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fight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against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err="1">
                          <a:solidFill>
                            <a:srgbClr val="4D4D4C"/>
                          </a:solidFill>
                        </a:rPr>
                        <a:t>bullying</a:t>
                      </a:r>
                      <a:r>
                        <a:rPr lang="es-ES" sz="1400" b="0" i="1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permitiría los móviles en clase.   </a:t>
                      </a:r>
                      <a:r>
                        <a:rPr lang="en-U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would allow phones in class.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ES" sz="1600" b="0" i="1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0206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/>
                        <a:t>cambiaría  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change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/>
                        <a:t>el color del uniforme.  </a:t>
                      </a:r>
                      <a:r>
                        <a:rPr lang="es-ES" sz="1600" b="0" i="1" dirty="0"/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the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colour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the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uniform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/>
                        <a:t>las reglas.  </a:t>
                      </a:r>
                      <a:r>
                        <a:rPr lang="es-ES" sz="1600" b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</a:rPr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the rules.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/>
                        <a:t>el día escolar.  </a:t>
                      </a:r>
                      <a:r>
                        <a:rPr lang="es-ES" sz="1600" b="0" i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</a:rPr>
                        <a:t> 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the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school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b="0" i="1" dirty="0" err="1">
                          <a:solidFill>
                            <a:srgbClr val="4D4D4C"/>
                          </a:solidFill>
                        </a:rPr>
                        <a:t>day</a:t>
                      </a:r>
                      <a:r>
                        <a:rPr lang="es-ES" sz="1400" b="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220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82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683964" y="1134592"/>
          <a:ext cx="8824072" cy="259428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18000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644063">
                  <a:extLst>
                    <a:ext uri="{9D8B030D-6E8A-4147-A177-3AD203B41FA5}">
                      <a16:colId xmlns:a16="http://schemas.microsoft.com/office/drawing/2014/main" val="2392487666"/>
                    </a:ext>
                  </a:extLst>
                </a:gridCol>
              </a:tblGrid>
              <a:tr h="533636">
                <a:tc gridSpan="2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hay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rules are there in your school?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96925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que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Se debe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prohibido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forbidden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llegar a tiempo.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time. 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respetar a los alumnos/profesores.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quedarse sentado en clase.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comer/beber en clase.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usar el móvil en el </a:t>
                      </a:r>
                      <a:r>
                        <a:rPr lang="es-ES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instituto.</a:t>
                      </a:r>
                      <a:r>
                        <a:rPr lang="es-ES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al servicio durante la clase.  </a:t>
                      </a:r>
                      <a:r>
                        <a:rPr lang="es-ES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toilet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class.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5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4E161C-4CA2-5A8A-2B21-0B0B26AE6243}"/>
              </a:ext>
            </a:extLst>
          </p:cNvPr>
          <p:cNvGraphicFramePr>
            <a:graphicFrameLocks noGrp="1"/>
          </p:cNvGraphicFramePr>
          <p:nvPr/>
        </p:nvGraphicFramePr>
        <p:xfrm>
          <a:off x="1414724" y="1053777"/>
          <a:ext cx="9362552" cy="534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76588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005118">
                  <a:extLst>
                    <a:ext uri="{9D8B030D-6E8A-4147-A177-3AD203B41FA5}">
                      <a16:colId xmlns:a16="http://schemas.microsoft.com/office/drawing/2014/main" val="2392487666"/>
                    </a:ext>
                  </a:extLst>
                </a:gridCol>
                <a:gridCol w="4591550">
                  <a:extLst>
                    <a:ext uri="{9D8B030D-6E8A-4147-A177-3AD203B41FA5}">
                      <a16:colId xmlns:a16="http://schemas.microsoft.com/office/drawing/2014/main" val="3005468352"/>
                    </a:ext>
                  </a:extLst>
                </a:gridCol>
              </a:tblGrid>
              <a:tr h="581771"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Estás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acuerdo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norma?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you agree with this rule?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618874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Estoy de acuerdo con esta norma   </a:t>
                      </a:r>
                      <a:endParaRPr lang="es-ES" dirty="0"/>
                    </a:p>
                    <a:p>
                      <a:pPr lvl="0">
                        <a:buNone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rule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importante llegar a tiempo. 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time.</a:t>
                      </a:r>
                    </a:p>
                    <a:p>
                      <a:pPr lvl="0">
                        <a:buNone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que respetar a los otros.    </a:t>
                      </a:r>
                    </a:p>
                    <a:p>
                      <a:pPr lvl="0">
                        <a:buNone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es justa.   </a:t>
                      </a:r>
                    </a:p>
                    <a:p>
                      <a:pPr lvl="0">
                        <a:buNone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fair.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muchos alumnos tienen miedo en el insti</a:t>
                      </a:r>
                      <a:r>
                        <a:rPr lang="es-ES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</a:p>
                    <a:p>
                      <a:pPr lvl="0">
                        <a:buNone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afraid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imposible seguirla.   </a:t>
                      </a:r>
                      <a:endParaRPr lang="es-ES" dirty="0"/>
                    </a:p>
                    <a:p>
                      <a:pPr lvl="0">
                        <a:buNone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impossible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útil usar las aplicaciones del móvil en clase.   </a:t>
                      </a:r>
                      <a:endParaRPr lang="es-ES" dirty="0"/>
                    </a:p>
                    <a:p>
                      <a:pPr lvl="0">
                        <a:buNone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useful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apps in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ES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siempre tengo hambre.    </a:t>
                      </a:r>
                      <a:endParaRPr lang="es-ES" dirty="0"/>
                    </a:p>
                    <a:p>
                      <a:pPr lvl="0">
                        <a:buNone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D30084-5BB0-E0E1-4FBD-2B87701D6CD8}"/>
              </a:ext>
            </a:extLst>
          </p:cNvPr>
          <p:cNvGraphicFramePr>
            <a:graphicFrameLocks noGrp="1"/>
          </p:cNvGraphicFramePr>
          <p:nvPr/>
        </p:nvGraphicFramePr>
        <p:xfrm>
          <a:off x="2406987" y="1012915"/>
          <a:ext cx="7378026" cy="25358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1970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315075">
                  <a:extLst>
                    <a:ext uri="{9D8B030D-6E8A-4147-A177-3AD203B41FA5}">
                      <a16:colId xmlns:a16="http://schemas.microsoft.com/office/drawing/2014/main" val="1751519849"/>
                    </a:ext>
                  </a:extLst>
                </a:gridCol>
                <a:gridCol w="911725">
                  <a:extLst>
                    <a:ext uri="{9D8B030D-6E8A-4147-A177-3AD203B41FA5}">
                      <a16:colId xmlns:a16="http://schemas.microsoft.com/office/drawing/2014/main" val="645863871"/>
                    </a:ext>
                  </a:extLst>
                </a:gridCol>
                <a:gridCol w="1564188">
                  <a:extLst>
                    <a:ext uri="{9D8B030D-6E8A-4147-A177-3AD203B41FA5}">
                      <a16:colId xmlns:a16="http://schemas.microsoft.com/office/drawing/2014/main" val="1369853649"/>
                    </a:ext>
                  </a:extLst>
                </a:gridCol>
                <a:gridCol w="1367338">
                  <a:extLst>
                    <a:ext uri="{9D8B030D-6E8A-4147-A177-3AD203B41FA5}">
                      <a16:colId xmlns:a16="http://schemas.microsoft.com/office/drawing/2014/main" val="4275106226"/>
                    </a:ext>
                  </a:extLst>
                </a:gridCol>
              </a:tblGrid>
              <a:tr h="59655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¿Cuándo llegas al insti por la mañana?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4D4D4C"/>
                          </a:solidFill>
                        </a:rPr>
                        <a:t>When do you arrive at school in the morning?</a:t>
                      </a:r>
                      <a:endParaRPr lang="es-ES" sz="1600" b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935879">
                <a:tc>
                  <a:txBody>
                    <a:bodyPr/>
                    <a:lstStyle/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Siempre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always </a:t>
                      </a:r>
                    </a:p>
                    <a:p>
                      <a:pPr lvl="0">
                        <a:buNone/>
                      </a:pPr>
                      <a:endParaRPr lang="en-IN" sz="1600" i="1" kern="120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never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i="1" kern="120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sometimes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llego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temprano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arrive early</a:t>
                      </a:r>
                    </a:p>
                    <a:p>
                      <a:pPr lvl="0"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llego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arrive on time </a:t>
                      </a:r>
                    </a:p>
                    <a:p>
                      <a:pPr lvl="0"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llego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 poco)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tarde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arrive (a little) late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salgo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casa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leave the house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time.</a:t>
                      </a:r>
                    </a:p>
                    <a:p>
                      <a:pPr lvl="0">
                        <a:buNone/>
                      </a:pPr>
                      <a:endParaRPr lang="en-IN" sz="1600" i="1" kern="120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temprano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early.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tarde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late.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CC88C9-B08D-70D1-133C-E7EC2A32AB36}"/>
              </a:ext>
            </a:extLst>
          </p:cNvPr>
          <p:cNvGraphicFramePr>
            <a:graphicFrameLocks noGrp="1"/>
          </p:cNvGraphicFramePr>
          <p:nvPr/>
        </p:nvGraphicFramePr>
        <p:xfrm>
          <a:off x="1006038" y="3784251"/>
          <a:ext cx="10179924" cy="239281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656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25383">
                  <a:extLst>
                    <a:ext uri="{9D8B030D-6E8A-4147-A177-3AD203B41FA5}">
                      <a16:colId xmlns:a16="http://schemas.microsoft.com/office/drawing/2014/main" val="3769334700"/>
                    </a:ext>
                  </a:extLst>
                </a:gridCol>
                <a:gridCol w="1247620">
                  <a:extLst>
                    <a:ext uri="{9D8B030D-6E8A-4147-A177-3AD203B41FA5}">
                      <a16:colId xmlns:a16="http://schemas.microsoft.com/office/drawing/2014/main" val="3819434037"/>
                    </a:ext>
                  </a:extLst>
                </a:gridCol>
                <a:gridCol w="911723">
                  <a:extLst>
                    <a:ext uri="{9D8B030D-6E8A-4147-A177-3AD203B41FA5}">
                      <a16:colId xmlns:a16="http://schemas.microsoft.com/office/drawing/2014/main" val="104109168"/>
                    </a:ext>
                  </a:extLst>
                </a:gridCol>
                <a:gridCol w="1162830">
                  <a:extLst>
                    <a:ext uri="{9D8B030D-6E8A-4147-A177-3AD203B41FA5}">
                      <a16:colId xmlns:a16="http://schemas.microsoft.com/office/drawing/2014/main" val="3810700810"/>
                    </a:ext>
                  </a:extLst>
                </a:gridCol>
                <a:gridCol w="2666718">
                  <a:extLst>
                    <a:ext uri="{9D8B030D-6E8A-4147-A177-3AD203B41FA5}">
                      <a16:colId xmlns:a16="http://schemas.microsoft.com/office/drawing/2014/main" val="2031944415"/>
                    </a:ext>
                  </a:extLst>
                </a:gridCol>
              </a:tblGrid>
              <a:tr h="478902">
                <a:tc gridSpan="6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dirty="0"/>
                        <a:t>¿Qué cosas llevas al instituto? </a:t>
                      </a:r>
                      <a:endParaRPr lang="en-US" sz="1800" dirty="0"/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dirty="0">
                          <a:solidFill>
                            <a:srgbClr val="4D4D4C"/>
                          </a:solidFill>
                        </a:rPr>
                        <a:t>What things do you take to school?</a:t>
                      </a:r>
                      <a:endParaRPr lang="en-GB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799" marR="82799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94275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(don't) bring 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chemeClr val="tx1"/>
                      </a:solidFill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mis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cuadernos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y mis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libros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 </a:t>
                      </a:r>
                      <a:endParaRPr lang="en-IN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my notebooks and my books</a:t>
                      </a:r>
                      <a:r>
                        <a:rPr lang="en-IN" sz="1400" b="0" i="0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endParaRPr lang="en-IN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ningún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)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equipo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(any) equipment </a:t>
                      </a:r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al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</a:rPr>
                        <a:t>instituto</a:t>
                      </a:r>
                      <a:endParaRPr lang="en-IN" sz="1600" b="0" i="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school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porque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because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(no) soy </a:t>
                      </a: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I am (not)</a:t>
                      </a:r>
                    </a:p>
                  </a:txBody>
                  <a:tcPr marL="82800" marR="82800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organizado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/a.  </a:t>
                      </a:r>
                      <a:r>
                        <a:rPr lang="en-IN" sz="1600" b="0" i="1" u="none" strike="noStrike" kern="1200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organised.</a:t>
                      </a: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responsable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responsible. </a:t>
                      </a:r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6478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/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/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>
                      <a:solidFill>
                        <a:schemeClr val="tx1"/>
                      </a:solidFill>
                    </a:lnR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/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>
                      <a:solidFill>
                        <a:schemeClr val="tx1"/>
                      </a:solidFill>
                    </a:lnR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(no) es</a:t>
                      </a: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it is (not)</a:t>
                      </a:r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>
                      <a:solidFill>
                        <a:schemeClr val="tx1"/>
                      </a:solidFill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importante</a:t>
                      </a:r>
                      <a:r>
                        <a:rPr lang="en-IN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.  </a:t>
                      </a:r>
                      <a:r>
                        <a:rPr lang="en-IN" sz="1600" b="0" i="1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IN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important. 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799" marR="82799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0279691"/>
                  </a:ext>
                </a:extLst>
              </a:tr>
              <a:tr h="483478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/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chemeClr val="tx1"/>
                      </a:solidFill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chemeClr val="tx1"/>
                      </a:solidFill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/>
                    </a:p>
                  </a:txBody>
                  <a:tcPr marL="82800" marR="82800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IN"/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</a:rPr>
                        <a:t>(a </a:t>
                      </a:r>
                      <a:r>
                        <a:rPr lang="en-IN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</a:rPr>
                        <a:t>veces</a:t>
                      </a:r>
                      <a:r>
                        <a:rPr lang="en-IN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</a:rPr>
                        <a:t>) me </a:t>
                      </a:r>
                      <a:r>
                        <a:rPr lang="en-IN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</a:rPr>
                        <a:t>olvido</a:t>
                      </a:r>
                      <a:r>
                        <a:rPr lang="en-IN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n-IN" sz="1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</a:rPr>
                        <a:t>hacerlo</a:t>
                      </a:r>
                      <a:r>
                        <a:rPr lang="en-IN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</a:rPr>
                        <a:t>.  </a:t>
                      </a:r>
                      <a:r>
                        <a:rPr lang="en-IN" sz="1600" b="0" i="1" u="none" strike="noStrike" kern="1200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</a:rPr>
                        <a:t>(sometimes)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 I forget to.</a:t>
                      </a:r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2799" marR="82799" marT="39600" marB="39600" anchor="ctr">
                    <a:lnL w="9524">
                      <a:solidFill>
                        <a:schemeClr val="tx1"/>
                      </a:solidFill>
                    </a:lnL>
                    <a:lnR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50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5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CC88C9-B08D-70D1-133C-E7EC2A32AB36}"/>
              </a:ext>
            </a:extLst>
          </p:cNvPr>
          <p:cNvGraphicFramePr>
            <a:graphicFrameLocks noGrp="1"/>
          </p:cNvGraphicFramePr>
          <p:nvPr/>
        </p:nvGraphicFramePr>
        <p:xfrm>
          <a:off x="1408240" y="918739"/>
          <a:ext cx="9374599" cy="3236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4850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49823">
                  <a:extLst>
                    <a:ext uri="{9D8B030D-6E8A-4147-A177-3AD203B41FA5}">
                      <a16:colId xmlns:a16="http://schemas.microsoft.com/office/drawing/2014/main" val="1277859440"/>
                    </a:ext>
                  </a:extLst>
                </a:gridCol>
                <a:gridCol w="2646863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729413">
                  <a:extLst>
                    <a:ext uri="{9D8B030D-6E8A-4147-A177-3AD203B41FA5}">
                      <a16:colId xmlns:a16="http://schemas.microsoft.com/office/drawing/2014/main" val="4263247781"/>
                    </a:ext>
                  </a:extLst>
                </a:gridCol>
              </a:tblGrid>
              <a:tr h="52689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/>
                        <a:t>¿Cómo te preparas para los exámenes?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do you prepare for the exams?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67298">
                <a:tc rowSpan="3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study a lot </a:t>
                      </a:r>
                    </a:p>
                    <a:p>
                      <a:pPr lvl="0">
                        <a:buNone/>
                      </a:pPr>
                      <a:endParaRPr lang="en-IN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poco  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study a little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nada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do anything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600" i="1" kern="120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Leo / (No) Leo (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(never) read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porque</a:t>
                      </a:r>
                      <a:endParaRPr lang="en-IN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because</a:t>
                      </a:r>
                      <a:r>
                        <a:rPr lang="en-IN" sz="1600" b="0" i="1" u="none" strike="noStrike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IN" dirty="0"/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like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aprender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learn.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pass.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951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soy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I am (not) 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organizado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organised.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trabajador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hard-working. 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145186"/>
                  </a:ext>
                </a:extLst>
              </a:tr>
              <a:tr h="78861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es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(not) important.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9265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FCDA7E-D4F5-733B-01F1-2815E73D460F}"/>
              </a:ext>
            </a:extLst>
          </p:cNvPr>
          <p:cNvGraphicFramePr>
            <a:graphicFrameLocks noGrp="1"/>
          </p:cNvGraphicFramePr>
          <p:nvPr/>
        </p:nvGraphicFramePr>
        <p:xfrm>
          <a:off x="1741452" y="4338073"/>
          <a:ext cx="8708173" cy="21376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4203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737225">
                  <a:extLst>
                    <a:ext uri="{9D8B030D-6E8A-4147-A177-3AD203B41FA5}">
                      <a16:colId xmlns:a16="http://schemas.microsoft.com/office/drawing/2014/main" val="1229769051"/>
                    </a:ext>
                  </a:extLst>
                </a:gridCol>
                <a:gridCol w="2588447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240463">
                  <a:extLst>
                    <a:ext uri="{9D8B030D-6E8A-4147-A177-3AD203B41FA5}">
                      <a16:colId xmlns:a16="http://schemas.microsoft.com/office/drawing/2014/main" val="4263247781"/>
                    </a:ext>
                  </a:extLst>
                </a:gridCol>
              </a:tblGrid>
              <a:tr h="56225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/>
                        <a:t>¿Aprendes mucho en clase?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Do you learn a lot in class?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07738">
                <a:tc rowSpan="2"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depends,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es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(not)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aburrido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3256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listen.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92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8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7B2B5A-A66D-3146-31E4-957B0E590E21}"/>
              </a:ext>
            </a:extLst>
          </p:cNvPr>
          <p:cNvGraphicFramePr>
            <a:graphicFrameLocks noGrp="1"/>
          </p:cNvGraphicFramePr>
          <p:nvPr/>
        </p:nvGraphicFramePr>
        <p:xfrm>
          <a:off x="329420" y="894900"/>
          <a:ext cx="11533159" cy="574524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547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014214">
                  <a:extLst>
                    <a:ext uri="{9D8B030D-6E8A-4147-A177-3AD203B41FA5}">
                      <a16:colId xmlns:a16="http://schemas.microsoft.com/office/drawing/2014/main" val="1325732177"/>
                    </a:ext>
                  </a:extLst>
                </a:gridCol>
                <a:gridCol w="1013207">
                  <a:extLst>
                    <a:ext uri="{9D8B030D-6E8A-4147-A177-3AD203B41FA5}">
                      <a16:colId xmlns:a16="http://schemas.microsoft.com/office/drawing/2014/main" val="873284428"/>
                    </a:ext>
                  </a:extLst>
                </a:gridCol>
                <a:gridCol w="2900863">
                  <a:extLst>
                    <a:ext uri="{9D8B030D-6E8A-4147-A177-3AD203B41FA5}">
                      <a16:colId xmlns:a16="http://schemas.microsoft.com/office/drawing/2014/main" val="878736372"/>
                    </a:ext>
                  </a:extLst>
                </a:gridCol>
                <a:gridCol w="3350125">
                  <a:extLst>
                    <a:ext uri="{9D8B030D-6E8A-4147-A177-3AD203B41FA5}">
                      <a16:colId xmlns:a16="http://schemas.microsoft.com/office/drawing/2014/main" val="182223719"/>
                    </a:ext>
                  </a:extLst>
                </a:gridCol>
              </a:tblGrid>
              <a:tr h="57987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te llevas con tus profes?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do you get on with your teachers?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733810">
                <a:tc rowSpan="4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 con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get on well with</a:t>
                      </a:r>
                    </a:p>
                    <a:p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like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[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inglés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endParaRPr lang="en-US" sz="16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[English] teacher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porque 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because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es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 is (not) </a:t>
                      </a:r>
                    </a:p>
                  </a:txBody>
                  <a:tcPr marL="82800" marR="82800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divertid</a:t>
                      </a:r>
                      <a:r>
                        <a:rPr lang="en-GB" sz="1600" b="0" i="0" u="none" strike="noStrike" noProof="0" dirty="0" err="1">
                          <a:solidFill>
                            <a:srgbClr val="006F9E"/>
                          </a:solidFill>
                          <a:latin typeface="Arial"/>
                        </a:rPr>
                        <a:t>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/</a:t>
                      </a:r>
                      <a:r>
                        <a:rPr lang="en-GB" sz="1600" b="0" i="0" u="none" strike="noStrike" noProof="0" dirty="0">
                          <a:solidFill>
                            <a:srgbClr val="C04000"/>
                          </a:solidFill>
                          <a:latin typeface="Arial"/>
                        </a:rPr>
                        <a:t>a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fun.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alegre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cheerful.</a:t>
                      </a:r>
                      <a:endParaRPr lang="en-US" sz="1400" b="0" i="1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estrict</a:t>
                      </a:r>
                      <a:r>
                        <a:rPr lang="en-GB" sz="1600" b="0" i="0" u="none" strike="noStrike" noProof="0" dirty="0" err="1">
                          <a:solidFill>
                            <a:srgbClr val="006F9E"/>
                          </a:solidFill>
                          <a:latin typeface="Arial"/>
                        </a:rPr>
                        <a:t>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/</a:t>
                      </a:r>
                      <a:r>
                        <a:rPr lang="en-GB" sz="1600" b="0" i="0" u="none" strike="noStrike" noProof="0" dirty="0">
                          <a:solidFill>
                            <a:srgbClr val="C04000"/>
                          </a:solidFill>
                          <a:latin typeface="Arial"/>
                        </a:rPr>
                        <a:t>a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strict. </a:t>
                      </a:r>
                      <a:endParaRPr lang="en-US" sz="1400" b="0" i="1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agradable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nice.</a:t>
                      </a:r>
                      <a:endParaRPr lang="en-GB" sz="1400" b="0" i="0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seri</a:t>
                      </a:r>
                      <a:r>
                        <a:rPr lang="en-GB" sz="1600" b="0" i="0" u="none" strike="noStrike" noProof="0" dirty="0">
                          <a:solidFill>
                            <a:srgbClr val="006F9E"/>
                          </a:solidFill>
                          <a:latin typeface="Arial"/>
                        </a:rPr>
                        <a:t>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/</a:t>
                      </a:r>
                      <a:r>
                        <a:rPr lang="en-GB" sz="1600" b="0" i="0" u="none" strike="noStrike" noProof="0" dirty="0">
                          <a:solidFill>
                            <a:srgbClr val="C04000"/>
                          </a:solidFill>
                          <a:latin typeface="Arial"/>
                        </a:rPr>
                        <a:t>a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serious.</a:t>
                      </a:r>
                      <a:r>
                        <a:rPr lang="en-GB" sz="1600" b="0" i="1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Arial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guay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cool. </a:t>
                      </a:r>
                    </a:p>
                    <a:p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trabajador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hardworking.</a:t>
                      </a:r>
                      <a:r>
                        <a:rPr lang="en-GB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011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siempre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he/she is always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he/she is never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r>
                        <a:rPr lang="en-IN" sz="1600" i="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happy.</a:t>
                      </a:r>
                    </a:p>
                    <a:p>
                      <a:r>
                        <a:rPr lang="en-IN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enojad</a:t>
                      </a:r>
                      <a:r>
                        <a:rPr lang="en-IN" sz="1600" i="0" kern="120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angry.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08585"/>
                  </a:ext>
                </a:extLst>
              </a:tr>
              <a:tr h="19803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 (doesn’t) allow(s) me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mis amigos.  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talk with my friends.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600" dirty="0"/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comer/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eat/drink in lessons.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en-IN" sz="1600" i="1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listen to music in class.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156130"/>
                  </a:ext>
                </a:extLst>
              </a:tr>
              <a:tr h="7574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pone   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 (doesn’t) set(s)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deberes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b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of homework.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exámenes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of exams.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434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41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7B2B5A-A66D-3146-31E4-957B0E590E21}"/>
              </a:ext>
            </a:extLst>
          </p:cNvPr>
          <p:cNvGraphicFramePr>
            <a:graphicFrameLocks noGrp="1"/>
          </p:cNvGraphicFramePr>
          <p:nvPr/>
        </p:nvGraphicFramePr>
        <p:xfrm>
          <a:off x="1604212" y="1031962"/>
          <a:ext cx="8983575" cy="5455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5160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089775">
                  <a:extLst>
                    <a:ext uri="{9D8B030D-6E8A-4147-A177-3AD203B41FA5}">
                      <a16:colId xmlns:a16="http://schemas.microsoft.com/office/drawing/2014/main" val="878736372"/>
                    </a:ext>
                  </a:extLst>
                </a:gridCol>
                <a:gridCol w="3442200">
                  <a:extLst>
                    <a:ext uri="{9D8B030D-6E8A-4147-A177-3AD203B41FA5}">
                      <a16:colId xmlns:a16="http://schemas.microsoft.com/office/drawing/2014/main" val="182223719"/>
                    </a:ext>
                  </a:extLst>
                </a:gridCol>
              </a:tblGrid>
              <a:tr h="57054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sería tu profesor(a) ideal?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would your ideal teacher be?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705909">
                <a:tc rowSpan="4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profesor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perfect</a:t>
                      </a:r>
                      <a:r>
                        <a:rPr lang="en-IN" sz="1600" i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perfect teacher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lvl="0"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ideal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ideal teacher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(not) be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divertid</a:t>
                      </a:r>
                      <a:r>
                        <a:rPr lang="en-GB" sz="1600" b="0" i="0" u="none" strike="noStrike" noProof="0" dirty="0" err="1">
                          <a:solidFill>
                            <a:srgbClr val="006F9E"/>
                          </a:solidFill>
                          <a:latin typeface="Arial"/>
                        </a:rPr>
                        <a:t>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/</a:t>
                      </a:r>
                      <a:r>
                        <a:rPr lang="en-GB" sz="1600" b="0" i="0" u="none" strike="noStrike" noProof="0" dirty="0">
                          <a:solidFill>
                            <a:srgbClr val="C04000"/>
                          </a:solidFill>
                          <a:latin typeface="Arial"/>
                        </a:rPr>
                        <a:t>a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fun.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alegre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cheerful.</a:t>
                      </a:r>
                      <a:endParaRPr lang="en-US" sz="1400" b="0" i="1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estrict</a:t>
                      </a:r>
                      <a:r>
                        <a:rPr lang="en-GB" sz="1600" b="0" i="0" u="none" strike="noStrike" noProof="0" dirty="0" err="1">
                          <a:solidFill>
                            <a:srgbClr val="006F9E"/>
                          </a:solidFill>
                          <a:latin typeface="Arial"/>
                        </a:rPr>
                        <a:t>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/</a:t>
                      </a:r>
                      <a:r>
                        <a:rPr lang="en-GB" sz="1600" b="0" i="0" u="none" strike="noStrike" noProof="0" dirty="0">
                          <a:solidFill>
                            <a:srgbClr val="C04000"/>
                          </a:solidFill>
                          <a:latin typeface="Arial"/>
                        </a:rPr>
                        <a:t>a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strict. </a:t>
                      </a:r>
                      <a:endParaRPr lang="en-US" sz="1400" b="0" i="1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agradable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nice.</a:t>
                      </a:r>
                      <a:endParaRPr lang="en-GB" sz="1400" b="0" i="0" u="none" strike="noStrike" noProof="0" dirty="0">
                        <a:solidFill>
                          <a:srgbClr val="4D4D4C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seri</a:t>
                      </a:r>
                      <a:r>
                        <a:rPr lang="en-GB" sz="1600" b="0" i="0" u="none" strike="noStrike" noProof="0" dirty="0">
                          <a:solidFill>
                            <a:srgbClr val="006F9E"/>
                          </a:solidFill>
                          <a:latin typeface="Arial"/>
                        </a:rPr>
                        <a:t>o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/</a:t>
                      </a:r>
                      <a:r>
                        <a:rPr lang="en-GB" sz="1600" b="0" i="0" u="none" strike="noStrike" noProof="0" dirty="0">
                          <a:solidFill>
                            <a:srgbClr val="C04000"/>
                          </a:solidFill>
                          <a:latin typeface="Arial"/>
                        </a:rPr>
                        <a:t>a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serious.</a:t>
                      </a:r>
                      <a:r>
                        <a:rPr lang="en-GB" sz="1600" b="0" i="1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Arial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guay</a:t>
                      </a: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.   </a:t>
                      </a:r>
                      <a:r>
                        <a:rPr lang="en-GB" sz="1400" b="0" i="1" u="none" strike="noStrike" noProof="0" dirty="0">
                          <a:solidFill>
                            <a:srgbClr val="4D4D4C"/>
                          </a:solidFill>
                          <a:latin typeface="Arial"/>
                        </a:rPr>
                        <a:t>cool. </a:t>
                      </a:r>
                    </a:p>
                    <a:p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trabajador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hardworking.</a:t>
                      </a:r>
                      <a:r>
                        <a:rPr lang="en-GB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414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siempre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always be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never be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r>
                        <a:rPr lang="en-IN" sz="1600" i="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happy.</a:t>
                      </a:r>
                    </a:p>
                    <a:p>
                      <a:r>
                        <a:rPr lang="en-IN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enojad</a:t>
                      </a:r>
                      <a:r>
                        <a:rPr lang="en-IN" sz="1600" i="0" kern="120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angry.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08585"/>
                  </a:ext>
                </a:extLst>
              </a:tr>
              <a:tr h="18514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allow me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hablar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con mis amigos. 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talk with my friends.</a:t>
                      </a:r>
                      <a:endParaRPr lang="en-US" sz="1400" b="0" i="0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IN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comer/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beber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eat/drink in class. </a:t>
                      </a:r>
                    </a:p>
                    <a:p>
                      <a:pPr lvl="0">
                        <a:buNone/>
                      </a:pPr>
                      <a:endParaRPr lang="en-IN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escuchar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música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en-IN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listen to music in class.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156130"/>
                  </a:ext>
                </a:extLst>
              </a:tr>
              <a:tr h="5414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pondría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(not) set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deberes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of homework. 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exámenes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of exams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4342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48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D30084-5BB0-E0E1-4FBD-2B87701D6CD8}"/>
              </a:ext>
            </a:extLst>
          </p:cNvPr>
          <p:cNvGraphicFramePr>
            <a:graphicFrameLocks noGrp="1"/>
          </p:cNvGraphicFramePr>
          <p:nvPr/>
        </p:nvGraphicFramePr>
        <p:xfrm>
          <a:off x="661685" y="893160"/>
          <a:ext cx="10868629" cy="25358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9888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33950">
                  <a:extLst>
                    <a:ext uri="{9D8B030D-6E8A-4147-A177-3AD203B41FA5}">
                      <a16:colId xmlns:a16="http://schemas.microsoft.com/office/drawing/2014/main" val="3361711592"/>
                    </a:ext>
                  </a:extLst>
                </a:gridCol>
                <a:gridCol w="2591300">
                  <a:extLst>
                    <a:ext uri="{9D8B030D-6E8A-4147-A177-3AD203B41FA5}">
                      <a16:colId xmlns:a16="http://schemas.microsoft.com/office/drawing/2014/main" val="2401027506"/>
                    </a:ext>
                  </a:extLst>
                </a:gridCol>
                <a:gridCol w="1408613">
                  <a:extLst>
                    <a:ext uri="{9D8B030D-6E8A-4147-A177-3AD203B41FA5}">
                      <a16:colId xmlns:a16="http://schemas.microsoft.com/office/drawing/2014/main" val="747387290"/>
                    </a:ext>
                  </a:extLst>
                </a:gridCol>
                <a:gridCol w="1062538">
                  <a:extLst>
                    <a:ext uri="{9D8B030D-6E8A-4147-A177-3AD203B41FA5}">
                      <a16:colId xmlns:a16="http://schemas.microsoft.com/office/drawing/2014/main" val="48253565"/>
                    </a:ext>
                  </a:extLst>
                </a:gridCol>
                <a:gridCol w="3173343">
                  <a:extLst>
                    <a:ext uri="{9D8B030D-6E8A-4147-A177-3AD203B41FA5}">
                      <a16:colId xmlns:a16="http://schemas.microsoft.com/office/drawing/2014/main" val="3701006890"/>
                    </a:ext>
                  </a:extLst>
                </a:gridCol>
              </a:tblGrid>
              <a:tr h="27716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¿Adónde fuiste?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Where did you go?</a:t>
                      </a:r>
                      <a:endParaRPr lang="es-ES" sz="1600" b="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39992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Recientemente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Recently, </a:t>
                      </a:r>
                    </a:p>
                    <a:p>
                      <a:pPr lvl="0">
                        <a:buNone/>
                      </a:pPr>
                      <a:endParaRPr lang="en-IN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year,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went to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España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  <a:p>
                      <a:pPr lvl="0">
                        <a:buNone/>
                      </a:pPr>
                      <a:endParaRPr lang="en-IN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Valencia   </a:t>
                      </a:r>
                    </a:p>
                    <a:p>
                      <a:pPr lvl="0">
                        <a:buNone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Valencia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endParaRPr lang="en-IN" sz="1600" b="0" i="1" u="none" strike="noStrike" kern="1200" noProof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Bariloche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en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 la Patagonia </a:t>
                      </a: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latin typeface="Arial"/>
                        </a:rPr>
                        <a:t>Bariloche in Patagonia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class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it was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increíble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incredible. 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fun. </a:t>
                      </a: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un poco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</a:rPr>
                        <a:t>difícil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</a:rPr>
                        <a:t>a bit difficult.</a:t>
                      </a:r>
                      <a:endParaRPr lang="en-IN" sz="1400" b="0" i="1" u="none" strike="noStrike" kern="1200" noProof="0" dirty="0">
                        <a:solidFill>
                          <a:srgbClr val="4D4D4C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realmente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terrible.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really terrible.</a:t>
                      </a:r>
                      <a:r>
                        <a:rPr lang="en-IN" sz="1400" b="0" i="0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7D6CE5-11D1-C270-9CEE-9C4007DBB072}"/>
              </a:ext>
            </a:extLst>
          </p:cNvPr>
          <p:cNvGraphicFramePr>
            <a:graphicFrameLocks noGrp="1"/>
          </p:cNvGraphicFramePr>
          <p:nvPr/>
        </p:nvGraphicFramePr>
        <p:xfrm>
          <a:off x="1736767" y="3601721"/>
          <a:ext cx="8718463" cy="30019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7710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061075">
                  <a:extLst>
                    <a:ext uri="{9D8B030D-6E8A-4147-A177-3AD203B41FA5}">
                      <a16:colId xmlns:a16="http://schemas.microsoft.com/office/drawing/2014/main" val="3361711592"/>
                    </a:ext>
                  </a:extLst>
                </a:gridCol>
                <a:gridCol w="3380288">
                  <a:extLst>
                    <a:ext uri="{9D8B030D-6E8A-4147-A177-3AD203B41FA5}">
                      <a16:colId xmlns:a16="http://schemas.microsoft.com/office/drawing/2014/main" val="3316150340"/>
                    </a:ext>
                  </a:extLst>
                </a:gridCol>
              </a:tblGrid>
              <a:tr h="60198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actividades hiciste?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activities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do?</a:t>
                      </a:r>
                      <a:endParaRPr lang="es-ES" sz="1600" b="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89257">
                <a:tc rowSpan="2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primer día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first day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día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second day </a:t>
                      </a: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tercer día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third day </a:t>
                      </a: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último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día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last day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tuvimos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cocina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GB" sz="1600" b="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had a cooking class.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hicimos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fiesta.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had a party.</a:t>
                      </a:r>
                      <a:endParaRPr lang="en-GB" sz="1600" b="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jugamos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partido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fútbol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played a football match.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aprendimos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preparar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paella.  </a:t>
                      </a:r>
                      <a:r>
                        <a:rPr lang="en-GB" sz="1600" b="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learned to prepare paella.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bebimos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bebida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típica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GB" sz="1600" b="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drank a typical drink.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comimos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comida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tradicional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ate traditional food.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7946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visitamos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visited 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fuimos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went to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acuario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aquarium. </a:t>
                      </a: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un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</a:rPr>
                        <a:t>parque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</a:rPr>
                        <a:t>nacional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</a:rPr>
                        <a:t>a national park.</a:t>
                      </a: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parque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temático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</a:t>
                      </a:r>
                      <a:r>
                        <a:rPr lang="en-IN" sz="1600" b="0" i="1" u="none" strike="noStrike" kern="1200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a theme park.</a:t>
                      </a:r>
                      <a:endParaRPr lang="en-IN" sz="1400" i="1" dirty="0" err="1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18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66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14603"/>
              </p:ext>
            </p:extLst>
          </p:nvPr>
        </p:nvGraphicFramePr>
        <p:xfrm>
          <a:off x="1080336" y="1044993"/>
          <a:ext cx="10031326" cy="171596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406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783138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5207500">
                  <a:extLst>
                    <a:ext uri="{9D8B030D-6E8A-4147-A177-3AD203B41FA5}">
                      <a16:colId xmlns:a16="http://schemas.microsoft.com/office/drawing/2014/main" val="1432684831"/>
                    </a:ext>
                  </a:extLst>
                </a:gridCol>
              </a:tblGrid>
              <a:tr h="63161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se llama tu instituto?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your school called?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84347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llama…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school is called…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España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in Spain. </a:t>
                      </a:r>
                    </a:p>
                    <a:p>
                      <a:pPr marL="10795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Reino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in the United Kingdom.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un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público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/privado.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state/private school.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792BDA-C4D1-0850-6F1F-9B8352A8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44754"/>
              </p:ext>
            </p:extLst>
          </p:nvPr>
        </p:nvGraphicFramePr>
        <p:xfrm>
          <a:off x="3209098" y="3092185"/>
          <a:ext cx="5773803" cy="363689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213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876796">
                  <a:extLst>
                    <a:ext uri="{9D8B030D-6E8A-4147-A177-3AD203B41FA5}">
                      <a16:colId xmlns:a16="http://schemas.microsoft.com/office/drawing/2014/main" val="1432684831"/>
                    </a:ext>
                  </a:extLst>
                </a:gridCol>
              </a:tblGrid>
              <a:tr h="63161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¿Cuándo comienza/termina el año escolar?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does the school year start/end?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87549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escolar </a:t>
                      </a:r>
                    </a:p>
                    <a:p>
                      <a:pPr lvl="0">
                        <a:buNone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academic year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comienza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starts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ends</a:t>
                      </a:r>
                      <a:endParaRPr lang="en-IN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January.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February.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March.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April.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mayo. 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May.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junio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June.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July.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August.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September.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octubre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October.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noviembre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November.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diciembre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December.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0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62BE-9FD5-36F9-178E-7740FD8BF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0CD158-2B6A-1FBE-DA72-73D681D1F93A}"/>
              </a:ext>
            </a:extLst>
          </p:cNvPr>
          <p:cNvGraphicFramePr>
            <a:graphicFrameLocks noGrp="1"/>
          </p:cNvGraphicFramePr>
          <p:nvPr/>
        </p:nvGraphicFramePr>
        <p:xfrm>
          <a:off x="3798513" y="887653"/>
          <a:ext cx="4594971" cy="254134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403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454646">
                  <a:extLst>
                    <a:ext uri="{9D8B030D-6E8A-4147-A177-3AD203B41FA5}">
                      <a16:colId xmlns:a16="http://schemas.microsoft.com/office/drawing/2014/main" val="3588756215"/>
                    </a:ext>
                  </a:extLst>
                </a:gridCol>
              </a:tblGrid>
              <a:tr h="53365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/>
                        <a:t>¿</a:t>
                      </a:r>
                      <a:r>
                        <a:rPr lang="en-GB" sz="1800" b="1" dirty="0" err="1"/>
                        <a:t>Qué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b="1" dirty="0" err="1"/>
                        <a:t>tiempo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b="1" dirty="0" err="1"/>
                        <a:t>hizo</a:t>
                      </a:r>
                      <a:r>
                        <a:rPr lang="en-GB" sz="1800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What was the weather like?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889427">
                <a:tc>
                  <a:txBody>
                    <a:bodyPr/>
                    <a:lstStyle/>
                    <a:p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Hizo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 (not)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sunny.</a:t>
                      </a:r>
                      <a:r>
                        <a:rPr lang="en-IN" sz="1600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calor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hot.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buen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/mal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tiempo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good/bad weather.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000605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Llovió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rained.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llovió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didn’t rain.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Nevó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snowed.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nevó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didn’t snow.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2436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613E9-7E0D-6EDF-91CA-90BE0269E200}"/>
              </a:ext>
            </a:extLst>
          </p:cNvPr>
          <p:cNvGraphicFramePr>
            <a:graphicFrameLocks noGrp="1"/>
          </p:cNvGraphicFramePr>
          <p:nvPr/>
        </p:nvGraphicFramePr>
        <p:xfrm>
          <a:off x="999954" y="3770153"/>
          <a:ext cx="10192087" cy="2645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8806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183188">
                  <a:extLst>
                    <a:ext uri="{9D8B030D-6E8A-4147-A177-3AD203B41FA5}">
                      <a16:colId xmlns:a16="http://schemas.microsoft.com/office/drawing/2014/main" val="2450649962"/>
                    </a:ext>
                  </a:extLst>
                </a:gridCol>
                <a:gridCol w="2592812">
                  <a:extLst>
                    <a:ext uri="{9D8B030D-6E8A-4147-A177-3AD203B41FA5}">
                      <a16:colId xmlns:a16="http://schemas.microsoft.com/office/drawing/2014/main" val="3416217803"/>
                    </a:ext>
                  </a:extLst>
                </a:gridCol>
                <a:gridCol w="1395913">
                  <a:extLst>
                    <a:ext uri="{9D8B030D-6E8A-4147-A177-3AD203B41FA5}">
                      <a16:colId xmlns:a16="http://schemas.microsoft.com/office/drawing/2014/main" val="560540686"/>
                    </a:ext>
                  </a:extLst>
                </a:gridCol>
                <a:gridCol w="2932111">
                  <a:extLst>
                    <a:ext uri="{9D8B030D-6E8A-4147-A177-3AD203B41FA5}">
                      <a16:colId xmlns:a16="http://schemas.microsoft.com/office/drawing/2014/main" val="869430390"/>
                    </a:ext>
                  </a:extLst>
                </a:gridCol>
              </a:tblGrid>
              <a:tr h="53131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/>
                        <a:t>¿</a:t>
                      </a:r>
                      <a:r>
                        <a:rPr lang="en-GB" sz="1800" b="1" dirty="0" err="1"/>
                        <a:t>Cómo</a:t>
                      </a:r>
                      <a:r>
                        <a:rPr lang="en-GB" sz="1800" b="1" dirty="0"/>
                        <a:t> era (</a:t>
                      </a:r>
                      <a:r>
                        <a:rPr lang="en-GB" sz="1800" b="1" dirty="0" err="1"/>
                        <a:t>el</a:t>
                      </a:r>
                      <a:r>
                        <a:rPr lang="en-GB" sz="1800" b="1" dirty="0"/>
                        <a:t> pueblo / la ciudad)?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What was (it / the city / town) like?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37971">
                <a:tc rowSpan="2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ciudad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city </a:t>
                      </a: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pueblo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town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temático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theme park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El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</a:rPr>
                        <a:t>acuario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b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</a:rPr>
                        <a:t>The aquarium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bonit</a:t>
                      </a:r>
                      <a:r>
                        <a:rPr lang="en-IN" sz="1600" i="0" kern="120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 </a:t>
                      </a: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</a:rPr>
                        <a:t>únic</a:t>
                      </a:r>
                      <a:r>
                        <a:rPr lang="en-IN" sz="1600" b="0" i="0" u="none" strike="noStrike" kern="1200" noProof="0" dirty="0" err="1">
                          <a:solidFill>
                            <a:srgbClr val="006F9E"/>
                          </a:solidFill>
                          <a:effectLst/>
                        </a:rPr>
                        <a:t>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unique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terrible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terrible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enorme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enormous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l"/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there were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interesantes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interesting things.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people.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844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vistas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maravillosas</a:t>
                      </a: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wonderful views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animals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432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4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315287" y="1185157"/>
          <a:ext cx="7561426" cy="486840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02657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534856">
                  <a:extLst>
                    <a:ext uri="{9D8B030D-6E8A-4147-A177-3AD203B41FA5}">
                      <a16:colId xmlns:a16="http://schemas.microsoft.com/office/drawing/2014/main" val="3285260600"/>
                    </a:ext>
                  </a:extLst>
                </a:gridCol>
              </a:tblGrid>
              <a:tr h="71594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¿Te gustaría volver en el futuro?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 you like to return in the future?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152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volver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(not) like</a:t>
                      </a:r>
                      <a:r>
                        <a:rPr lang="en-US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go back in the future because it was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verdaderamente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único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truly unique.</a:t>
                      </a:r>
                    </a:p>
                    <a:p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emocionante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lvl="0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exciting.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IN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increíble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incredible. </a:t>
                      </a:r>
                      <a:endParaRPr lang="en-US" sz="1400" b="0" i="0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IN" sz="1600" b="0" i="1" u="none" strike="noStrike" kern="1200" noProof="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muy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divertido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very fun. </a:t>
                      </a:r>
                      <a:endParaRPr lang="en-US" sz="1400" b="0" i="1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IN" sz="1600" b="0" i="0" u="none" strike="noStrike" kern="1200" noProof="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 poco </a:t>
                      </a: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difícil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en-IN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a bit difficult.</a:t>
                      </a:r>
                      <a:endParaRPr lang="en-IN" sz="1400" b="0" i="0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IN" sz="1600" b="0" i="1" u="none" strike="noStrike" kern="1200" noProof="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realmente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terrible. </a:t>
                      </a:r>
                      <a:endParaRPr lang="en-IN" dirty="0"/>
                    </a:p>
                    <a:p>
                      <a:pPr lvl="0">
                        <a:buNone/>
                      </a:pP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really terrible</a:t>
                      </a:r>
                      <a:r>
                        <a:rPr lang="en-IN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87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9BFA53-7AE8-21D1-4A57-70A7505D8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8818"/>
              </p:ext>
            </p:extLst>
          </p:nvPr>
        </p:nvGraphicFramePr>
        <p:xfrm>
          <a:off x="916642" y="934427"/>
          <a:ext cx="10358716" cy="478279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6656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202299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3689850">
                  <a:extLst>
                    <a:ext uri="{9D8B030D-6E8A-4147-A177-3AD203B41FA5}">
                      <a16:colId xmlns:a16="http://schemas.microsoft.com/office/drawing/2014/main" val="1459451833"/>
                    </a:ext>
                  </a:extLst>
                </a:gridCol>
              </a:tblGrid>
              <a:tr h="7470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ropa llevas en el insti?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clothes do you wear at school?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382455">
                <a:tc rowSpan="2"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wear </a:t>
                      </a:r>
                    </a:p>
                    <a:p>
                      <a:pPr lvl="0">
                        <a:buNone/>
                      </a:pPr>
                      <a:endParaRPr lang="en-GB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Llevamos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wear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 que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llevar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400" i="1" u="none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to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uniforme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vestido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jersey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jumper.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pantalón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trousers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unos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zapatos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camiseta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T-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camisa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falda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skirt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corbata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chaqueta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… </a:t>
                      </a:r>
                      <a:r>
                        <a:rPr lang="es-ES" sz="1400" b="0" i="1" kern="120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jacket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azul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roj</a:t>
                      </a:r>
                      <a:r>
                        <a:rPr lang="en-IN" sz="160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gris(es).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blanc</a:t>
                      </a:r>
                      <a:r>
                        <a:rPr lang="en-IN" sz="1600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6532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cómod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comfortable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comodísim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 comfortable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ugly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feísim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 ugly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830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36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9BFA53-7AE8-21D1-4A57-70A7505D8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40957"/>
              </p:ext>
            </p:extLst>
          </p:nvPr>
        </p:nvGraphicFramePr>
        <p:xfrm>
          <a:off x="1574421" y="1257888"/>
          <a:ext cx="9043158" cy="372915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1023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273307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3059613">
                  <a:extLst>
                    <a:ext uri="{9D8B030D-6E8A-4147-A177-3AD203B41FA5}">
                      <a16:colId xmlns:a16="http://schemas.microsoft.com/office/drawing/2014/main" val="1459451833"/>
                    </a:ext>
                  </a:extLst>
                </a:gridCol>
              </a:tblGrid>
              <a:tr h="46639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n-GB" b="1" dirty="0" err="1"/>
                        <a:t>Cómo</a:t>
                      </a:r>
                      <a:r>
                        <a:rPr lang="en-GB" b="1" dirty="0"/>
                        <a:t> es </a:t>
                      </a:r>
                      <a:r>
                        <a:rPr lang="en-GB" b="1" dirty="0" err="1"/>
                        <a:t>el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edificio</a:t>
                      </a:r>
                      <a:r>
                        <a:rPr lang="en-GB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the building like?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53609">
                <a:tc gridSpan="2"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un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en-IN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modernísim</a:t>
                      </a:r>
                      <a:r>
                        <a:rPr lang="en-IN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modern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</a:t>
                      </a:r>
                      <a:r>
                        <a:rPr lang="en-IN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pequeñísim</a:t>
                      </a:r>
                      <a:r>
                        <a:rPr lang="en-IN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viej</a:t>
                      </a:r>
                      <a:r>
                        <a:rPr lang="en-IN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viejísim</a:t>
                      </a:r>
                      <a:r>
                        <a:rPr lang="en-IN" sz="1600" kern="1200" dirty="0" err="1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old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bonit</a:t>
                      </a:r>
                      <a:r>
                        <a:rPr lang="en-IN" sz="160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ugly</a:t>
                      </a:r>
                      <a:endParaRPr lang="en-IN" sz="18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feísim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ugly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878190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is/are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gimnasio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gym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unos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laboratorios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unos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campos deportivos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biblioteca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600" kern="120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unas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clases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231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9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9BFA53-7AE8-21D1-4A57-70A7505D8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92159"/>
              </p:ext>
            </p:extLst>
          </p:nvPr>
        </p:nvGraphicFramePr>
        <p:xfrm>
          <a:off x="3094613" y="1423812"/>
          <a:ext cx="6002773" cy="401037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5681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0065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945313">
                  <a:extLst>
                    <a:ext uri="{9D8B030D-6E8A-4147-A177-3AD203B41FA5}">
                      <a16:colId xmlns:a16="http://schemas.microsoft.com/office/drawing/2014/main" val="1459451833"/>
                    </a:ext>
                  </a:extLst>
                </a:gridCol>
              </a:tblGrid>
              <a:tr h="57912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n-GB" b="1" dirty="0" err="1"/>
                        <a:t>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gusta</a:t>
                      </a:r>
                      <a:r>
                        <a:rPr lang="en-GB" b="1" dirty="0"/>
                        <a:t> la comida de </a:t>
                      </a:r>
                      <a:r>
                        <a:rPr lang="en-GB" b="1" dirty="0" err="1"/>
                        <a:t>tu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insti</a:t>
                      </a:r>
                      <a:r>
                        <a:rPr lang="en-GB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you like the food at your school?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413015">
                <a:tc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like it </a:t>
                      </a:r>
                    </a:p>
                    <a:p>
                      <a:pPr lvl="0">
                        <a:buNone/>
                      </a:pPr>
                      <a:endParaRPr lang="en-GB" sz="18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no me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 don’t like it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it is</a:t>
                      </a: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good.</a:t>
                      </a:r>
                      <a:r>
                        <a:rPr lang="en-IN" sz="18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buenísima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good. 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bad.</a:t>
                      </a:r>
                      <a:r>
                        <a:rPr lang="en-IN" sz="18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malísima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 bad.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expensive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carísima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 expensive.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cheap.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baratísima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cheap. 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delicious.</a:t>
                      </a:r>
                    </a:p>
                    <a:p>
                      <a:pPr marL="10795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riquísima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delicious.</a:t>
                      </a: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973074" y="912636"/>
          <a:ext cx="8245852" cy="23297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7915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84847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118225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</a:tblGrid>
              <a:tr h="57941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vas al insti?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do you go to school?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732426">
                <a:tc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Normalmente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  <a:r>
                        <a:rPr lang="en-GB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días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day</a:t>
                      </a:r>
                      <a:r>
                        <a:rPr lang="en-GB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llueve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it rains</a:t>
                      </a:r>
                    </a:p>
                    <a:p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it’s sunny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go to school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vamos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go to school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pie.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foot.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autobús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bus.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bici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bike.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train.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coche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car.</a:t>
                      </a:r>
                      <a:endParaRPr lang="en-IN" sz="16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F02AAF-2C72-0BF0-9AE1-76F965998182}"/>
              </a:ext>
            </a:extLst>
          </p:cNvPr>
          <p:cNvGraphicFramePr>
            <a:graphicFrameLocks noGrp="1"/>
          </p:cNvGraphicFramePr>
          <p:nvPr/>
        </p:nvGraphicFramePr>
        <p:xfrm>
          <a:off x="1911937" y="3450566"/>
          <a:ext cx="8368126" cy="286139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7693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443663">
                  <a:extLst>
                    <a:ext uri="{9D8B030D-6E8A-4147-A177-3AD203B41FA5}">
                      <a16:colId xmlns:a16="http://schemas.microsoft.com/office/drawing/2014/main" val="1849852807"/>
                    </a:ext>
                  </a:extLst>
                </a:gridCol>
                <a:gridCol w="133717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610350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</a:tblGrid>
              <a:tr h="56759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¿A qué hora comienzan/terminan las clases?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What time do classes start/finish?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33695">
                <a:tc rowSpan="2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Classes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comienzan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las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at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nueve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cuarto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quarter past…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media.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half past…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cuarto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quarter to…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0303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las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finish at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cuatro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cinco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8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39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F02AAF-2C72-0BF0-9AE1-76F965998182}"/>
              </a:ext>
            </a:extLst>
          </p:cNvPr>
          <p:cNvGraphicFramePr>
            <a:graphicFrameLocks noGrp="1"/>
          </p:cNvGraphicFramePr>
          <p:nvPr/>
        </p:nvGraphicFramePr>
        <p:xfrm>
          <a:off x="437606" y="917560"/>
          <a:ext cx="11500394" cy="18957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0583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940348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4254211">
                  <a:extLst>
                    <a:ext uri="{9D8B030D-6E8A-4147-A177-3AD203B41FA5}">
                      <a16:colId xmlns:a16="http://schemas.microsoft.com/office/drawing/2014/main" val="790532169"/>
                    </a:ext>
                  </a:extLst>
                </a:gridCol>
              </a:tblGrid>
              <a:tr h="55335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haces a la hora de comer?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/>
                        </a:rPr>
                        <a:t>What do you do at lunchtime?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0274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hora de comer   </a:t>
                      </a:r>
                      <a:endParaRPr lang="en-US" dirty="0"/>
                    </a:p>
                    <a:p>
                      <a:pPr marL="0" lvl="0" algn="l" defTabSz="914400">
                        <a:buNone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lunchtime </a:t>
                      </a:r>
                    </a:p>
                    <a:p>
                      <a:pPr marL="0" lvl="0" algn="l">
                        <a:buNone/>
                      </a:pPr>
                      <a:endParaRPr lang="en-GB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descanso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lvl="0" algn="l" defTabSz="914400">
                        <a:buNone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break </a:t>
                      </a:r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algo para comer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buy something to eat 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juego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baloncesto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fútbol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 basketball/football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patio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go to the courtyard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 cantina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go to the canteen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talk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mis amigos.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friends.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mi amigo [Julio].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friend [Julio].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A163A-1D9B-DDC1-CB36-E12E631254C0}"/>
              </a:ext>
            </a:extLst>
          </p:cNvPr>
          <p:cNvGraphicFramePr>
            <a:graphicFrameLocks noGrp="1"/>
          </p:cNvGraphicFramePr>
          <p:nvPr/>
        </p:nvGraphicFramePr>
        <p:xfrm>
          <a:off x="1251296" y="3083540"/>
          <a:ext cx="9873013" cy="32842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721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276912">
                  <a:extLst>
                    <a:ext uri="{9D8B030D-6E8A-4147-A177-3AD203B41FA5}">
                      <a16:colId xmlns:a16="http://schemas.microsoft.com/office/drawing/2014/main" val="3646493107"/>
                    </a:ext>
                  </a:extLst>
                </a:gridCol>
                <a:gridCol w="175310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3770813">
                  <a:extLst>
                    <a:ext uri="{9D8B030D-6E8A-4147-A177-3AD203B41FA5}">
                      <a16:colId xmlns:a16="http://schemas.microsoft.com/office/drawing/2014/main" val="63162892"/>
                    </a:ext>
                  </a:extLst>
                </a:gridCol>
              </a:tblGrid>
              <a:tr h="55158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día de la semana prefieres?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 day of the week do you prefer? 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6869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Prefiero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</a:t>
                      </a:r>
                      <a:r>
                        <a:rPr lang="en-GB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lunes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Mondays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martes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miércoles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Wednesdays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jueves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Thursdays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  <a:endParaRPr lang="en-US" dirty="0"/>
                    </a:p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go to the park. </a:t>
                      </a: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extraescolares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do extracurricular activities.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mis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favoritas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my favourite subjects.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juego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fútbol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después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marL="0" marR="0" lvl="0" indent="-1079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 football after school.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30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9BFA53-7AE8-21D1-4A57-70A7505D848F}"/>
              </a:ext>
            </a:extLst>
          </p:cNvPr>
          <p:cNvGraphicFramePr>
            <a:graphicFrameLocks noGrp="1"/>
          </p:cNvGraphicFramePr>
          <p:nvPr/>
        </p:nvGraphicFramePr>
        <p:xfrm>
          <a:off x="2625225" y="904068"/>
          <a:ext cx="6941550" cy="373852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230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118475">
                  <a:extLst>
                    <a:ext uri="{9D8B030D-6E8A-4147-A177-3AD203B41FA5}">
                      <a16:colId xmlns:a16="http://schemas.microsoft.com/office/drawing/2014/main" val="3614025585"/>
                    </a:ext>
                  </a:extLst>
                </a:gridCol>
              </a:tblGrid>
              <a:tr h="485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n-GB" b="1" dirty="0" err="1"/>
                        <a:t>Qué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actividades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extraescolares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haces</a:t>
                      </a:r>
                      <a:r>
                        <a:rPr lang="en-GB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extracurricular activities do you do?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856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pasión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passion is </a:t>
                      </a:r>
                      <a:endParaRPr lang="en-IN" sz="16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deporte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sport.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medioambiente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environment.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441260"/>
                  </a:ext>
                </a:extLst>
              </a:tr>
              <a:tr h="1252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miembro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member 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club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ajedrez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chess club.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club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art club.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club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teatro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drama club.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club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baile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dance club.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band.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voleibol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volleyball team.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748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Toco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guitarra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guitar.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piano.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piano.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532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17A89E-012C-4323-98B0-A0DDB6E2C2B7}"/>
              </a:ext>
            </a:extLst>
          </p:cNvPr>
          <p:cNvGraphicFramePr>
            <a:graphicFrameLocks noGrp="1"/>
          </p:cNvGraphicFramePr>
          <p:nvPr/>
        </p:nvGraphicFramePr>
        <p:xfrm>
          <a:off x="3282449" y="4958183"/>
          <a:ext cx="5627101" cy="14080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022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024813">
                  <a:extLst>
                    <a:ext uri="{9D8B030D-6E8A-4147-A177-3AD203B41FA5}">
                      <a16:colId xmlns:a16="http://schemas.microsoft.com/office/drawing/2014/main" val="3614025585"/>
                    </a:ext>
                  </a:extLst>
                </a:gridCol>
              </a:tblGrid>
              <a:tr h="48523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n-GB" b="1" dirty="0" err="1"/>
                        <a:t>Cuándo</a:t>
                      </a:r>
                      <a:r>
                        <a:rPr lang="en-GB" b="1" dirty="0"/>
                        <a:t> lo </a:t>
                      </a:r>
                      <a:r>
                        <a:rPr lang="en-GB" b="1" dirty="0" err="1"/>
                        <a:t>haces</a:t>
                      </a:r>
                      <a:r>
                        <a:rPr lang="en-GB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do you do it?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6047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 it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[lunes].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[Mondays].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después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/antes del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before/after school.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hora de comer. 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lunchtime.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53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4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9BFA53-7AE8-21D1-4A57-70A7505D848F}"/>
              </a:ext>
            </a:extLst>
          </p:cNvPr>
          <p:cNvGraphicFramePr>
            <a:graphicFrameLocks noGrp="1"/>
          </p:cNvGraphicFramePr>
          <p:nvPr/>
        </p:nvGraphicFramePr>
        <p:xfrm>
          <a:off x="1402164" y="935471"/>
          <a:ext cx="9382536" cy="23544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594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49823">
                  <a:extLst>
                    <a:ext uri="{9D8B030D-6E8A-4147-A177-3AD203B41FA5}">
                      <a16:colId xmlns:a16="http://schemas.microsoft.com/office/drawing/2014/main" val="112347407"/>
                    </a:ext>
                  </a:extLst>
                </a:gridCol>
                <a:gridCol w="223252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4140700">
                  <a:extLst>
                    <a:ext uri="{9D8B030D-6E8A-4147-A177-3AD203B41FA5}">
                      <a16:colId xmlns:a16="http://schemas.microsoft.com/office/drawing/2014/main" val="1989416028"/>
                    </a:ext>
                  </a:extLst>
                </a:gridCol>
              </a:tblGrid>
              <a:tr h="58164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n-GB" b="1" dirty="0"/>
                        <a:t>Por </a:t>
                      </a:r>
                      <a:r>
                        <a:rPr lang="en-GB" b="1" dirty="0" err="1"/>
                        <a:t>qué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gusta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esta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actividad</a:t>
                      </a:r>
                      <a:r>
                        <a:rPr lang="en-GB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do you like this activity?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08822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it 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encanta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it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porque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IN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IN" sz="16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799" marR="82799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tx1"/>
                      </a:solidFill>
                    </a:lnR>
                    <a:lnT w="9524">
                      <a:solidFill>
                        <a:schemeClr val="tx1"/>
                      </a:solidFill>
                    </a:lnT>
                    <a:lnB w="9524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</a:t>
                      </a:r>
                      <a:r>
                        <a:rPr lang="en-GB" sz="1400" i="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4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divertida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fun. </a:t>
                      </a:r>
                      <a:endParaRPr lang="en-US" sz="1400" b="0" i="1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emocionante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exciting. </a:t>
                      </a:r>
                      <a:endParaRPr lang="en-US" sz="1400" b="0" i="1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relajante</a:t>
                      </a:r>
                      <a:r>
                        <a:rPr lang="en-IN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 </a:t>
                      </a:r>
                      <a:r>
                        <a:rPr lang="en-IN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relaxing. </a:t>
                      </a:r>
                      <a:endParaRPr lang="en-IN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482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</a:t>
                      </a:r>
                      <a:r>
                        <a:rPr lang="en-GB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helps you</a:t>
                      </a:r>
                      <a:endParaRPr lang="en-U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GB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aprender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cosas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nuevas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  </a:t>
                      </a:r>
                      <a:r>
                        <a:rPr lang="en-GB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learn new things. </a:t>
                      </a:r>
                      <a:endParaRPr lang="en-US" sz="1400" b="0" i="1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GB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hacer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6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nuevos</a:t>
                      </a: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amigos.   </a:t>
                      </a:r>
                      <a:r>
                        <a:rPr lang="en-GB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make new friends. </a:t>
                      </a:r>
                      <a:endParaRPr lang="en-US" sz="1400" b="0" i="1" u="none" strike="noStrike" kern="1200" noProof="0" dirty="0">
                        <a:solidFill>
                          <a:srgbClr val="4D4D4C"/>
                        </a:solidFill>
                        <a:effectLst/>
                        <a:latin typeface="Arial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 creativo/a.   </a:t>
                      </a:r>
                      <a:r>
                        <a:rPr lang="en-GB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  <a:latin typeface="Arial"/>
                        </a:rPr>
                        <a:t>to be creative. </a:t>
                      </a:r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71414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C6CF1-4F35-A68D-A6EA-72C9AE308B86}"/>
              </a:ext>
            </a:extLst>
          </p:cNvPr>
          <p:cNvGraphicFramePr>
            <a:graphicFrameLocks noGrp="1"/>
          </p:cNvGraphicFramePr>
          <p:nvPr/>
        </p:nvGraphicFramePr>
        <p:xfrm>
          <a:off x="650547" y="3436189"/>
          <a:ext cx="10885770" cy="302216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33990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4846008">
                  <a:extLst>
                    <a:ext uri="{9D8B030D-6E8A-4147-A177-3AD203B41FA5}">
                      <a16:colId xmlns:a16="http://schemas.microsoft.com/office/drawing/2014/main" val="47219667"/>
                    </a:ext>
                  </a:extLst>
                </a:gridCol>
              </a:tblGrid>
              <a:tr h="768537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hiciste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recientemente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club/</a:t>
                      </a:r>
                      <a:r>
                        <a:rPr lang="en-GB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did you do recently with your club/team? 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26816">
                <a:tc rowSpan="2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Recientemente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Recently </a:t>
                      </a:r>
                    </a:p>
                    <a:p>
                      <a:pPr marL="0" algn="l" rtl="0" eaLnBrk="1" latinLnBrk="0" hangingPunct="1"/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year 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[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IN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[September]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participé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participated in</a:t>
                      </a:r>
                      <a:endParaRPr lang="en-GB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organicé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organised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concierto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concert.</a:t>
                      </a:r>
                      <a:r>
                        <a:rPr lang="en-GB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competición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(national) competition.</a:t>
                      </a:r>
                      <a:r>
                        <a:rPr lang="en-GB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espectáculo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baile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(dance) show.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exposición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(art) exhibition.</a:t>
                      </a:r>
                      <a:r>
                        <a:rPr lang="en-GB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268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jugué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partido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GB" sz="1400" b="0" i="1" u="none" strike="noStrike" kern="1200" noProof="0" dirty="0">
                          <a:solidFill>
                            <a:srgbClr val="4D4D4C"/>
                          </a:solidFill>
                          <a:effectLst/>
                        </a:rPr>
                        <a:t>I played a match.</a:t>
                      </a:r>
                      <a:endParaRPr lang="en-GB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gané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trofeo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carrera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won </a:t>
                      </a:r>
                      <a:r>
                        <a:rPr lang="en-GB" sz="140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trophy / a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7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23536"/>
      </p:ext>
    </p:extLst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4625B-594F-4BB4-92E4-7779CC4597BF}">
  <ds:schemaRefs>
    <ds:schemaRef ds:uri="http://schemas.microsoft.com/office/2006/documentManagement/types"/>
    <ds:schemaRef ds:uri="http://schemas.microsoft.com/office/infopath/2007/PartnerControls"/>
    <ds:schemaRef ds:uri="c9b699c2-2c56-4336-b981-892f17840fb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18704ea7-6f73-4b33-ac14-9f02857f74b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093859-0F39-4FE4-9B4B-60F10B7AFFD9}"/>
</file>

<file path=customXml/itemProps3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3140</Words>
  <Application>Microsoft Office PowerPoint</Application>
  <PresentationFormat>Widescreen</PresentationFormat>
  <Paragraphs>597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79</cp:revision>
  <dcterms:created xsi:type="dcterms:W3CDTF">2022-07-15T11:48:32Z</dcterms:created>
  <dcterms:modified xsi:type="dcterms:W3CDTF">2025-07-23T11:31:10Z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