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1" r:id="rId4"/>
    <p:sldMasterId id="2147483703" r:id="rId5"/>
    <p:sldMasterId id="2147483709" r:id="rId6"/>
  </p:sldMasterIdLst>
  <p:notesMasterIdLst>
    <p:notesMasterId r:id="rId26"/>
  </p:notesMasterIdLst>
  <p:handoutMasterIdLst>
    <p:handoutMasterId r:id="rId27"/>
  </p:handoutMasterIdLst>
  <p:sldIdLst>
    <p:sldId id="329" r:id="rId7"/>
    <p:sldId id="314" r:id="rId8"/>
    <p:sldId id="318" r:id="rId9"/>
    <p:sldId id="311" r:id="rId10"/>
    <p:sldId id="317" r:id="rId11"/>
    <p:sldId id="319" r:id="rId12"/>
    <p:sldId id="312" r:id="rId13"/>
    <p:sldId id="313" r:id="rId14"/>
    <p:sldId id="320" r:id="rId15"/>
    <p:sldId id="321" r:id="rId16"/>
    <p:sldId id="322" r:id="rId17"/>
    <p:sldId id="323" r:id="rId18"/>
    <p:sldId id="324" r:id="rId19"/>
    <p:sldId id="316" r:id="rId20"/>
    <p:sldId id="325" r:id="rId21"/>
    <p:sldId id="326" r:id="rId22"/>
    <p:sldId id="327" r:id="rId23"/>
    <p:sldId id="328" r:id="rId24"/>
    <p:sldId id="3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3289AA"/>
    <a:srgbClr val="C04000"/>
    <a:srgbClr val="007BC4"/>
    <a:srgbClr val="EFD500"/>
    <a:srgbClr val="DEEBF7"/>
    <a:srgbClr val="FDF3ED"/>
    <a:srgbClr val="F39100"/>
    <a:srgbClr val="EDEDFD"/>
    <a:srgbClr val="E5E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 autoAdjust="0"/>
    <p:restoredTop sz="95033" autoAdjust="0"/>
  </p:normalViewPr>
  <p:slideViewPr>
    <p:cSldViewPr snapToGrid="0" snapToObjects="1">
      <p:cViewPr varScale="1">
        <p:scale>
          <a:sx n="82" d="100"/>
          <a:sy n="82" d="100"/>
        </p:scale>
        <p:origin x="69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FCE97B-E93D-06AA-48BA-D9C08014E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9E74C-91B3-B9C0-99BD-CF61A062E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49385-5FFD-9F40-BE3F-CAA62090D5BF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9EE68-C946-01F2-4E6D-F0788BFD0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F6C91-ED5B-669A-B28C-4CB5C01D38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81503-F2FC-014E-9EEA-B5B44BA69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53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8B56E-1E6D-4C94-97AF-180741A2AA33}" type="datetimeFigureOut">
              <a:rPr lang="en-IN" smtClean="0"/>
              <a:t>23-07-2025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C3CD-79C5-4C7C-A4C0-373E195B7C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52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70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6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nc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9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3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5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8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898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69227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2324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3592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5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5627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7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EF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1FB38A2-907E-6157-491E-F47DC0FD964B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07539" y="18661"/>
            <a:ext cx="1779031" cy="6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German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Kapitel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Einheit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317001E-91C7-3238-E9C0-D938796AF5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DEB6872-1F21-9DAA-5446-DFE8F5847F5A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3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DF3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BEF2F-9510-6AA5-733E-528AC8AF69F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7AE0-734D-86EF-3BE7-B2E6D16EAF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EB73D51-718C-0C41-CC9F-0B3100825479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9448800" y="18660"/>
            <a:ext cx="2737771" cy="7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Spanish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Zona de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0C42DC7-46B0-283A-05C2-2F0C29E603E7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B0400000000000000" pitchFamily="18" charset="-128"/>
              </a:rPr>
              <a:t>¡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B0400000000000000" pitchFamily="18" charset="-128"/>
              </a:rPr>
              <a:t>Qué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B0400000000000000" pitchFamily="18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B0400000000000000" pitchFamily="18" charset="-128"/>
              </a:rPr>
              <a:t>rico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B0400000000000000" pitchFamily="18" charset="-128"/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6671991-E41B-09D5-7E79-8E7E1C3ADA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40590" y="206589"/>
            <a:ext cx="796269" cy="23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Foundation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BBCB4-3BDC-599E-90E4-93DC4EB070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DA331-2C81-0496-9C39-DEDF065949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2841966-400C-587D-8B69-9BE929A54E2E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82354" y="18660"/>
            <a:ext cx="1712529" cy="70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French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X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Unité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61BFF03-E2B1-8E31-3176-483AC2385B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1EE65D6-970E-8371-B547-95E377F6E5E1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BAAC7-E3F5-D8D6-B8E9-25D3F93E4A19}"/>
              </a:ext>
            </a:extLst>
          </p:cNvPr>
          <p:cNvSpPr txBox="1"/>
          <p:nvPr/>
        </p:nvSpPr>
        <p:spPr>
          <a:xfrm>
            <a:off x="1791477" y="1119674"/>
            <a:ext cx="722402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Y9 Knowledge </a:t>
            </a:r>
            <a:r>
              <a:rPr lang="en-US" sz="2800" b="1" dirty="0" err="1"/>
              <a:t>Organiser</a:t>
            </a:r>
            <a:r>
              <a:rPr lang="en-US" sz="2800" b="1" dirty="0"/>
              <a:t> – Summer Term</a:t>
            </a:r>
          </a:p>
          <a:p>
            <a:r>
              <a:rPr lang="en-US" sz="2800" b="1" dirty="0"/>
              <a:t> Unit: Mi </a:t>
            </a:r>
            <a:r>
              <a:rPr lang="en-US" sz="2800" b="1" dirty="0" err="1"/>
              <a:t>estilo</a:t>
            </a:r>
            <a:r>
              <a:rPr lang="en-US" sz="2800" b="1" dirty="0"/>
              <a:t> de </a:t>
            </a:r>
            <a:r>
              <a:rPr lang="en-US" sz="2800" b="1" dirty="0" err="1"/>
              <a:t>vida</a:t>
            </a:r>
            <a:r>
              <a:rPr lang="en-US" sz="2800" b="1" dirty="0"/>
              <a:t> </a:t>
            </a:r>
          </a:p>
          <a:p>
            <a:endParaRPr lang="en-US" sz="2800" b="1" dirty="0"/>
          </a:p>
          <a:p>
            <a:r>
              <a:rPr lang="en-GB" b="1" dirty="0"/>
              <a:t>Theme 1 People and Lifestyle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Name: _______________________________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Class: _________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3341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024526" y="910441"/>
          <a:ext cx="9972589" cy="49833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00881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891338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4072438">
                  <a:extLst>
                    <a:ext uri="{9D8B030D-6E8A-4147-A177-3AD203B41FA5}">
                      <a16:colId xmlns:a16="http://schemas.microsoft.com/office/drawing/2014/main" val="2228762704"/>
                    </a:ext>
                  </a:extLst>
                </a:gridCol>
              </a:tblGrid>
              <a:tr h="39614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¿Qué tomas para el desayuno / el almuerzo / la cena?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breakfast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/lunch/</a:t>
                      </a:r>
                      <a:r>
                        <a:rPr lang="es-ES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868400">
                <a:tc rowSpan="2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desayuno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 breakfast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comida</a:t>
                      </a:r>
                      <a:r>
                        <a:rPr lang="en-GB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 lunch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la </a:t>
                      </a:r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cena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 dinner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0">
                          <a:solidFill>
                            <a:schemeClr val="tx1"/>
                          </a:solidFill>
                        </a:rPr>
                        <a:t>tomo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have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como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eat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prefiero</a:t>
                      </a:r>
                      <a:r>
                        <a:rPr lang="en-GB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comer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prefer to eat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verduras.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vegetables.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carne.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meat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pescado.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fish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un bocadillo.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sandwich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arroz.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rice.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>
                          <a:solidFill>
                            <a:schemeClr val="tx1"/>
                          </a:solidFill>
                        </a:rPr>
                        <a:t>huevos.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eggs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chocolate.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chocolate.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una naranja.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orange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una tortilla (de queso).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(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cheese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omelette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alguna fruta.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fruit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9322466"/>
                  </a:ext>
                </a:extLst>
              </a:tr>
              <a:tr h="1868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>
                          <a:solidFill>
                            <a:schemeClr val="tx1"/>
                          </a:solidFill>
                        </a:rPr>
                        <a:t>tomo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have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bebo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drink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prefiero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beber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prefer to drink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agua.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leche.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milk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un café (con leche).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(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white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coffee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un té (con leche).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tea (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milk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bebidas frías/calientes.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drinks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861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28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410937" y="964267"/>
          <a:ext cx="11291399" cy="45475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635897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829966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1551488">
                  <a:extLst>
                    <a:ext uri="{9D8B030D-6E8A-4147-A177-3AD203B41FA5}">
                      <a16:colId xmlns:a16="http://schemas.microsoft.com/office/drawing/2014/main" val="1131386868"/>
                    </a:ext>
                  </a:extLst>
                </a:gridCol>
                <a:gridCol w="5274048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</a:tblGrid>
              <a:tr h="52134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hay que 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hacer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tener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dieta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sana?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must you do to have a healthy diet?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179022">
                <a:tc>
                  <a:txBody>
                    <a:bodyPr/>
                    <a:lstStyle/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tener una dieta sana  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have a healthy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diet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llevar una vida sana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lead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healthy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life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hay que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must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hay que   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don’t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mustn’t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necesita   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need to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se necesita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tomar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endParaRPr lang="es-E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comer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beber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drink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verduras.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vegetables.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carne.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meat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pescado.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fish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un bocadillo.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sandwich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arroz.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rice.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huevos.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eggs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chocolate.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chocolate.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fruta.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fruit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agua.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leche.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milk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café.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coffee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té.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tea.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comida sana/malsana.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healthy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unhealthy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food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bebidas frías/calientes.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drinks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demasiadas bebidas con azúcar.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sugary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drinks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05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293343" y="1039857"/>
          <a:ext cx="9551366" cy="240977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96912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70560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3876641">
                  <a:extLst>
                    <a:ext uri="{9D8B030D-6E8A-4147-A177-3AD203B41FA5}">
                      <a16:colId xmlns:a16="http://schemas.microsoft.com/office/drawing/2014/main" val="659733886"/>
                    </a:ext>
                  </a:extLst>
                </a:gridCol>
              </a:tblGrid>
              <a:tr h="56378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Cómo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era un día normal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cuando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tenías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[seis]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años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was a normal day like when you were [six] years old?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48323">
                <a:tc rowSpan="2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Antes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Before,</a:t>
                      </a:r>
                      <a:r>
                        <a:rPr lang="en-GB" sz="1600" dirty="0"/>
                        <a:t>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Cuando era más pequeño/a,  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smaller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Cuando tenía [seis] años,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six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Cuando era más joven,  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younger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me levantaba  </a:t>
                      </a:r>
                      <a:br>
                        <a:rPr lang="es-ES" sz="1600" dirty="0"/>
                      </a:b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(I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didn’t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use)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up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me iba a la cama   </a:t>
                      </a:r>
                      <a:br>
                        <a:rPr lang="es-ES" sz="1600" dirty="0"/>
                      </a:b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(I didn’t use) to go to bed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temprano/pronto.</a:t>
                      </a:r>
                      <a:r>
                        <a:rPr lang="es-ES" sz="1600" i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early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tarde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late.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la una.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o’clock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las [siete].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at [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seven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o’clock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640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(nunca) estaba cansado/a.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was (never)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tired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048304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C9E914-F117-30A2-48C6-FEB074FABAAE}"/>
              </a:ext>
            </a:extLst>
          </p:cNvPr>
          <p:cNvGraphicFramePr>
            <a:graphicFrameLocks noGrp="1"/>
          </p:cNvGraphicFramePr>
          <p:nvPr/>
        </p:nvGraphicFramePr>
        <p:xfrm>
          <a:off x="1500374" y="3928282"/>
          <a:ext cx="9137437" cy="230959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9748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900988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2938963">
                  <a:extLst>
                    <a:ext uri="{9D8B030D-6E8A-4147-A177-3AD203B41FA5}">
                      <a16:colId xmlns:a16="http://schemas.microsoft.com/office/drawing/2014/main" val="1198103447"/>
                    </a:ext>
                  </a:extLst>
                </a:gridCol>
              </a:tblGrid>
              <a:tr h="52737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¿Cómo es un día normal ahora?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a normal day like now?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46273">
                <a:tc rowSpan="2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(Pero) Ahora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endParaRPr lang="es-ES" sz="16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me levanto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up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me voy a la cama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bed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temprano/pronto.</a:t>
                      </a:r>
                      <a:r>
                        <a:rPr lang="es-ES" sz="1600" i="1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early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tarde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late.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la una.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o’clock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las [siete].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at [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seven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o’clock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659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(no) estoy cansado/a.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am 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tired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9684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29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C9E914-F117-30A2-48C6-FEB074FABAAE}"/>
              </a:ext>
            </a:extLst>
          </p:cNvPr>
          <p:cNvGraphicFramePr>
            <a:graphicFrameLocks noGrp="1"/>
          </p:cNvGraphicFramePr>
          <p:nvPr/>
        </p:nvGraphicFramePr>
        <p:xfrm>
          <a:off x="232074" y="967662"/>
          <a:ext cx="11724561" cy="267546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96912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8755436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4781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¿Qué te gustaba comer y beber?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did you use to like eating and drinking?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078107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Antes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Before,</a:t>
                      </a:r>
                      <a:r>
                        <a:rPr lang="en-GB" sz="1600" dirty="0"/>
                        <a:t>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Cuando era más pequeño/a,  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smaller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Cuando tenía [seis] años,  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six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Cuando era más joven,  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younger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tenía una dieta sana/malsana.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have a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healthy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unhealthy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diet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comía comida rápida.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eat fast food.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(no) comía comida sana/malsana.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healthy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unhealthy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food.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(no) bebía agua / leche / bebidas con azúcar.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drink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milk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sugary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drinks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bebía demasiado café.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drink too much coffee.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me gustaban las verduras / los postres</a:t>
                      </a:r>
                      <a:r>
                        <a:rPr lang="es-ES" sz="1600"/>
                        <a:t>.   </a:t>
                      </a:r>
                      <a:r>
                        <a:rPr lang="es-ES" sz="140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(didn’t use) to like vegetables/desserts.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me encantaban los pasteles.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to love cakes.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siempre/nunca tenía hambre.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always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hungry.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66AEEF-499B-5B68-CB47-8949B9CD5E11}"/>
              </a:ext>
            </a:extLst>
          </p:cNvPr>
          <p:cNvGraphicFramePr>
            <a:graphicFrameLocks noGrp="1"/>
          </p:cNvGraphicFramePr>
          <p:nvPr/>
        </p:nvGraphicFramePr>
        <p:xfrm>
          <a:off x="585964" y="3956944"/>
          <a:ext cx="11016780" cy="256777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34258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8674192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5411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¿Qué te gusta comer y beber?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like eating and drinking?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970415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(Pero) Ahora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tengo una dieta sana/malsana.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(don’t) have a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healthy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unhealthy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diet.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(no) como comida rápida.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(don’t) eat fast food.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(no) me gusta comer comida sana/malsana.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(don’t) like eating healthy/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unhealthy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(no) bebo agua / leche / bebidas con azúcar.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(don’t)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drink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milk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sugary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drinks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bebo</a:t>
                      </a:r>
                      <a:r>
                        <a:rPr lang="es-ES" sz="1600" dirty="0"/>
                        <a:t> demasiado café.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(don’t) drink too much coffee.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me gustan las verduras / los postres / los pasteles.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(don’t) like vegetables/desserts/cakes.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siempre/nunca tengo hambre.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am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always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hungry.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46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70A829-EBFE-763D-D34A-ECFCAEF71A21}"/>
              </a:ext>
            </a:extLst>
          </p:cNvPr>
          <p:cNvGraphicFramePr>
            <a:graphicFrameLocks noGrp="1"/>
          </p:cNvGraphicFramePr>
          <p:nvPr/>
        </p:nvGraphicFramePr>
        <p:xfrm>
          <a:off x="585100" y="926972"/>
          <a:ext cx="10975388" cy="250202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9767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8177713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5502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¿Qué hacías en tu tiempo libre cuando eras pequeño?</a:t>
                      </a:r>
                      <a:endParaRPr lang="es-E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did you use to do in your free time when you were younger?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904668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Antes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Before,</a:t>
                      </a:r>
                      <a:r>
                        <a:rPr lang="en-GB" sz="1600" dirty="0"/>
                        <a:t>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Cuando era más pequeño/a,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smaller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Cuando tenía [seis] años,  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six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Cuando era más joven,  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younger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hacía ejercicio/deporte.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do exercise/sport.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iba a la piscina.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go to the swimming pool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jugaba en el parque.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play in the park.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(no) jugaba a los videojuegos.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</a:t>
                      </a:r>
                      <a:r>
                        <a:rPr lang="es-ES" sz="140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play video games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veía vídeos / mis series favoritas.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watch videos / my favourite series.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montaba en bici.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ride my bike.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8FAF7F-F413-35EE-C053-7FBDCACA3872}"/>
              </a:ext>
            </a:extLst>
          </p:cNvPr>
          <p:cNvGraphicFramePr>
            <a:graphicFrameLocks noGrp="1"/>
          </p:cNvGraphicFramePr>
          <p:nvPr/>
        </p:nvGraphicFramePr>
        <p:xfrm>
          <a:off x="1309712" y="3701274"/>
          <a:ext cx="9413161" cy="250202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9748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7115675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</a:tblGrid>
              <a:tr h="5502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¿Qué haces en tu tiempo libre?</a:t>
                      </a:r>
                      <a:endParaRPr lang="es-E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do in your free time?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904668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(Pero) Ahora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hago ejercicio/deporte.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) do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exercise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/sport.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voy a la piscina.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swimming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pool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juego en el parque.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play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park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(no) juego a los videojuegos.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play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video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games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veo vídeos / mis series favoritas.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(don’t) watch videos / my favourite series.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/>
                        <a:t>(no) monto en bici.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(don’t) ride my bike.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70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337569" y="849636"/>
          <a:ext cx="9505864" cy="583390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04703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322888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815170">
                  <a:extLst>
                    <a:ext uri="{9D8B030D-6E8A-4147-A177-3AD203B41FA5}">
                      <a16:colId xmlns:a16="http://schemas.microsoft.com/office/drawing/2014/main" val="654190169"/>
                    </a:ext>
                  </a:extLst>
                </a:gridCol>
                <a:gridCol w="3320768">
                  <a:extLst>
                    <a:ext uri="{9D8B030D-6E8A-4147-A177-3AD203B41FA5}">
                      <a16:colId xmlns:a16="http://schemas.microsoft.com/office/drawing/2014/main" val="3929237440"/>
                    </a:ext>
                  </a:extLst>
                </a:gridCol>
              </a:tblGrid>
              <a:tr h="55751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pasa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What’s wrong?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592708">
                <a:tc gridSpan="4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Estoy enfermo/a.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ill/sick/unwell.</a:t>
                      </a:r>
                      <a:r>
                        <a:rPr lang="es-ES" sz="14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me encuentro bien.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033464"/>
                  </a:ext>
                </a:extLst>
              </a:tr>
              <a:tr h="1211789"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duele (mucho)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hurting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cabeza.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estómago.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stomach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garganta.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throat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espalda.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nariz.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nose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984215"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duelen (mucho)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 are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hurting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ojos.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eyes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oídos.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ears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pies.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feet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dientes.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teeth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/>
                </a:tc>
                <a:extLst>
                  <a:ext uri="{0D108BD9-81ED-4DB2-BD59-A6C34878D82A}">
                    <a16:rowId xmlns:a16="http://schemas.microsoft.com/office/drawing/2014/main" val="4226844401"/>
                  </a:ext>
                </a:extLst>
              </a:tr>
              <a:tr h="529066">
                <a:tc rowSpan="3">
                  <a:txBody>
                    <a:bodyPr/>
                    <a:lstStyle/>
                    <a:p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Ayer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Yesterday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semana pasada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caí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fell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bici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 my bike.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parque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la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park / the street.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496461"/>
                  </a:ext>
                </a:extLst>
              </a:tr>
              <a:tr h="11762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rompí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broke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corté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cut  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mano.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hand.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pie.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foot.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rodilla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knee.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finger.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2074603"/>
                  </a:ext>
                </a:extLst>
              </a:tr>
              <a:tr h="5477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rompí 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diente.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broke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tooth.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2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86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580262" y="934279"/>
          <a:ext cx="4325168" cy="162121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43383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891338">
                  <a:extLst>
                    <a:ext uri="{9D8B030D-6E8A-4147-A177-3AD203B41FA5}">
                      <a16:colId xmlns:a16="http://schemas.microsoft.com/office/drawing/2014/main" val="3112869952"/>
                    </a:ext>
                  </a:extLst>
                </a:gridCol>
              </a:tblGrid>
              <a:tr h="36518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Desde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cuándo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estás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así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 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long have you been like this?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023855">
                <a:tc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Desde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Since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ayer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yesterday.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semana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pasada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week.</a:t>
                      </a:r>
                      <a:endParaRPr lang="en-IN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896036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809535" y="2982009"/>
          <a:ext cx="7866622" cy="294171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318377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695825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4852420">
                  <a:extLst>
                    <a:ext uri="{9D8B030D-6E8A-4147-A177-3AD203B41FA5}">
                      <a16:colId xmlns:a16="http://schemas.microsoft.com/office/drawing/2014/main" val="1556333848"/>
                    </a:ext>
                  </a:extLst>
                </a:gridCol>
              </a:tblGrid>
              <a:tr h="55625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puedo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hacer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can I do?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72176">
                <a:tc rowSpan="2">
                  <a:txBody>
                    <a:bodyPr/>
                    <a:lstStyle/>
                    <a:p>
                      <a:r>
                        <a:rPr lang="es-ES" sz="1600"/>
                        <a:t>Debes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600" dirty="0"/>
                        <a:t>Tienes que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hospital inmediatamente.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hospital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immediately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la farmacia.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</a:t>
                      </a:r>
                      <a:r>
                        <a:rPr lang="es-ES" sz="1400" i="1" kern="120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pharmacy</a:t>
                      </a:r>
                      <a:r>
                        <a:rPr lang="es-ES" sz="140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medico/dentista.   </a:t>
                      </a:r>
                      <a:r>
                        <a:rPr lang="es-ES" sz="140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doctor/dentist.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1721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descansar</a:t>
                      </a:r>
                      <a:r>
                        <a:rPr lang="es-ES" sz="1600" dirty="0"/>
                        <a:t>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rest.</a:t>
                      </a:r>
                    </a:p>
                    <a:p>
                      <a:r>
                        <a:rPr lang="es-ES" sz="1600" dirty="0"/>
                        <a:t>quedarte en la cama y dormir.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bed and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sleep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dirty="0"/>
                    </a:p>
                    <a:p>
                      <a:r>
                        <a:rPr lang="es-ES" sz="1600" dirty="0"/>
                        <a:t>beber agua.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drink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/>
                        <a:t>comprar </a:t>
                      </a:r>
                      <a:r>
                        <a:rPr lang="es-ES" sz="1600" dirty="0"/>
                        <a:t>medicinas.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medication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88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220010" y="1063486"/>
          <a:ext cx="9548726" cy="330506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9767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164263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4586788">
                  <a:extLst>
                    <a:ext uri="{9D8B030D-6E8A-4147-A177-3AD203B41FA5}">
                      <a16:colId xmlns:a16="http://schemas.microsoft.com/office/drawing/2014/main" val="227718192"/>
                    </a:ext>
                  </a:extLst>
                </a:gridCol>
              </a:tblGrid>
              <a:tr h="71434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¿Cómo era tu estilo de vida antes?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was your lifestyle like before?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676640">
                <a:tc rowSpan="3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Antes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Before, </a:t>
                      </a:r>
                      <a:endParaRPr lang="en-GB" sz="1600" i="1" dirty="0">
                        <a:solidFill>
                          <a:srgbClr val="4D4D4C"/>
                        </a:solidFill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Cuando era más pequeño/a,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smaller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Cuando tenía [seis] años, 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six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Cuando era más joven,  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younger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(no)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comía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eat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pasteles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y chocolate.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(a lot of) cakes and chocolate.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frutas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verduras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(a lot of) fruit and vegetables.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comida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rápida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fast food.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766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(no)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tenía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dieta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sana/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malsana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have a healthy / an unhealthy diet.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4157642"/>
                  </a:ext>
                </a:extLst>
              </a:tr>
              <a:tr h="6766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(no)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hacía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used (didn’t use) to do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deporte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(a lot of) sport/exercise.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245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90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441580" y="964096"/>
          <a:ext cx="11246804" cy="550802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00087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211356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2376088099"/>
                    </a:ext>
                  </a:extLst>
                </a:gridCol>
                <a:gridCol w="2021234">
                  <a:extLst>
                    <a:ext uri="{9D8B030D-6E8A-4147-A177-3AD203B41FA5}">
                      <a16:colId xmlns:a16="http://schemas.microsoft.com/office/drawing/2014/main" val="7270163"/>
                    </a:ext>
                  </a:extLst>
                </a:gridCol>
                <a:gridCol w="2380482">
                  <a:extLst>
                    <a:ext uri="{9D8B030D-6E8A-4147-A177-3AD203B41FA5}">
                      <a16:colId xmlns:a16="http://schemas.microsoft.com/office/drawing/2014/main" val="2721421275"/>
                    </a:ext>
                  </a:extLst>
                </a:gridCol>
              </a:tblGrid>
              <a:tr h="71434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s-ES" b="1" dirty="0"/>
                        <a:t>Qué harás para tener buena salud física y mental en el futuro?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will you do to have good physical and mental health in the future?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667592">
                <a:tc rowSpan="4"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tener buena salud física</a:t>
                      </a:r>
                    </a:p>
                    <a:p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have good physical health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llevar una vida sana  </a:t>
                      </a:r>
                    </a:p>
                    <a:p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lead a healthy lifestyle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comenzaré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start to do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do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exercise.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deporte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sport.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675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nunca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never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fumaré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smoke.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tomaré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drogas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take drugs.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417301"/>
                  </a:ext>
                </a:extLst>
              </a:tr>
              <a:tr h="8649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dejaré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stop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comer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eating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comida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malsana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unhealthy food.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patatas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fritas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chips/crisps.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chocolate.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chocolate.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157974"/>
                  </a:ext>
                </a:extLst>
              </a:tr>
              <a:tr h="3230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beber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drinking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bebidas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azúcar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sugary drinks.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59032"/>
                  </a:ext>
                </a:extLst>
              </a:tr>
              <a:tr h="222531">
                <a:tc rowSpan="3">
                  <a:txBody>
                    <a:bodyPr/>
                    <a:lstStyle/>
                    <a:p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tener buena salud mental</a:t>
                      </a:r>
                    </a:p>
                    <a:p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have good mental health 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dejaré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usar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stop using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tecnología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móvil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my phone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noche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at night.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después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las [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nueve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after [nine].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5008909"/>
                  </a:ext>
                </a:extLst>
              </a:tr>
              <a:tr h="222531">
                <a:tc vMerge="1"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pasaré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spend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intentaré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pasar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will try to spend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tiempo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naturaleza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more time in nature.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menos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tiempo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las redes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sociales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less time on social media.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94750"/>
                  </a:ext>
                </a:extLst>
              </a:tr>
              <a:tr h="222531">
                <a:tc vMerge="1"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pediré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ask for help.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dormiré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tiempo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sleep more.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502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6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590667" y="1221574"/>
          <a:ext cx="10962867" cy="480090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6602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7396842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</a:tblGrid>
              <a:tr h="5478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¿Cómo cambiarás tu estilo de vida?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will you change your lifestyle?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878983"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apago el móvil por la noche,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phone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off at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night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dormiré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mejor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sleep better.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me levantaré con más energía.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up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more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estaré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cansado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not be tired.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330464"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no uso las redes sociales,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If I don’t use social media,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paso más tiempo en la naturaleza,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If I spend more time in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nature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s-ES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practico la meditación,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If 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practise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meditation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feliz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be happier.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salud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mental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mejorar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my mental health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2959437"/>
                  </a:ext>
                </a:extLst>
              </a:tr>
              <a:tr h="519861"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practico más deporte,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If I do more sport, 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tendré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energía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have more energy.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estaré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forma.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be in shape.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287796"/>
                  </a:ext>
                </a:extLst>
              </a:tr>
              <a:tr h="1306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como más sano,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If I eat more healthily,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dejo de comer comida rápida,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If I stop eating fast food,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mejoraré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mi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salud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física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improve my physical health.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tendré hambre todo el tiempo.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not be hungry all the time.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56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76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44969"/>
              </p:ext>
            </p:extLst>
          </p:nvPr>
        </p:nvGraphicFramePr>
        <p:xfrm>
          <a:off x="1493139" y="1404750"/>
          <a:ext cx="8767874" cy="412057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09803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215748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1334277">
                  <a:extLst>
                    <a:ext uri="{9D8B030D-6E8A-4147-A177-3AD203B41FA5}">
                      <a16:colId xmlns:a16="http://schemas.microsoft.com/office/drawing/2014/main" val="1529275737"/>
                    </a:ext>
                  </a:extLst>
                </a:gridCol>
                <a:gridCol w="2119813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</a:tblGrid>
              <a:tr h="541718">
                <a:tc gridSpan="4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¿De qué país es cada comida/bebida?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Which country is each food/drink from?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5441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paella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Paella</a:t>
                      </a:r>
                      <a:endParaRPr lang="es-ES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horchata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Horchata</a:t>
                      </a:r>
                      <a:endParaRPr lang="es-ES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 de yerba mate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Yerba mate (herbal) tea</a:t>
                      </a:r>
                      <a:endParaRPr lang="es-ES" sz="16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pastel de choclo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Corn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cake</a:t>
                      </a:r>
                      <a:endParaRPr lang="es-ES" sz="16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champurrado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Champurrado</a:t>
                      </a: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choripán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Choripán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choclo con queso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  </a:t>
                      </a:r>
                      <a:r>
                        <a:rPr lang="es-ES" sz="16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6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mexican</a:t>
                      </a:r>
                      <a:r>
                        <a:rPr lang="en-IN" sz="1600" kern="1200" dirty="0" err="1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Mexican.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español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1600" kern="120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Spanish.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peruan</a:t>
                      </a:r>
                      <a:r>
                        <a:rPr lang="en-IN" sz="1600" kern="1200" dirty="0" err="1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Peruvian.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chilen</a:t>
                      </a:r>
                      <a:r>
                        <a:rPr lang="en-IN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Chilean. </a:t>
                      </a:r>
                      <a:endParaRPr lang="en-IN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</a:t>
                      </a:r>
                      <a:r>
                        <a:rPr lang="en-IN" sz="1600" kern="1200" dirty="0" err="1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1600" kern="120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Argentinian.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cuban</a:t>
                      </a:r>
                      <a:r>
                        <a:rPr lang="en-IN" sz="1600" kern="1200" dirty="0" err="1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IN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Cuban.</a:t>
                      </a:r>
                      <a:endParaRPr lang="en-IN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8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5409517"/>
                  </a:ext>
                </a:extLst>
              </a:tr>
              <a:tr h="19790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paella </a:t>
                      </a:r>
                      <a:r>
                        <a:rPr lang="es-ES" sz="18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paella</a:t>
                      </a:r>
                      <a:endParaRPr lang="es-ES" sz="18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horchata</a:t>
                      </a:r>
                      <a:r>
                        <a:rPr lang="es-ES" sz="18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horchata</a:t>
                      </a:r>
                      <a:endParaRPr lang="es-E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pastel de choclo </a:t>
                      </a:r>
                      <a:r>
                        <a:rPr lang="es-ES" sz="18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corn</a:t>
                      </a:r>
                      <a:r>
                        <a:rPr lang="es-ES" sz="18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champurrado </a:t>
                      </a:r>
                      <a:r>
                        <a:rPr lang="es-ES" sz="18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champurrado</a:t>
                      </a:r>
                      <a:endParaRPr lang="es-E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choripán </a:t>
                      </a:r>
                      <a:r>
                        <a:rPr lang="es-E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choripan</a:t>
                      </a:r>
                      <a:endParaRPr lang="es-E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de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from</a:t>
                      </a:r>
                      <a:endParaRPr lang="en-GB" sz="16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bebida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típica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 typical drink from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comida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famosa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 famous food from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México.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España.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Perú.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Chile.</a:t>
                      </a:r>
                      <a:endParaRPr lang="es-ES" sz="16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Cuba.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Cuba.</a:t>
                      </a:r>
                      <a:endParaRPr lang="en-GB" sz="16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0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984370"/>
              </p:ext>
            </p:extLst>
          </p:nvPr>
        </p:nvGraphicFramePr>
        <p:xfrm>
          <a:off x="2525487" y="1097617"/>
          <a:ext cx="6897326" cy="390828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63706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72135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2538913">
                  <a:extLst>
                    <a:ext uri="{9D8B030D-6E8A-4147-A177-3AD203B41FA5}">
                      <a16:colId xmlns:a16="http://schemas.microsoft.com/office/drawing/2014/main" val="1529275737"/>
                    </a:ext>
                  </a:extLst>
                </a:gridCol>
              </a:tblGrid>
              <a:tr h="654983">
                <a:tc gridSpan="3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¿De qué país es cada comida?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Which country is each food from?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711066">
                <a:tc rowSpan="2"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churros con chocolate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Churros with hot chocolate</a:t>
                      </a:r>
                      <a:endParaRPr lang="en-GB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tamales   </a:t>
                      </a:r>
                      <a:r>
                        <a:rPr lang="en-GB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Tamales</a:t>
                      </a:r>
                      <a:endParaRPr lang="en-GB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chilaquiles   </a:t>
                      </a:r>
                      <a:r>
                        <a:rPr lang="en-GB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Chilaquiles</a:t>
                      </a:r>
                      <a:endParaRPr lang="en-GB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mexicanos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Mexican.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españoles</a:t>
                      </a: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Spanish.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peruanos</a:t>
                      </a: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Peruvian.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chilenos. </a:t>
                      </a:r>
                      <a:r>
                        <a:rPr lang="en-IN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Chilean.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Argentinian.</a:t>
                      </a:r>
                      <a:r>
                        <a:rPr lang="en-IN" sz="14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cubanos</a:t>
                      </a: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Cuban.</a:t>
                      </a:r>
                      <a:endParaRPr lang="en-IN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4762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 de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from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México.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España.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Perú.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Chile.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Argentina.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Cuba.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558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18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431602"/>
              </p:ext>
            </p:extLst>
          </p:nvPr>
        </p:nvGraphicFramePr>
        <p:xfrm>
          <a:off x="639808" y="992454"/>
          <a:ext cx="10812634" cy="418746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1978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231604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1529275737"/>
                    </a:ext>
                  </a:extLst>
                </a:gridCol>
                <a:gridCol w="2025367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  <a:gridCol w="2511925">
                  <a:extLst>
                    <a:ext uri="{9D8B030D-6E8A-4147-A177-3AD203B41FA5}">
                      <a16:colId xmlns:a16="http://schemas.microsoft.com/office/drawing/2014/main" val="382900274"/>
                    </a:ext>
                  </a:extLst>
                </a:gridCol>
              </a:tblGrid>
              <a:tr h="530212">
                <a:tc gridSpan="5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te gustaría comer y beber?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would you like to eat and drink?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353411">
                <a:tc rowSpan="2"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comer</a:t>
                      </a: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like to eat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paella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paella</a:t>
                      </a:r>
                      <a:endParaRPr lang="es-ES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pastel de choclo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choripán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choripán</a:t>
                      </a:r>
                      <a:endParaRPr lang="es-ES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churros con chocolate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churros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chocolate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err="1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tamales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tamales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err="1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chilaquiles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chilaquiles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arepas</a:t>
                      </a:r>
                      <a:r>
                        <a:rPr lang="en-GB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arepas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r>
                        <a:rPr lang="en-IN" sz="14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es/son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they are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san</a:t>
                      </a:r>
                      <a:r>
                        <a:rPr lang="en-IN" sz="1600" dirty="0" err="1">
                          <a:solidFill>
                            <a:srgbClr val="3289AA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N" sz="1600" dirty="0">
                          <a:solidFill>
                            <a:srgbClr val="C04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s).</a:t>
                      </a: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famos</a:t>
                      </a:r>
                      <a:r>
                        <a:rPr lang="en-IN" sz="1600" dirty="0" err="1">
                          <a:solidFill>
                            <a:srgbClr val="3289AA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N" sz="1600" dirty="0">
                          <a:solidFill>
                            <a:srgbClr val="C04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s).</a:t>
                      </a: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famous.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tradicional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(es).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traditional</a:t>
                      </a:r>
                      <a:r>
                        <a:rPr lang="en-IN" sz="14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popular(es).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popular.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944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está(n)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ric</a:t>
                      </a:r>
                      <a:r>
                        <a:rPr lang="en-IN" sz="1600" dirty="0" err="1">
                          <a:solidFill>
                            <a:srgbClr val="3289AA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N" sz="1600" dirty="0">
                          <a:solidFill>
                            <a:srgbClr val="C04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(s).</a:t>
                      </a:r>
                      <a:r>
                        <a:rPr lang="en-IN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tasty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IN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7458521"/>
                  </a:ext>
                </a:extLst>
              </a:tr>
              <a:tr h="1448671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beber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like to drink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horchata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horchata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champurrado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champurrado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agua de </a:t>
                      </a:r>
                      <a:r>
                        <a:rPr lang="es-E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jamaica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hibiscus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 de yerba mate 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yerba mate (herbal) tea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 gusta(n)   </a:t>
                      </a:r>
                      <a:r>
                        <a:rPr lang="en-IN" sz="1400" i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like  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arroz.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rice.</a:t>
                      </a:r>
                      <a:endParaRPr lang="en-IN" sz="1400" dirty="0">
                        <a:solidFill>
                          <a:srgbClr val="4D4D4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queso.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cheese.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pescado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chocolate.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chocolate.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carne.</a:t>
                      </a:r>
                      <a:r>
                        <a:rPr lang="en-IN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tea.</a:t>
                      </a:r>
                      <a:endParaRPr lang="en-IN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8511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3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04706"/>
              </p:ext>
            </p:extLst>
          </p:nvPr>
        </p:nvGraphicFramePr>
        <p:xfrm>
          <a:off x="249283" y="1164294"/>
          <a:ext cx="11693433" cy="453774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432957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356251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1147313">
                  <a:extLst>
                    <a:ext uri="{9D8B030D-6E8A-4147-A177-3AD203B41FA5}">
                      <a16:colId xmlns:a16="http://schemas.microsoft.com/office/drawing/2014/main" val="1529275737"/>
                    </a:ext>
                  </a:extLst>
                </a:gridCol>
                <a:gridCol w="4756912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</a:tblGrid>
              <a:tr h="600413">
                <a:tc gridSpan="4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no te gustaría comer o beber?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would you not like to eat or drink?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197693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comer</a:t>
                      </a: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not like to eat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paella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paella</a:t>
                      </a:r>
                      <a:endParaRPr lang="es-ES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pastel de choclo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choripán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choripán</a:t>
                      </a:r>
                      <a:endParaRPr lang="es-ES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churros con chocolate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churros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chocolate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err="1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tamales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tamales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err="1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chilaquiles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chilaquiles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arepas</a:t>
                      </a:r>
                      <a:r>
                        <a:rPr lang="en-GB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arepas</a:t>
                      </a:r>
                      <a:endParaRPr lang="en-GB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porque</a:t>
                      </a:r>
                      <a:r>
                        <a:rPr lang="en-IN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soy vegetariano/a.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vegetarian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soy vegano/a.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vegan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está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(n)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ric</a:t>
                      </a:r>
                      <a:r>
                        <a:rPr lang="en-IN" sz="1600" dirty="0" err="1">
                          <a:solidFill>
                            <a:srgbClr val="3289AA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N" sz="1600" dirty="0">
                          <a:solidFill>
                            <a:srgbClr val="C04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(s).   </a:t>
                      </a:r>
                      <a:r>
                        <a:rPr lang="en-IN" sz="140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 is / they are not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tasty.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me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gusta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queso/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té/pescado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don’t like cheese/tea/fish.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me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gustan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huevos.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don’t like eggs.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me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gustan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postres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dulces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don’t like sweet desserts.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739635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beber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not like to drink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horchata  </a:t>
                      </a:r>
                      <a:r>
                        <a:rPr lang="es-ES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horchata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champurrado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champurrado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agua de </a:t>
                      </a:r>
                      <a:r>
                        <a:rPr lang="es-E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jamaica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hibiscus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289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 de yerba mate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yerba mate (herbal) tea</a:t>
                      </a:r>
                      <a:endParaRPr lang="en-IN" sz="14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36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34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636613" y="829402"/>
          <a:ext cx="10723712" cy="55533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48347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405180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3188437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</a:tblGrid>
              <a:tr h="46575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un día normal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durante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semana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 ¿Y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fines de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semana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do on a normal day during the week? And what do you at the weekends?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649524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Normalmente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Normally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veces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Todos los días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Every day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 fines de semana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At the weekend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Durante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semana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During the week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Después de las clases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After class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 día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Every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day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 [sábado]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Every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 la mañana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In the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morning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 la tarde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In the afternoon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Primero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Luego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Later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Finalmente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Finally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despierto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wake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up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levanto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up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preparo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visto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dressed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salgo de casa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leave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voy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colegio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tomo el desayuno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breakfast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tomo la comida   </a:t>
                      </a:r>
                      <a:r>
                        <a:rPr lang="es-ES" sz="140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lunch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tomo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merienda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afternoon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snack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tomo la cena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dinner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voy al estadio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stadium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vuelvo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casa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back home 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hago deporte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do sport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hago ejercicio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do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exercise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hago meditación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meditate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hago los deberes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do homework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voy a la cama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go to bed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tarde.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late.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más tarde.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later.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pronto.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early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mediodía.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midday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las [nueve].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at [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nine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].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la misma hora (todos los días).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at the same time (every day).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54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836638" y="886552"/>
          <a:ext cx="10395227" cy="55533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02627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933950">
                  <a:extLst>
                    <a:ext uri="{9D8B030D-6E8A-4147-A177-3AD203B41FA5}">
                      <a16:colId xmlns:a16="http://schemas.microsoft.com/office/drawing/2014/main" val="3117138652"/>
                    </a:ext>
                  </a:extLst>
                </a:gridCol>
                <a:gridCol w="4051800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2383202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</a:tblGrid>
              <a:tr h="46575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Prefieres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días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normales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fines de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semana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 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 you prefer weekdays or the weekends?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649524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Prefiero los días normales   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prefer weekdays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i="0" dirty="0">
                        <a:solidFill>
                          <a:schemeClr val="tx1"/>
                        </a:solidFill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Prefiero los fines de semana   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prefer weekends</a:t>
                      </a: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porque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despierto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wake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up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levanto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up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preparo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visto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dressed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salgo de casa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leave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(no) voy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colegio   </a:t>
                      </a:r>
                      <a:r>
                        <a:rPr lang="es-ES" sz="140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(don’t) go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tomo el desayuno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breakfast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tomo la comida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lunch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tomo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merienda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afternoon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snack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tomo la cena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dinner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voy al estadio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stadium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vuelvo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casa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back home 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(no) hago deporte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do sport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(no) hago ejercicio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do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exercise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(no) hago meditación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meditate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(no) hago los deberes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do homework </a:t>
                      </a:r>
                    </a:p>
                    <a:p>
                      <a:pPr marL="108000" marR="0" indent="-108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voy a la cama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go to bed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tarde.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late.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más tarde.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later.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pronto.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early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mediodía.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midday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las [nueve].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at [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nine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].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50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25211" y="878542"/>
          <a:ext cx="11514364" cy="57057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12271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429690472"/>
                    </a:ext>
                  </a:extLst>
                </a:gridCol>
                <a:gridCol w="1103813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999014">
                  <a:extLst>
                    <a:ext uri="{9D8B030D-6E8A-4147-A177-3AD203B41FA5}">
                      <a16:colId xmlns:a16="http://schemas.microsoft.com/office/drawing/2014/main" val="3098865156"/>
                    </a:ext>
                  </a:extLst>
                </a:gridCol>
                <a:gridCol w="1138819">
                  <a:extLst>
                    <a:ext uri="{9D8B030D-6E8A-4147-A177-3AD203B41FA5}">
                      <a16:colId xmlns:a16="http://schemas.microsoft.com/office/drawing/2014/main" val="1834766776"/>
                    </a:ext>
                  </a:extLst>
                </a:gridCol>
                <a:gridCol w="1444978">
                  <a:extLst>
                    <a:ext uri="{9D8B030D-6E8A-4147-A177-3AD203B41FA5}">
                      <a16:colId xmlns:a16="http://schemas.microsoft.com/office/drawing/2014/main" val="3514929021"/>
                    </a:ext>
                  </a:extLst>
                </a:gridCol>
                <a:gridCol w="629150">
                  <a:extLst>
                    <a:ext uri="{9D8B030D-6E8A-4147-A177-3AD203B41FA5}">
                      <a16:colId xmlns:a16="http://schemas.microsoft.com/office/drawing/2014/main" val="824314776"/>
                    </a:ext>
                  </a:extLst>
                </a:gridCol>
                <a:gridCol w="1120319">
                  <a:extLst>
                    <a:ext uri="{9D8B030D-6E8A-4147-A177-3AD203B41FA5}">
                      <a16:colId xmlns:a16="http://schemas.microsoft.com/office/drawing/2014/main" val="786753872"/>
                    </a:ext>
                  </a:extLst>
                </a:gridCol>
                <a:gridCol w="1422032">
                  <a:extLst>
                    <a:ext uri="{9D8B030D-6E8A-4147-A177-3AD203B41FA5}">
                      <a16:colId xmlns:a16="http://schemas.microsoft.com/office/drawing/2014/main" val="4165828507"/>
                    </a:ext>
                  </a:extLst>
                </a:gridCol>
              </a:tblGrid>
              <a:tr h="499133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¿A 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hora comes?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time do you eat?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4661880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hora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tomas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600" b="0" i="0" kern="1200" dirty="0" err="1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GB" sz="1600" b="0" i="0" kern="120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desayuno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   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time do you have breakfast? 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hora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tomas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600" b="0" i="0" kern="120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comida?  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time do you have lunch?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hora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tomas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600" b="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merienda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  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time do you have an afternoon snack?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¿A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hora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tomas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600" b="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cena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  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time do you have dinner?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Generalmente</a:t>
                      </a:r>
                      <a:r>
                        <a:rPr lang="en-IN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Generally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Normalmente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Normally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N" sz="1600" b="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tomo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 it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entre las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between</a:t>
                      </a:r>
                      <a:r>
                        <a:rPr lang="en-IN" sz="14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dos 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two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three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cuatro   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four</a:t>
                      </a:r>
                      <a:r>
                        <a:rPr lang="en-IN" sz="14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cinco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five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seis   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six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siete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seven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ocho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eight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nueve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nine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diez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ten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once  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eleven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doce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twelve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cuarto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quarter past 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 media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half past 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 [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diez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ten] past…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 las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IN" sz="14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dos 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two.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three.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cuatro   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four.</a:t>
                      </a:r>
                      <a:r>
                        <a:rPr lang="en-IN" sz="14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cinco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five.</a:t>
                      </a:r>
                      <a:r>
                        <a:rPr lang="en-IN" sz="14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seis   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six.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siete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seven.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ocho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eight.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nueve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nine.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diez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ten.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once  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eleven.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doce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 twelve. 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cuarto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quarter past 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 media. 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half past 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 [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diez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].  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[ten] past …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59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582387" y="1094441"/>
          <a:ext cx="10965144" cy="358287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00055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983975">
                  <a:extLst>
                    <a:ext uri="{9D8B030D-6E8A-4147-A177-3AD203B41FA5}">
                      <a16:colId xmlns:a16="http://schemas.microsoft.com/office/drawing/2014/main" val="791958707"/>
                    </a:ext>
                  </a:extLst>
                </a:gridCol>
                <a:gridCol w="6980611">
                  <a:extLst>
                    <a:ext uri="{9D8B030D-6E8A-4147-A177-3AD203B41FA5}">
                      <a16:colId xmlns:a16="http://schemas.microsoft.com/office/drawing/2014/main" val="2466781205"/>
                    </a:ext>
                  </a:extLst>
                </a:gridCol>
              </a:tblGrid>
              <a:tr h="53014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Cómo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es 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dieta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What’s your diet like?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068346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Tengo </a:t>
                      </a:r>
                      <a:r>
                        <a:rPr lang="en-GB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dieta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bastante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sana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have quite a healthy diet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porque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no como demasiados </a:t>
                      </a:r>
                      <a:r>
                        <a:rPr lang="es-ES" sz="1600" i="0">
                          <a:solidFill>
                            <a:schemeClr val="tx1"/>
                          </a:solidFill>
                        </a:rPr>
                        <a:t>pasteles.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cakes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no bebo demasiadas bebidas con azúcar.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drink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sugary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drinks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ES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fruta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verdura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eat lots of fruit and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vegetables.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068346"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GB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tengo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dieta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sana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don’t have a very healthy diet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como demasiados </a:t>
                      </a:r>
                      <a:r>
                        <a:rPr lang="es-ES" sz="1600" i="0">
                          <a:solidFill>
                            <a:schemeClr val="tx1"/>
                          </a:solidFill>
                        </a:rPr>
                        <a:t>pasteles.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cakes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bebo demasiadas bebidas con azúcar.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drink too many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sugary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drinks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fruta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verdura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don’t eat lots of fruit and vegetables.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5465262"/>
                  </a:ext>
                </a:extLst>
              </a:tr>
              <a:tr h="848823">
                <a:tc>
                  <a:txBody>
                    <a:bodyPr/>
                    <a:lstStyle/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Soy</a:t>
                      </a:r>
                    </a:p>
                    <a:p>
                      <a:pPr marL="108000" marR="0" indent="-1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vegetariano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vegetarian.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vegano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vegan.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74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341194"/>
      </p:ext>
    </p:extLst>
  </p:cSld>
  <p:clrMapOvr>
    <a:masterClrMapping/>
  </p:clrMapOvr>
</p:sld>
</file>

<file path=ppt/theme/theme1.xml><?xml version="1.0" encoding="utf-8"?>
<a:theme xmlns:a="http://schemas.openxmlformats.org/drawingml/2006/main" name="Germ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2.xml><?xml version="1.0" encoding="utf-8"?>
<a:theme xmlns:a="http://schemas.openxmlformats.org/drawingml/2006/main" name="Spani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3.xml><?xml version="1.0" encoding="utf-8"?>
<a:theme xmlns:a="http://schemas.openxmlformats.org/drawingml/2006/main" name="Fren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daa2f3-06b5-47f8-a85d-067055f32ca7">
      <Terms xmlns="http://schemas.microsoft.com/office/infopath/2007/PartnerControls"/>
    </lcf76f155ced4ddcb4097134ff3c332f>
    <TaxCatchAll xmlns="4276e521-d8f5-44a8-8722-75164a36e36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A19272-3D6B-4400-9BCF-09767184ABB7}"/>
</file>

<file path=customXml/itemProps2.xml><?xml version="1.0" encoding="utf-8"?>
<ds:datastoreItem xmlns:ds="http://schemas.openxmlformats.org/officeDocument/2006/customXml" ds:itemID="{C8F4625B-594F-4BB4-92E4-7779CC4597BF}">
  <ds:schemaRefs>
    <ds:schemaRef ds:uri="http://schemas.microsoft.com/office/2006/documentManagement/types"/>
    <ds:schemaRef ds:uri="http://schemas.microsoft.com/office/infopath/2007/PartnerControls"/>
    <ds:schemaRef ds:uri="c9b699c2-2c56-4336-b981-892f17840fb6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18704ea7-6f73-4b33-ac14-9f02857f74b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77D7CD7-5523-4111-A04B-709EBD6FD1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MFL</Template>
  <TotalTime>0</TotalTime>
  <Words>3509</Words>
  <Application>Microsoft Office PowerPoint</Application>
  <PresentationFormat>Widescreen</PresentationFormat>
  <Paragraphs>551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German</vt:lpstr>
      <vt:lpstr>Spanish</vt:lpstr>
      <vt:lpstr>French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20</cp:revision>
  <dcterms:created xsi:type="dcterms:W3CDTF">2022-07-15T11:48:32Z</dcterms:created>
  <dcterms:modified xsi:type="dcterms:W3CDTF">2025-07-23T11:47:47Z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