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9906000" cy="6858000" type="A4"/>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44CB69-9A4F-644A-E94E-0EFB24678453}" v="42" dt="2023-09-13T12:20:25.464"/>
    <p1510:client id="{C5E3CF1E-5B7E-1B5D-A0F7-42388CCF2D49}" v="30" dt="2023-09-08T12:48:06.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2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3E06FB-0199-4069-9613-F2805716B70A}" type="datetimeFigureOut">
              <a:rPr lang="en-GB" smtClean="0"/>
              <a:t>31/08/2025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753882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E06FB-0199-4069-9613-F2805716B70A}" type="datetimeFigureOut">
              <a:rPr lang="en-GB" smtClean="0"/>
              <a:t>31/08/2025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3769626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E06FB-0199-4069-9613-F2805716B70A}" type="datetimeFigureOut">
              <a:rPr lang="en-GB" smtClean="0"/>
              <a:t>31/08/2025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47631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E06FB-0199-4069-9613-F2805716B70A}" type="datetimeFigureOut">
              <a:rPr lang="en-GB" smtClean="0"/>
              <a:t>31/08/2025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2934275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3E06FB-0199-4069-9613-F2805716B70A}" type="datetimeFigureOut">
              <a:rPr lang="en-GB" smtClean="0"/>
              <a:t>31/08/2025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2548942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3E06FB-0199-4069-9613-F2805716B70A}" type="datetimeFigureOut">
              <a:rPr lang="en-GB" smtClean="0"/>
              <a:t>31/08/2025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1573002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3E06FB-0199-4069-9613-F2805716B70A}" type="datetimeFigureOut">
              <a:rPr lang="en-GB" smtClean="0"/>
              <a:t>31/08/2025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2870385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3E06FB-0199-4069-9613-F2805716B70A}" type="datetimeFigureOut">
              <a:rPr lang="en-GB" smtClean="0"/>
              <a:t>31/08/2025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24498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E06FB-0199-4069-9613-F2805716B70A}" type="datetimeFigureOut">
              <a:rPr lang="en-GB" smtClean="0"/>
              <a:t>31/08/2025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225788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3E06FB-0199-4069-9613-F2805716B70A}" type="datetimeFigureOut">
              <a:rPr lang="en-GB" smtClean="0"/>
              <a:t>31/08/2025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1170800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3E06FB-0199-4069-9613-F2805716B70A}" type="datetimeFigureOut">
              <a:rPr lang="en-GB" smtClean="0"/>
              <a:t>31/08/2025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BC168B-4EA4-4443-8380-A18A83AB1588}" type="slidenum">
              <a:rPr lang="en-GB" smtClean="0"/>
              <a:t>‹#›</a:t>
            </a:fld>
            <a:endParaRPr lang="en-GB"/>
          </a:p>
        </p:txBody>
      </p:sp>
    </p:spTree>
    <p:extLst>
      <p:ext uri="{BB962C8B-B14F-4D97-AF65-F5344CB8AC3E}">
        <p14:creationId xmlns:p14="http://schemas.microsoft.com/office/powerpoint/2010/main" val="422462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3E06FB-0199-4069-9613-F2805716B70A}" type="datetimeFigureOut">
              <a:rPr lang="en-GB" smtClean="0"/>
              <a:t>31/08/2025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C168B-4EA4-4443-8380-A18A83AB1588}" type="slidenum">
              <a:rPr lang="en-GB" smtClean="0"/>
              <a:t>‹#›</a:t>
            </a:fld>
            <a:endParaRPr lang="en-GB"/>
          </a:p>
        </p:txBody>
      </p:sp>
    </p:spTree>
    <p:extLst>
      <p:ext uri="{BB962C8B-B14F-4D97-AF65-F5344CB8AC3E}">
        <p14:creationId xmlns:p14="http://schemas.microsoft.com/office/powerpoint/2010/main" val="2160120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6502" y="74814"/>
            <a:ext cx="5137265" cy="266007"/>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latin typeface="Gill Sans MT"/>
              </a:rPr>
              <a:t>Year 7 Norman knowledge organiser</a:t>
            </a:r>
          </a:p>
        </p:txBody>
      </p:sp>
      <p:graphicFrame>
        <p:nvGraphicFramePr>
          <p:cNvPr id="6" name="Table 5"/>
          <p:cNvGraphicFramePr>
            <a:graphicFrameLocks noGrp="1"/>
          </p:cNvGraphicFramePr>
          <p:nvPr>
            <p:extLst>
              <p:ext uri="{D42A27DB-BD31-4B8C-83A1-F6EECF244321}">
                <p14:modId xmlns:p14="http://schemas.microsoft.com/office/powerpoint/2010/main" val="736606283"/>
              </p:ext>
            </p:extLst>
          </p:nvPr>
        </p:nvGraphicFramePr>
        <p:xfrm>
          <a:off x="80880" y="441463"/>
          <a:ext cx="4505498" cy="1674438"/>
        </p:xfrm>
        <a:graphic>
          <a:graphicData uri="http://schemas.openxmlformats.org/drawingml/2006/table">
            <a:tbl>
              <a:tblPr firstRow="1" bandRow="1">
                <a:tableStyleId>{5940675A-B579-460E-94D1-54222C63F5DA}</a:tableStyleId>
              </a:tblPr>
              <a:tblGrid>
                <a:gridCol w="1027955">
                  <a:extLst>
                    <a:ext uri="{9D8B030D-6E8A-4147-A177-3AD203B41FA5}">
                      <a16:colId xmlns:a16="http://schemas.microsoft.com/office/drawing/2014/main" val="1932947372"/>
                    </a:ext>
                  </a:extLst>
                </a:gridCol>
                <a:gridCol w="3477543">
                  <a:extLst>
                    <a:ext uri="{9D8B030D-6E8A-4147-A177-3AD203B41FA5}">
                      <a16:colId xmlns:a16="http://schemas.microsoft.com/office/drawing/2014/main" val="2348784577"/>
                    </a:ext>
                  </a:extLst>
                </a:gridCol>
              </a:tblGrid>
              <a:tr h="236567">
                <a:tc>
                  <a:txBody>
                    <a:bodyPr/>
                    <a:lstStyle/>
                    <a:p>
                      <a:r>
                        <a:rPr lang="en-GB" sz="1000" dirty="0">
                          <a:latin typeface="Gill Sans MT"/>
                        </a:rPr>
                        <a:t>Chronology</a:t>
                      </a:r>
                    </a:p>
                  </a:txBody>
                  <a:tcPr/>
                </a:tc>
                <a:tc>
                  <a:txBody>
                    <a:bodyPr/>
                    <a:lstStyle/>
                    <a:p>
                      <a:r>
                        <a:rPr lang="en-GB" sz="1000" dirty="0">
                          <a:latin typeface="Gill Sans MT"/>
                        </a:rPr>
                        <a:t>Putting events in</a:t>
                      </a:r>
                      <a:r>
                        <a:rPr lang="en-GB" sz="1000" baseline="0" dirty="0">
                          <a:latin typeface="Gill Sans MT"/>
                        </a:rPr>
                        <a:t> the order that they happened</a:t>
                      </a:r>
                      <a:endParaRPr lang="en-GB" sz="1000">
                        <a:latin typeface="Gill Sans MT"/>
                      </a:endParaRPr>
                    </a:p>
                  </a:txBody>
                  <a:tcPr/>
                </a:tc>
                <a:extLst>
                  <a:ext uri="{0D108BD9-81ED-4DB2-BD59-A6C34878D82A}">
                    <a16:rowId xmlns:a16="http://schemas.microsoft.com/office/drawing/2014/main" val="2602987323"/>
                  </a:ext>
                </a:extLst>
              </a:tr>
              <a:tr h="236567">
                <a:tc>
                  <a:txBody>
                    <a:bodyPr/>
                    <a:lstStyle/>
                    <a:p>
                      <a:r>
                        <a:rPr lang="en-GB" sz="1000" dirty="0">
                          <a:latin typeface="Gill Sans MT"/>
                        </a:rPr>
                        <a:t>Century</a:t>
                      </a:r>
                    </a:p>
                  </a:txBody>
                  <a:tcPr/>
                </a:tc>
                <a:tc>
                  <a:txBody>
                    <a:bodyPr/>
                    <a:lstStyle/>
                    <a:p>
                      <a:r>
                        <a:rPr lang="en-GB" sz="1000" dirty="0">
                          <a:latin typeface="Gill Sans MT"/>
                        </a:rPr>
                        <a:t>100 years</a:t>
                      </a:r>
                    </a:p>
                  </a:txBody>
                  <a:tcPr/>
                </a:tc>
                <a:extLst>
                  <a:ext uri="{0D108BD9-81ED-4DB2-BD59-A6C34878D82A}">
                    <a16:rowId xmlns:a16="http://schemas.microsoft.com/office/drawing/2014/main" val="3241364985"/>
                  </a:ext>
                </a:extLst>
              </a:tr>
              <a:tr h="394278">
                <a:tc>
                  <a:txBody>
                    <a:bodyPr/>
                    <a:lstStyle/>
                    <a:p>
                      <a:r>
                        <a:rPr lang="en-GB" sz="1000" dirty="0">
                          <a:latin typeface="Gill Sans MT"/>
                        </a:rPr>
                        <a:t>Anglo-Saxons</a:t>
                      </a:r>
                    </a:p>
                  </a:txBody>
                  <a:tcPr/>
                </a:tc>
                <a:tc>
                  <a:txBody>
                    <a:bodyPr/>
                    <a:lstStyle/>
                    <a:p>
                      <a:r>
                        <a:rPr lang="en-GB" sz="1000" dirty="0">
                          <a:latin typeface="Gill Sans MT"/>
                        </a:rPr>
                        <a:t>People that lived</a:t>
                      </a:r>
                      <a:r>
                        <a:rPr lang="en-GB" sz="1000" baseline="0" dirty="0">
                          <a:latin typeface="Gill Sans MT"/>
                        </a:rPr>
                        <a:t> in England before the Norman Conquest</a:t>
                      </a:r>
                      <a:endParaRPr lang="en-GB" sz="1000">
                        <a:latin typeface="Gill Sans MT"/>
                      </a:endParaRPr>
                    </a:p>
                  </a:txBody>
                  <a:tcPr/>
                </a:tc>
                <a:extLst>
                  <a:ext uri="{0D108BD9-81ED-4DB2-BD59-A6C34878D82A}">
                    <a16:rowId xmlns:a16="http://schemas.microsoft.com/office/drawing/2014/main" val="3761315961"/>
                  </a:ext>
                </a:extLst>
              </a:tr>
              <a:tr h="394278">
                <a:tc>
                  <a:txBody>
                    <a:bodyPr/>
                    <a:lstStyle/>
                    <a:p>
                      <a:r>
                        <a:rPr lang="en-GB" sz="1000" dirty="0">
                          <a:latin typeface="Gill Sans MT"/>
                        </a:rPr>
                        <a:t>Normans</a:t>
                      </a:r>
                    </a:p>
                  </a:txBody>
                  <a:tcPr/>
                </a:tc>
                <a:tc>
                  <a:txBody>
                    <a:bodyPr/>
                    <a:lstStyle/>
                    <a:p>
                      <a:r>
                        <a:rPr lang="en-GB" sz="1000" dirty="0">
                          <a:latin typeface="Gill Sans MT"/>
                        </a:rPr>
                        <a:t>People from the Normandy region of France, led by King William</a:t>
                      </a:r>
                    </a:p>
                  </a:txBody>
                  <a:tcPr/>
                </a:tc>
                <a:extLst>
                  <a:ext uri="{0D108BD9-81ED-4DB2-BD59-A6C34878D82A}">
                    <a16:rowId xmlns:a16="http://schemas.microsoft.com/office/drawing/2014/main" val="3393069813"/>
                  </a:ext>
                </a:extLst>
              </a:tr>
              <a:tr h="394278">
                <a:tc>
                  <a:txBody>
                    <a:bodyPr/>
                    <a:lstStyle/>
                    <a:p>
                      <a:r>
                        <a:rPr lang="en-GB" sz="1000" dirty="0">
                          <a:latin typeface="Gill Sans MT"/>
                        </a:rPr>
                        <a:t>Bayeux Tapestry</a:t>
                      </a:r>
                    </a:p>
                  </a:txBody>
                  <a:tcPr/>
                </a:tc>
                <a:tc>
                  <a:txBody>
                    <a:bodyPr/>
                    <a:lstStyle/>
                    <a:p>
                      <a:r>
                        <a:rPr lang="en-GB" sz="1000" dirty="0">
                          <a:latin typeface="Gill Sans MT"/>
                        </a:rPr>
                        <a:t>An embroidery telling the story of the Norman Conquest</a:t>
                      </a:r>
                    </a:p>
                  </a:txBody>
                  <a:tcPr/>
                </a:tc>
                <a:extLst>
                  <a:ext uri="{0D108BD9-81ED-4DB2-BD59-A6C34878D82A}">
                    <a16:rowId xmlns:a16="http://schemas.microsoft.com/office/drawing/2014/main" val="38110011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09840873"/>
              </p:ext>
            </p:extLst>
          </p:nvPr>
        </p:nvGraphicFramePr>
        <p:xfrm>
          <a:off x="66499" y="2261061"/>
          <a:ext cx="4505499" cy="1369638"/>
        </p:xfrm>
        <a:graphic>
          <a:graphicData uri="http://schemas.openxmlformats.org/drawingml/2006/table">
            <a:tbl>
              <a:tblPr firstRow="1" bandRow="1">
                <a:tableStyleId>{5940675A-B579-460E-94D1-54222C63F5DA}</a:tableStyleId>
              </a:tblPr>
              <a:tblGrid>
                <a:gridCol w="1026253">
                  <a:extLst>
                    <a:ext uri="{9D8B030D-6E8A-4147-A177-3AD203B41FA5}">
                      <a16:colId xmlns:a16="http://schemas.microsoft.com/office/drawing/2014/main" val="2850927025"/>
                    </a:ext>
                  </a:extLst>
                </a:gridCol>
                <a:gridCol w="3479246">
                  <a:extLst>
                    <a:ext uri="{9D8B030D-6E8A-4147-A177-3AD203B41FA5}">
                      <a16:colId xmlns:a16="http://schemas.microsoft.com/office/drawing/2014/main" val="3668633499"/>
                    </a:ext>
                  </a:extLst>
                </a:gridCol>
              </a:tblGrid>
              <a:tr h="241590">
                <a:tc>
                  <a:txBody>
                    <a:bodyPr/>
                    <a:lstStyle/>
                    <a:p>
                      <a:r>
                        <a:rPr lang="en-GB" sz="1000" dirty="0">
                          <a:latin typeface="Gill Sans MT"/>
                        </a:rPr>
                        <a:t>Conquest</a:t>
                      </a:r>
                    </a:p>
                  </a:txBody>
                  <a:tcPr/>
                </a:tc>
                <a:tc>
                  <a:txBody>
                    <a:bodyPr/>
                    <a:lstStyle/>
                    <a:p>
                      <a:r>
                        <a:rPr lang="en-GB" sz="1000" dirty="0">
                          <a:latin typeface="Gill Sans MT"/>
                        </a:rPr>
                        <a:t>Taking an</a:t>
                      </a:r>
                      <a:r>
                        <a:rPr lang="en-GB" sz="1000" baseline="0" dirty="0">
                          <a:latin typeface="Gill Sans MT"/>
                        </a:rPr>
                        <a:t> area by using force</a:t>
                      </a:r>
                      <a:endParaRPr lang="en-GB" sz="1000">
                        <a:latin typeface="Gill Sans MT"/>
                      </a:endParaRPr>
                    </a:p>
                  </a:txBody>
                  <a:tcPr/>
                </a:tc>
                <a:extLst>
                  <a:ext uri="{0D108BD9-81ED-4DB2-BD59-A6C34878D82A}">
                    <a16:rowId xmlns:a16="http://schemas.microsoft.com/office/drawing/2014/main" val="956323847"/>
                  </a:ext>
                </a:extLst>
              </a:tr>
              <a:tr h="241590">
                <a:tc>
                  <a:txBody>
                    <a:bodyPr/>
                    <a:lstStyle/>
                    <a:p>
                      <a:r>
                        <a:rPr lang="en-GB" sz="1000" dirty="0">
                          <a:latin typeface="Gill Sans MT"/>
                        </a:rPr>
                        <a:t>Fyrd</a:t>
                      </a:r>
                      <a:endParaRPr lang="en-GB" sz="1000">
                        <a:latin typeface="Gill Sans MT"/>
                      </a:endParaRPr>
                    </a:p>
                  </a:txBody>
                  <a:tcPr/>
                </a:tc>
                <a:tc>
                  <a:txBody>
                    <a:bodyPr/>
                    <a:lstStyle/>
                    <a:p>
                      <a:r>
                        <a:rPr lang="en-GB" sz="1000" dirty="0">
                          <a:latin typeface="Gill Sans MT"/>
                        </a:rPr>
                        <a:t>Local farmers that fight for Harold</a:t>
                      </a:r>
                      <a:r>
                        <a:rPr lang="en-GB" sz="1000" baseline="0" dirty="0">
                          <a:latin typeface="Gill Sans MT"/>
                        </a:rPr>
                        <a:t> Godwinson’s</a:t>
                      </a:r>
                      <a:r>
                        <a:rPr lang="en-GB" sz="1000" dirty="0">
                          <a:latin typeface="Gill Sans MT"/>
                        </a:rPr>
                        <a:t> army</a:t>
                      </a:r>
                    </a:p>
                  </a:txBody>
                  <a:tcPr/>
                </a:tc>
                <a:extLst>
                  <a:ext uri="{0D108BD9-81ED-4DB2-BD59-A6C34878D82A}">
                    <a16:rowId xmlns:a16="http://schemas.microsoft.com/office/drawing/2014/main" val="3253183708"/>
                  </a:ext>
                </a:extLst>
              </a:tr>
              <a:tr h="394278">
                <a:tc>
                  <a:txBody>
                    <a:bodyPr/>
                    <a:lstStyle/>
                    <a:p>
                      <a:r>
                        <a:rPr lang="en-GB" sz="1000" dirty="0">
                          <a:latin typeface="Gill Sans MT"/>
                        </a:rPr>
                        <a:t>Housecarls</a:t>
                      </a:r>
                      <a:r>
                        <a:rPr lang="en-GB" sz="1000" baseline="0" dirty="0">
                          <a:latin typeface="Gill Sans MT"/>
                        </a:rPr>
                        <a:t> </a:t>
                      </a:r>
                      <a:endParaRPr lang="en-GB" sz="1000">
                        <a:latin typeface="Gill Sans MT"/>
                      </a:endParaRPr>
                    </a:p>
                  </a:txBody>
                  <a:tcPr/>
                </a:tc>
                <a:tc>
                  <a:txBody>
                    <a:bodyPr/>
                    <a:lstStyle/>
                    <a:p>
                      <a:r>
                        <a:rPr lang="en-GB" sz="1000" dirty="0">
                          <a:latin typeface="Gill Sans MT"/>
                        </a:rPr>
                        <a:t>Paid, experienced soldiers</a:t>
                      </a:r>
                      <a:r>
                        <a:rPr lang="en-GB" sz="1000" baseline="0" dirty="0">
                          <a:latin typeface="Gill Sans MT"/>
                        </a:rPr>
                        <a:t> that fought for Harold’s army</a:t>
                      </a:r>
                      <a:endParaRPr lang="en-GB" sz="1000">
                        <a:latin typeface="Gill Sans MT"/>
                      </a:endParaRPr>
                    </a:p>
                  </a:txBody>
                  <a:tcPr/>
                </a:tc>
                <a:extLst>
                  <a:ext uri="{0D108BD9-81ED-4DB2-BD59-A6C34878D82A}">
                    <a16:rowId xmlns:a16="http://schemas.microsoft.com/office/drawing/2014/main" val="1846350382"/>
                  </a:ext>
                </a:extLst>
              </a:tr>
              <a:tr h="241590">
                <a:tc>
                  <a:txBody>
                    <a:bodyPr/>
                    <a:lstStyle/>
                    <a:p>
                      <a:r>
                        <a:rPr lang="en-GB" sz="1000" dirty="0">
                          <a:latin typeface="Gill Sans MT"/>
                        </a:rPr>
                        <a:t>Cavalry</a:t>
                      </a:r>
                    </a:p>
                  </a:txBody>
                  <a:tcPr/>
                </a:tc>
                <a:tc>
                  <a:txBody>
                    <a:bodyPr/>
                    <a:lstStyle/>
                    <a:p>
                      <a:r>
                        <a:rPr lang="en-GB" sz="1000" dirty="0">
                          <a:latin typeface="Gill Sans MT"/>
                        </a:rPr>
                        <a:t>William’s soldiers that fought on horses</a:t>
                      </a:r>
                    </a:p>
                  </a:txBody>
                  <a:tcPr/>
                </a:tc>
                <a:extLst>
                  <a:ext uri="{0D108BD9-81ED-4DB2-BD59-A6C34878D82A}">
                    <a16:rowId xmlns:a16="http://schemas.microsoft.com/office/drawing/2014/main" val="2639001508"/>
                  </a:ext>
                </a:extLst>
              </a:tr>
              <a:tr h="241590">
                <a:tc>
                  <a:txBody>
                    <a:bodyPr/>
                    <a:lstStyle/>
                    <a:p>
                      <a:r>
                        <a:rPr lang="en-GB" sz="1000" dirty="0">
                          <a:latin typeface="Gill Sans MT"/>
                        </a:rPr>
                        <a:t>Harrying</a:t>
                      </a:r>
                    </a:p>
                  </a:txBody>
                  <a:tcPr/>
                </a:tc>
                <a:tc>
                  <a:txBody>
                    <a:bodyPr/>
                    <a:lstStyle/>
                    <a:p>
                      <a:r>
                        <a:rPr lang="en-GB" sz="1000" dirty="0">
                          <a:latin typeface="Gill Sans MT"/>
                        </a:rPr>
                        <a:t>To completely destroy</a:t>
                      </a:r>
                    </a:p>
                  </a:txBody>
                  <a:tcPr/>
                </a:tc>
                <a:extLst>
                  <a:ext uri="{0D108BD9-81ED-4DB2-BD59-A6C34878D82A}">
                    <a16:rowId xmlns:a16="http://schemas.microsoft.com/office/drawing/2014/main" val="225558745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850542783"/>
              </p:ext>
            </p:extLst>
          </p:nvPr>
        </p:nvGraphicFramePr>
        <p:xfrm>
          <a:off x="66499" y="3632661"/>
          <a:ext cx="4505499" cy="243840"/>
        </p:xfrm>
        <a:graphic>
          <a:graphicData uri="http://schemas.openxmlformats.org/drawingml/2006/table">
            <a:tbl>
              <a:tblPr firstRow="1" bandRow="1">
                <a:tableStyleId>{5940675A-B579-460E-94D1-54222C63F5DA}</a:tableStyleId>
              </a:tblPr>
              <a:tblGrid>
                <a:gridCol w="1026253">
                  <a:extLst>
                    <a:ext uri="{9D8B030D-6E8A-4147-A177-3AD203B41FA5}">
                      <a16:colId xmlns:a16="http://schemas.microsoft.com/office/drawing/2014/main" val="2710669429"/>
                    </a:ext>
                  </a:extLst>
                </a:gridCol>
                <a:gridCol w="3479246">
                  <a:extLst>
                    <a:ext uri="{9D8B030D-6E8A-4147-A177-3AD203B41FA5}">
                      <a16:colId xmlns:a16="http://schemas.microsoft.com/office/drawing/2014/main" val="2615122422"/>
                    </a:ext>
                  </a:extLst>
                </a:gridCol>
              </a:tblGrid>
              <a:tr h="241590">
                <a:tc>
                  <a:txBody>
                    <a:bodyPr/>
                    <a:lstStyle/>
                    <a:p>
                      <a:r>
                        <a:rPr lang="en-GB" sz="1000" dirty="0">
                          <a:latin typeface="Gill Sans MT"/>
                        </a:rPr>
                        <a:t>Pope</a:t>
                      </a:r>
                    </a:p>
                  </a:txBody>
                  <a:tcPr/>
                </a:tc>
                <a:tc>
                  <a:txBody>
                    <a:bodyPr/>
                    <a:lstStyle/>
                    <a:p>
                      <a:r>
                        <a:rPr lang="en-GB" sz="1000" dirty="0">
                          <a:latin typeface="Gill Sans MT"/>
                        </a:rPr>
                        <a:t>Head of the Catholic Church</a:t>
                      </a:r>
                    </a:p>
                  </a:txBody>
                  <a:tcPr/>
                </a:tc>
                <a:extLst>
                  <a:ext uri="{0D108BD9-81ED-4DB2-BD59-A6C34878D82A}">
                    <a16:rowId xmlns:a16="http://schemas.microsoft.com/office/drawing/2014/main" val="2621661776"/>
                  </a:ext>
                </a:extLst>
              </a:tr>
            </a:tbl>
          </a:graphicData>
        </a:graphic>
      </p:graphicFrame>
      <p:sp>
        <p:nvSpPr>
          <p:cNvPr id="10" name="TextBox 9"/>
          <p:cNvSpPr txBox="1"/>
          <p:nvPr/>
        </p:nvSpPr>
        <p:spPr>
          <a:xfrm>
            <a:off x="60957" y="3934690"/>
            <a:ext cx="4505499" cy="2539157"/>
          </a:xfrm>
          <a:prstGeom prst="rect">
            <a:avLst/>
          </a:prstGeom>
          <a:noFill/>
          <a:ln>
            <a:solidFill>
              <a:schemeClr val="tx1"/>
            </a:solidFill>
          </a:ln>
        </p:spPr>
        <p:txBody>
          <a:bodyPr wrap="square" rtlCol="0">
            <a:spAutoFit/>
          </a:bodyPr>
          <a:lstStyle/>
          <a:p>
            <a:r>
              <a:rPr lang="en-GB" sz="1000" b="1" u="sng" dirty="0">
                <a:latin typeface="Gill Sans MT"/>
              </a:rPr>
              <a:t>Britain before 1066</a:t>
            </a:r>
          </a:p>
          <a:p>
            <a:endParaRPr lang="en-GB" sz="1000" b="1" dirty="0">
              <a:latin typeface="Gill Sans MT"/>
            </a:endParaRPr>
          </a:p>
          <a:p>
            <a:r>
              <a:rPr lang="en-GB" sz="1000" b="1" dirty="0">
                <a:latin typeface="Gill Sans MT"/>
              </a:rPr>
              <a:t>Anglo-Saxons: </a:t>
            </a:r>
            <a:r>
              <a:rPr lang="en-GB" sz="1000" dirty="0">
                <a:latin typeface="Gill Sans MT"/>
              </a:rPr>
              <a:t>People who lived in Britain from the 5th century. They included people from Germanic tribes who migrated to the island from Europe. </a:t>
            </a:r>
          </a:p>
          <a:p>
            <a:r>
              <a:rPr lang="en-GB" sz="1000" b="1" dirty="0">
                <a:latin typeface="Gill Sans MT"/>
              </a:rPr>
              <a:t>Heir</a:t>
            </a:r>
            <a:r>
              <a:rPr lang="en-GB" sz="1000" dirty="0">
                <a:latin typeface="Gill Sans MT"/>
              </a:rPr>
              <a:t>: a person who is legally allowed to take the rank and property of someone who has died. </a:t>
            </a:r>
          </a:p>
          <a:p>
            <a:r>
              <a:rPr lang="en-GB" sz="1000" b="1" dirty="0">
                <a:latin typeface="Gill Sans MT"/>
              </a:rPr>
              <a:t>Witan</a:t>
            </a:r>
            <a:r>
              <a:rPr lang="en-GB" sz="1000" dirty="0">
                <a:latin typeface="Gill Sans MT"/>
              </a:rPr>
              <a:t>: Kings Council, made up of powerful Bishops and Earls, helped the king run the country </a:t>
            </a:r>
          </a:p>
          <a:p>
            <a:r>
              <a:rPr lang="en-GB" sz="1000" b="1" dirty="0">
                <a:latin typeface="Gill Sans MT"/>
              </a:rPr>
              <a:t>Edward the Confessor: 1042-1066 </a:t>
            </a:r>
            <a:endParaRPr lang="en-GB" sz="1000" dirty="0">
              <a:latin typeface="Gill Sans MT"/>
            </a:endParaRPr>
          </a:p>
          <a:p>
            <a:r>
              <a:rPr lang="en-GB" sz="1000" dirty="0">
                <a:latin typeface="Gill Sans MT"/>
              </a:rPr>
              <a:t>• Edward became king of England in 1042 after his half-brother died. Before this he had been living in Normandy. </a:t>
            </a:r>
          </a:p>
          <a:p>
            <a:r>
              <a:rPr lang="en-GB" sz="1000" dirty="0">
                <a:latin typeface="Gill Sans MT"/>
              </a:rPr>
              <a:t>• Edward married but had no children. It was not clear who Edward wanted to be king after him. </a:t>
            </a:r>
            <a:r>
              <a:rPr lang="en-GB" sz="1000" b="1" dirty="0">
                <a:latin typeface="Gill Sans MT"/>
              </a:rPr>
              <a:t>For a king to die without an heir was a disaster! </a:t>
            </a:r>
            <a:endParaRPr lang="en-GB" sz="1000" dirty="0">
              <a:latin typeface="Gill Sans MT"/>
            </a:endParaRPr>
          </a:p>
          <a:p>
            <a:r>
              <a:rPr lang="en-GB" sz="1000" dirty="0">
                <a:latin typeface="Gill Sans MT"/>
              </a:rPr>
              <a:t>• He was made a saint and ‘the confessor’ means someone that is saint-like but not a martyr. </a:t>
            </a:r>
          </a:p>
          <a:p>
            <a:endParaRPr lang="en-GB" sz="900" dirty="0">
              <a:latin typeface="Gill Sans MT"/>
            </a:endParaRPr>
          </a:p>
        </p:txBody>
      </p:sp>
      <p:sp>
        <p:nvSpPr>
          <p:cNvPr id="12" name="TextBox 11"/>
          <p:cNvSpPr txBox="1"/>
          <p:nvPr/>
        </p:nvSpPr>
        <p:spPr>
          <a:xfrm>
            <a:off x="4559534" y="341817"/>
            <a:ext cx="5274421" cy="1908215"/>
          </a:xfrm>
          <a:prstGeom prst="rect">
            <a:avLst/>
          </a:prstGeom>
          <a:noFill/>
          <a:ln>
            <a:solidFill>
              <a:schemeClr val="tx1"/>
            </a:solidFill>
          </a:ln>
        </p:spPr>
        <p:txBody>
          <a:bodyPr wrap="square" rtlCol="0">
            <a:spAutoFit/>
          </a:bodyPr>
          <a:lstStyle/>
          <a:p>
            <a:r>
              <a:rPr lang="en-GB" sz="1000" b="1" u="sng" dirty="0">
                <a:latin typeface="Gill Sans MT"/>
              </a:rPr>
              <a:t>Potential heirs to the English throne in 1066: Who should become king? </a:t>
            </a:r>
          </a:p>
          <a:p>
            <a:r>
              <a:rPr lang="en-GB" dirty="0">
                <a:latin typeface="Gill Sans MT"/>
              </a:rPr>
              <a:t>  </a:t>
            </a:r>
          </a:p>
          <a:p>
            <a:endParaRPr lang="en-GB" dirty="0">
              <a:latin typeface="Gill Sans MT"/>
            </a:endParaRPr>
          </a:p>
          <a:p>
            <a:endParaRPr lang="en-GB" dirty="0">
              <a:latin typeface="Gill Sans MT"/>
            </a:endParaRPr>
          </a:p>
          <a:p>
            <a:endParaRPr lang="en-GB" dirty="0">
              <a:latin typeface="Gill Sans MT"/>
            </a:endParaRPr>
          </a:p>
          <a:p>
            <a:endParaRPr lang="en-GB" dirty="0">
              <a:latin typeface="Gill Sans MT"/>
            </a:endParaRPr>
          </a:p>
          <a:p>
            <a:endParaRPr lang="en-GB" dirty="0">
              <a:latin typeface="Gill Sans MT"/>
            </a:endParaRPr>
          </a:p>
        </p:txBody>
      </p:sp>
      <p:sp>
        <p:nvSpPr>
          <p:cNvPr id="11" name="Rectangle 10"/>
          <p:cNvSpPr/>
          <p:nvPr/>
        </p:nvSpPr>
        <p:spPr>
          <a:xfrm>
            <a:off x="8121535" y="623890"/>
            <a:ext cx="1654233" cy="15456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GB" sz="800" dirty="0">
                <a:latin typeface="Gill Sans MT"/>
              </a:rPr>
              <a:t> </a:t>
            </a:r>
            <a:r>
              <a:rPr lang="en-GB" sz="800" b="1" dirty="0">
                <a:latin typeface="Gill Sans MT"/>
              </a:rPr>
              <a:t>William of Normandy </a:t>
            </a:r>
            <a:r>
              <a:rPr lang="en-GB" sz="800" dirty="0">
                <a:latin typeface="Gill Sans MT"/>
              </a:rPr>
              <a:t> </a:t>
            </a:r>
          </a:p>
          <a:p>
            <a:endParaRPr lang="en-GB" sz="800" dirty="0">
              <a:latin typeface="Gill Sans MT"/>
            </a:endParaRPr>
          </a:p>
          <a:p>
            <a:r>
              <a:rPr lang="en-GB" sz="800" dirty="0">
                <a:latin typeface="Gill Sans MT"/>
              </a:rPr>
              <a:t>Duke of Normandy, France. </a:t>
            </a:r>
          </a:p>
          <a:p>
            <a:r>
              <a:rPr lang="en-GB" sz="800" dirty="0">
                <a:latin typeface="Gill Sans MT"/>
              </a:rPr>
              <a:t>William came from a fighting family. He was a brave solider. </a:t>
            </a:r>
          </a:p>
          <a:p>
            <a:r>
              <a:rPr lang="en-GB" sz="800" dirty="0">
                <a:latin typeface="Gill Sans MT"/>
              </a:rPr>
              <a:t>Edward’s cousin. Edward had lived in Normandy from 1016-1042. Edward had supposedly promised that William should become King of England</a:t>
            </a:r>
          </a:p>
        </p:txBody>
      </p:sp>
      <p:sp>
        <p:nvSpPr>
          <p:cNvPr id="14" name="Rectangle 13"/>
          <p:cNvSpPr/>
          <p:nvPr/>
        </p:nvSpPr>
        <p:spPr>
          <a:xfrm>
            <a:off x="4634347" y="631649"/>
            <a:ext cx="1637605" cy="15378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GB" sz="800" b="1" u="sng" dirty="0">
                <a:latin typeface="Gill Sans MT"/>
              </a:rPr>
              <a:t>Harald </a:t>
            </a:r>
            <a:r>
              <a:rPr lang="en-GB" sz="800" b="1" u="sng" dirty="0" err="1">
                <a:latin typeface="Gill Sans MT"/>
              </a:rPr>
              <a:t>Hardrada</a:t>
            </a:r>
            <a:endParaRPr lang="en-GB" sz="800" b="1" u="sng" dirty="0">
              <a:latin typeface="Gill Sans MT"/>
            </a:endParaRPr>
          </a:p>
          <a:p>
            <a:endParaRPr lang="en-GB" sz="800" b="1" u="sng" dirty="0">
              <a:latin typeface="Gill Sans MT"/>
            </a:endParaRPr>
          </a:p>
          <a:p>
            <a:r>
              <a:rPr lang="en-GB" sz="800" dirty="0">
                <a:latin typeface="Gill Sans MT"/>
              </a:rPr>
              <a:t>Viking King of Norway </a:t>
            </a:r>
          </a:p>
          <a:p>
            <a:r>
              <a:rPr lang="en-GB" sz="800" dirty="0">
                <a:latin typeface="Gill Sans MT"/>
              </a:rPr>
              <a:t>Vikings had ruled Britain before. Most feared warrior in Europe –</a:t>
            </a:r>
            <a:r>
              <a:rPr lang="en-GB" sz="800" dirty="0" err="1">
                <a:latin typeface="Gill Sans MT"/>
              </a:rPr>
              <a:t>Hardrada</a:t>
            </a:r>
            <a:r>
              <a:rPr lang="en-GB" sz="800" dirty="0">
                <a:latin typeface="Gill Sans MT"/>
              </a:rPr>
              <a:t> means ‘hard ruler’ and his nickname was ‘the Ruthless’. Harald was supported by </a:t>
            </a:r>
            <a:r>
              <a:rPr lang="en-GB" sz="800" dirty="0" err="1">
                <a:latin typeface="Gill Sans MT"/>
              </a:rPr>
              <a:t>Tostig</a:t>
            </a:r>
            <a:r>
              <a:rPr lang="en-GB" sz="800" dirty="0">
                <a:latin typeface="Gill Sans MT"/>
              </a:rPr>
              <a:t>, Harold Godwinson’s brother who wanted revenge. </a:t>
            </a:r>
          </a:p>
        </p:txBody>
      </p:sp>
      <p:sp>
        <p:nvSpPr>
          <p:cNvPr id="17" name="Rectangle 16"/>
          <p:cNvSpPr/>
          <p:nvPr/>
        </p:nvSpPr>
        <p:spPr>
          <a:xfrm>
            <a:off x="6372398" y="624301"/>
            <a:ext cx="1648691" cy="15370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GB" sz="800" b="1" u="sng" dirty="0">
                <a:latin typeface="Gill Sans MT"/>
              </a:rPr>
              <a:t>Harold Godwinson</a:t>
            </a:r>
          </a:p>
          <a:p>
            <a:endParaRPr lang="en-GB" sz="800" b="1" u="sng" dirty="0">
              <a:latin typeface="Gill Sans MT"/>
            </a:endParaRPr>
          </a:p>
          <a:p>
            <a:r>
              <a:rPr lang="en-GB" sz="800" dirty="0">
                <a:latin typeface="Gill Sans MT"/>
              </a:rPr>
              <a:t>Anglo-Saxon. Earl of Wessex, one of the most powerful men in England </a:t>
            </a:r>
          </a:p>
          <a:p>
            <a:r>
              <a:rPr lang="en-GB" sz="800" dirty="0">
                <a:latin typeface="Gill Sans MT"/>
              </a:rPr>
              <a:t>Harold’s sister was married to King Edward. Harold was a brave and respected solder with a tough streak. </a:t>
            </a:r>
          </a:p>
          <a:p>
            <a:r>
              <a:rPr lang="en-GB" sz="800" dirty="0">
                <a:latin typeface="Gill Sans MT"/>
              </a:rPr>
              <a:t>The Witan, wanted Harold to be the next king. </a:t>
            </a:r>
          </a:p>
        </p:txBody>
      </p:sp>
      <p:sp>
        <p:nvSpPr>
          <p:cNvPr id="18" name="TextBox 17"/>
          <p:cNvSpPr txBox="1"/>
          <p:nvPr/>
        </p:nvSpPr>
        <p:spPr>
          <a:xfrm>
            <a:off x="4559534" y="2262057"/>
            <a:ext cx="5274421" cy="2092881"/>
          </a:xfrm>
          <a:prstGeom prst="rect">
            <a:avLst/>
          </a:prstGeom>
          <a:noFill/>
          <a:ln>
            <a:solidFill>
              <a:schemeClr val="tx1"/>
            </a:solidFill>
          </a:ln>
        </p:spPr>
        <p:txBody>
          <a:bodyPr wrap="square" rtlCol="0">
            <a:spAutoFit/>
          </a:bodyPr>
          <a:lstStyle/>
          <a:p>
            <a:r>
              <a:rPr lang="en-GB" sz="1000" b="1" u="sng" dirty="0">
                <a:latin typeface="Gill Sans MT"/>
              </a:rPr>
              <a:t>Armies at the Battle of Hastings</a:t>
            </a:r>
          </a:p>
          <a:p>
            <a:endParaRPr lang="en-GB" sz="1000" b="1" u="sng" dirty="0">
              <a:latin typeface="Gill Sans MT"/>
            </a:endParaRPr>
          </a:p>
          <a:p>
            <a:endParaRPr lang="en-GB" sz="1000" b="1" u="sng" dirty="0">
              <a:latin typeface="Gill Sans MT"/>
            </a:endParaRPr>
          </a:p>
          <a:p>
            <a:endParaRPr lang="en-GB" sz="1000" b="1" u="sng" dirty="0">
              <a:latin typeface="Gill Sans MT"/>
            </a:endParaRPr>
          </a:p>
          <a:p>
            <a:endParaRPr lang="en-GB" dirty="0">
              <a:latin typeface="Gill Sans MT"/>
            </a:endParaRPr>
          </a:p>
          <a:p>
            <a:endParaRPr lang="en-GB" dirty="0">
              <a:latin typeface="Gill Sans MT"/>
            </a:endParaRPr>
          </a:p>
          <a:p>
            <a:endParaRPr lang="en-GB" dirty="0">
              <a:latin typeface="Gill Sans MT"/>
            </a:endParaRPr>
          </a:p>
          <a:p>
            <a:endParaRPr lang="en-GB" dirty="0">
              <a:latin typeface="Gill Sans MT"/>
            </a:endParaRPr>
          </a:p>
          <a:p>
            <a:endParaRPr lang="en-GB" dirty="0">
              <a:latin typeface="Gill Sans MT"/>
            </a:endParaRPr>
          </a:p>
        </p:txBody>
      </p:sp>
      <p:graphicFrame>
        <p:nvGraphicFramePr>
          <p:cNvPr id="16" name="Table 15"/>
          <p:cNvGraphicFramePr>
            <a:graphicFrameLocks noGrp="1"/>
          </p:cNvGraphicFramePr>
          <p:nvPr>
            <p:extLst>
              <p:ext uri="{D42A27DB-BD31-4B8C-83A1-F6EECF244321}">
                <p14:modId xmlns:p14="http://schemas.microsoft.com/office/powerpoint/2010/main" val="3379611215"/>
              </p:ext>
            </p:extLst>
          </p:nvPr>
        </p:nvGraphicFramePr>
        <p:xfrm>
          <a:off x="4630189" y="2497555"/>
          <a:ext cx="5133108" cy="1554480"/>
        </p:xfrm>
        <a:graphic>
          <a:graphicData uri="http://schemas.openxmlformats.org/drawingml/2006/table">
            <a:tbl>
              <a:tblPr firstRow="1" bandRow="1">
                <a:tableStyleId>{5940675A-B579-460E-94D1-54222C63F5DA}</a:tableStyleId>
              </a:tblPr>
              <a:tblGrid>
                <a:gridCol w="2566554">
                  <a:extLst>
                    <a:ext uri="{9D8B030D-6E8A-4147-A177-3AD203B41FA5}">
                      <a16:colId xmlns:a16="http://schemas.microsoft.com/office/drawing/2014/main" val="3950160315"/>
                    </a:ext>
                  </a:extLst>
                </a:gridCol>
                <a:gridCol w="2566554">
                  <a:extLst>
                    <a:ext uri="{9D8B030D-6E8A-4147-A177-3AD203B41FA5}">
                      <a16:colId xmlns:a16="http://schemas.microsoft.com/office/drawing/2014/main" val="3491325305"/>
                    </a:ext>
                  </a:extLst>
                </a:gridCol>
              </a:tblGrid>
              <a:tr h="215677">
                <a:tc>
                  <a:txBody>
                    <a:bodyPr/>
                    <a:lstStyle/>
                    <a:p>
                      <a:r>
                        <a:rPr lang="en-GB" sz="1000" dirty="0">
                          <a:latin typeface="Gill Sans MT"/>
                        </a:rPr>
                        <a:t>William’s army</a:t>
                      </a:r>
                    </a:p>
                  </a:txBody>
                  <a:tcPr/>
                </a:tc>
                <a:tc>
                  <a:txBody>
                    <a:bodyPr/>
                    <a:lstStyle/>
                    <a:p>
                      <a:r>
                        <a:rPr lang="en-GB" sz="1000" dirty="0">
                          <a:latin typeface="Gill Sans MT"/>
                        </a:rPr>
                        <a:t>Harold’s</a:t>
                      </a:r>
                      <a:r>
                        <a:rPr lang="en-GB" sz="1000" baseline="0" dirty="0">
                          <a:latin typeface="Gill Sans MT"/>
                        </a:rPr>
                        <a:t> army</a:t>
                      </a:r>
                      <a:endParaRPr lang="en-GB" sz="1000">
                        <a:latin typeface="Gill Sans MT"/>
                      </a:endParaRPr>
                    </a:p>
                  </a:txBody>
                  <a:tcPr/>
                </a:tc>
                <a:extLst>
                  <a:ext uri="{0D108BD9-81ED-4DB2-BD59-A6C34878D82A}">
                    <a16:rowId xmlns:a16="http://schemas.microsoft.com/office/drawing/2014/main" val="3454376694"/>
                  </a:ext>
                </a:extLst>
              </a:tr>
              <a:tr h="1294059">
                <a:tc>
                  <a:txBody>
                    <a:bodyPr/>
                    <a:lstStyle/>
                    <a:p>
                      <a:r>
                        <a:rPr lang="en-GB" sz="1000" b="0" i="0" u="none" strike="noStrike" kern="1200" baseline="0" dirty="0">
                          <a:solidFill>
                            <a:schemeClr val="tx1"/>
                          </a:solidFill>
                          <a:latin typeface="Gill Sans MT"/>
                          <a:ea typeface="+mn-ea"/>
                          <a:cs typeface="+mn-cs"/>
                        </a:rPr>
                        <a:t>His soldiers were well trained and well equipped. They wore chain mail armour which gave them much protection. His army was made up of infantry, archers and cavalry. His cavalry rode specially bred horses which could carry the weight of these horse soldiers and still ride at speed. They were the elite of William’s army. </a:t>
                      </a:r>
                    </a:p>
                  </a:txBody>
                  <a:tcPr/>
                </a:tc>
                <a:tc>
                  <a:txBody>
                    <a:bodyPr/>
                    <a:lstStyle/>
                    <a:p>
                      <a:r>
                        <a:rPr lang="en-GB" sz="1000" b="0" i="0" u="none" strike="noStrike" kern="1200" baseline="0" dirty="0">
                          <a:solidFill>
                            <a:schemeClr val="tx1"/>
                          </a:solidFill>
                          <a:latin typeface="Gill Sans MT"/>
                          <a:ea typeface="+mn-ea"/>
                          <a:cs typeface="+mn-cs"/>
                        </a:rPr>
                        <a:t>Harold’s army was made up of professional soldiers and conscripts, peasant farmers who were forced to join the army and fight. Harold’s best professional soldiers were the Saxon Huscarls. They were the king’s elite bodyguard. They fought with large axes and round shields. </a:t>
                      </a:r>
                    </a:p>
                    <a:p>
                      <a:endParaRPr lang="en-GB" sz="1000" b="0" i="0" u="none" strike="noStrike" kern="1200" baseline="0" dirty="0">
                        <a:solidFill>
                          <a:schemeClr val="tx1"/>
                        </a:solidFill>
                        <a:latin typeface="Gill Sans MT"/>
                        <a:ea typeface="+mn-ea"/>
                        <a:cs typeface="+mn-cs"/>
                      </a:endParaRPr>
                    </a:p>
                  </a:txBody>
                  <a:tcPr/>
                </a:tc>
                <a:extLst>
                  <a:ext uri="{0D108BD9-81ED-4DB2-BD59-A6C34878D82A}">
                    <a16:rowId xmlns:a16="http://schemas.microsoft.com/office/drawing/2014/main" val="3417417510"/>
                  </a:ext>
                </a:extLst>
              </a:tr>
            </a:tbl>
          </a:graphicData>
        </a:graphic>
      </p:graphicFrame>
      <p:pic>
        <p:nvPicPr>
          <p:cNvPr id="1028" name="Picture 4" descr="Image result for william the conquer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4670" y="5646520"/>
            <a:ext cx="1546388" cy="1109075"/>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4566456" y="4354938"/>
            <a:ext cx="5274421" cy="2400657"/>
          </a:xfrm>
          <a:prstGeom prst="rect">
            <a:avLst/>
          </a:prstGeom>
          <a:noFill/>
          <a:ln>
            <a:solidFill>
              <a:schemeClr val="tx1"/>
            </a:solidFill>
          </a:ln>
        </p:spPr>
        <p:txBody>
          <a:bodyPr wrap="square" rtlCol="0">
            <a:spAutoFit/>
          </a:bodyPr>
          <a:lstStyle/>
          <a:p>
            <a:r>
              <a:rPr lang="en-GB" sz="1000" b="1" u="sng" dirty="0">
                <a:latin typeface="Gill Sans MT"/>
              </a:rPr>
              <a:t>Why did William win the battle of Hastings?</a:t>
            </a:r>
          </a:p>
          <a:p>
            <a:endParaRPr lang="en-GB" sz="1000" b="1" u="sng" dirty="0">
              <a:latin typeface="Gill Sans MT"/>
            </a:endParaRPr>
          </a:p>
          <a:p>
            <a:endParaRPr lang="en-GB" sz="1000" b="1" u="sng" dirty="0">
              <a:latin typeface="Gill Sans MT"/>
            </a:endParaRPr>
          </a:p>
          <a:p>
            <a:endParaRPr lang="en-GB" sz="1000" b="1" u="sng" dirty="0">
              <a:latin typeface="Gill Sans MT"/>
            </a:endParaRPr>
          </a:p>
          <a:p>
            <a:endParaRPr lang="en-GB" sz="1000" b="1" u="sng" dirty="0">
              <a:latin typeface="Gill Sans MT"/>
            </a:endParaRPr>
          </a:p>
          <a:p>
            <a:endParaRPr lang="en-GB" sz="1000" b="1" u="sng" dirty="0">
              <a:latin typeface="Gill Sans MT"/>
            </a:endParaRPr>
          </a:p>
          <a:p>
            <a:endParaRPr lang="en-GB" dirty="0">
              <a:latin typeface="Gill Sans MT"/>
            </a:endParaRPr>
          </a:p>
          <a:p>
            <a:endParaRPr lang="en-GB" dirty="0">
              <a:latin typeface="Gill Sans MT"/>
            </a:endParaRPr>
          </a:p>
          <a:p>
            <a:endParaRPr lang="en-GB" dirty="0">
              <a:latin typeface="Gill Sans MT"/>
            </a:endParaRPr>
          </a:p>
          <a:p>
            <a:endParaRPr lang="en-GB" dirty="0">
              <a:latin typeface="Gill Sans MT"/>
            </a:endParaRPr>
          </a:p>
          <a:p>
            <a:endParaRPr lang="en-GB" dirty="0">
              <a:latin typeface="Gill Sans MT"/>
            </a:endParaRPr>
          </a:p>
        </p:txBody>
      </p:sp>
      <p:sp>
        <p:nvSpPr>
          <p:cNvPr id="21" name="Rectangle 20"/>
          <p:cNvSpPr/>
          <p:nvPr/>
        </p:nvSpPr>
        <p:spPr>
          <a:xfrm>
            <a:off x="6374256" y="4590436"/>
            <a:ext cx="1654233" cy="17007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b="1" u="sng" dirty="0">
                <a:solidFill>
                  <a:srgbClr val="000000"/>
                </a:solidFill>
                <a:latin typeface="Gill Sans MT"/>
              </a:rPr>
              <a:t>Luck</a:t>
            </a:r>
          </a:p>
          <a:p>
            <a:endParaRPr lang="en-GB" sz="800" dirty="0">
              <a:solidFill>
                <a:srgbClr val="000000"/>
              </a:solidFill>
              <a:latin typeface="Gill Sans MT"/>
            </a:endParaRPr>
          </a:p>
          <a:p>
            <a:r>
              <a:rPr lang="en-GB" sz="800" dirty="0">
                <a:solidFill>
                  <a:srgbClr val="000000"/>
                </a:solidFill>
                <a:latin typeface="Gill Sans MT"/>
              </a:rPr>
              <a:t>The weather changed when William was trying to </a:t>
            </a:r>
          </a:p>
          <a:p>
            <a:r>
              <a:rPr lang="en-GB" sz="800" dirty="0">
                <a:solidFill>
                  <a:srgbClr val="000000"/>
                </a:solidFill>
                <a:latin typeface="Gill Sans MT"/>
              </a:rPr>
              <a:t>Harold had to fight the Vikings first this gave William the advantage. </a:t>
            </a:r>
          </a:p>
          <a:p>
            <a:r>
              <a:rPr lang="en-GB" sz="800" dirty="0">
                <a:solidFill>
                  <a:srgbClr val="000000"/>
                </a:solidFill>
                <a:latin typeface="Gill Sans MT"/>
              </a:rPr>
              <a:t>The Saxons left the shield wall to chase the Normans down the hill. </a:t>
            </a:r>
          </a:p>
          <a:p>
            <a:r>
              <a:rPr lang="en-GB" sz="800" dirty="0">
                <a:solidFill>
                  <a:srgbClr val="000000"/>
                </a:solidFill>
                <a:latin typeface="Gill Sans MT"/>
              </a:rPr>
              <a:t>At a key moment in the battle Harold was killed. </a:t>
            </a:r>
          </a:p>
          <a:p>
            <a:r>
              <a:rPr lang="en-GB" sz="800" dirty="0">
                <a:solidFill>
                  <a:srgbClr val="000000"/>
                </a:solidFill>
                <a:latin typeface="Gill Sans MT"/>
              </a:rPr>
              <a:t>  </a:t>
            </a:r>
          </a:p>
        </p:txBody>
      </p:sp>
      <p:sp>
        <p:nvSpPr>
          <p:cNvPr id="22" name="Rectangle 21"/>
          <p:cNvSpPr/>
          <p:nvPr/>
        </p:nvSpPr>
        <p:spPr>
          <a:xfrm>
            <a:off x="4647853" y="4590436"/>
            <a:ext cx="1637605" cy="209875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endParaRPr lang="en-GB" sz="800" dirty="0">
              <a:latin typeface="Gill Sans MT"/>
            </a:endParaRPr>
          </a:p>
          <a:p>
            <a:endParaRPr lang="en-GB" sz="800" dirty="0">
              <a:latin typeface="Gill Sans MT"/>
            </a:endParaRPr>
          </a:p>
          <a:p>
            <a:pPr algn="ctr"/>
            <a:endParaRPr lang="en-GB" sz="900" b="1" u="sng" dirty="0">
              <a:latin typeface="Gill Sans MT"/>
            </a:endParaRPr>
          </a:p>
          <a:p>
            <a:pPr algn="ctr"/>
            <a:r>
              <a:rPr lang="en-GB" sz="900" b="1" u="sng" dirty="0">
                <a:latin typeface="Gill Sans MT"/>
              </a:rPr>
              <a:t>Preparations</a:t>
            </a:r>
          </a:p>
          <a:p>
            <a:pPr algn="ctr"/>
            <a:endParaRPr lang="en-GB" sz="900" b="1" u="sng" dirty="0">
              <a:latin typeface="Gill Sans MT"/>
            </a:endParaRPr>
          </a:p>
          <a:p>
            <a:r>
              <a:rPr lang="en-GB" sz="800" dirty="0">
                <a:latin typeface="Gill Sans MT"/>
              </a:rPr>
              <a:t>William had well trained and professional soldiers. Large parts of Harold’s army was untrained and made up of farmers. Many of </a:t>
            </a:r>
            <a:r>
              <a:rPr lang="en-GB" sz="800" dirty="0" err="1">
                <a:latin typeface="Gill Sans MT"/>
              </a:rPr>
              <a:t>Harolds</a:t>
            </a:r>
            <a:r>
              <a:rPr lang="en-GB" sz="800" dirty="0">
                <a:latin typeface="Gill Sans MT"/>
              </a:rPr>
              <a:t> men had left the army to collect the harvest in. Harold was not prepared for the battle. </a:t>
            </a:r>
          </a:p>
          <a:p>
            <a:r>
              <a:rPr lang="en-GB" sz="800" dirty="0">
                <a:latin typeface="Gill Sans MT"/>
              </a:rPr>
              <a:t>William's army was fresh and well rested. He had lots of supplies. Harold’s was tried and reduced in size following the Battle of Stanford Bridge. </a:t>
            </a:r>
          </a:p>
          <a:p>
            <a:r>
              <a:rPr lang="en-GB" dirty="0">
                <a:latin typeface="Gill Sans MT"/>
              </a:rPr>
              <a:t>  </a:t>
            </a:r>
          </a:p>
          <a:p>
            <a:endParaRPr lang="en-GB" sz="800" dirty="0">
              <a:latin typeface="Gill Sans MT"/>
            </a:endParaRPr>
          </a:p>
        </p:txBody>
      </p:sp>
      <p:sp>
        <p:nvSpPr>
          <p:cNvPr id="23" name="Rectangle 22"/>
          <p:cNvSpPr/>
          <p:nvPr/>
        </p:nvSpPr>
        <p:spPr>
          <a:xfrm>
            <a:off x="8110337" y="4590436"/>
            <a:ext cx="1648691" cy="10103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endParaRPr lang="en-GB" sz="900" b="1" u="sng" dirty="0">
              <a:solidFill>
                <a:srgbClr val="000000"/>
              </a:solidFill>
              <a:latin typeface="Gill Sans MT"/>
            </a:endParaRPr>
          </a:p>
          <a:p>
            <a:pPr algn="ctr"/>
            <a:r>
              <a:rPr lang="en-GB" sz="900" b="1" u="sng" dirty="0">
                <a:solidFill>
                  <a:srgbClr val="000000"/>
                </a:solidFill>
                <a:latin typeface="Gill Sans MT"/>
              </a:rPr>
              <a:t>Leadership</a:t>
            </a:r>
          </a:p>
          <a:p>
            <a:endParaRPr lang="en-GB" sz="800" dirty="0">
              <a:solidFill>
                <a:srgbClr val="000000"/>
              </a:solidFill>
              <a:latin typeface="Gill Sans MT"/>
            </a:endParaRPr>
          </a:p>
          <a:p>
            <a:r>
              <a:rPr lang="en-GB" sz="800" dirty="0">
                <a:solidFill>
                  <a:srgbClr val="000000"/>
                </a:solidFill>
                <a:latin typeface="Gill Sans MT"/>
              </a:rPr>
              <a:t>William was very brave and led his men very well. </a:t>
            </a:r>
          </a:p>
          <a:p>
            <a:r>
              <a:rPr lang="en-GB" sz="800" dirty="0">
                <a:solidFill>
                  <a:srgbClr val="000000"/>
                </a:solidFill>
                <a:latin typeface="Gill Sans MT"/>
              </a:rPr>
              <a:t>William showed his face during the battle to keep his solders from running away.</a:t>
            </a:r>
          </a:p>
          <a:p>
            <a:endParaRPr lang="en-GB" sz="800" dirty="0">
              <a:solidFill>
                <a:srgbClr val="000000"/>
              </a:solidFill>
              <a:latin typeface="Gill Sans MT"/>
            </a:endParaRPr>
          </a:p>
          <a:p>
            <a:endParaRPr lang="en-GB" sz="800" dirty="0">
              <a:solidFill>
                <a:srgbClr val="000000"/>
              </a:solidFill>
              <a:latin typeface="Gill Sans MT"/>
            </a:endParaRPr>
          </a:p>
          <a:p>
            <a:endParaRPr lang="en-GB" sz="800" dirty="0">
              <a:solidFill>
                <a:srgbClr val="000000"/>
              </a:solidFill>
              <a:latin typeface="Gill Sans MT"/>
            </a:endParaRPr>
          </a:p>
          <a:p>
            <a:endParaRPr lang="en-GB" sz="800" dirty="0">
              <a:solidFill>
                <a:srgbClr val="000000"/>
              </a:solidFill>
              <a:latin typeface="Gill Sans MT"/>
            </a:endParaRPr>
          </a:p>
          <a:p>
            <a:r>
              <a:rPr lang="en-GB" sz="800" dirty="0">
                <a:solidFill>
                  <a:srgbClr val="000000"/>
                </a:solidFill>
                <a:latin typeface="Gill Sans MT"/>
              </a:rPr>
              <a:t> </a:t>
            </a:r>
          </a:p>
          <a:p>
            <a:endParaRPr lang="en-GB" sz="800" dirty="0">
              <a:solidFill>
                <a:srgbClr val="000000"/>
              </a:solidFill>
              <a:latin typeface="Gill Sans MT"/>
            </a:endParaRPr>
          </a:p>
          <a:p>
            <a:endParaRPr lang="en-GB" sz="800" dirty="0">
              <a:solidFill>
                <a:srgbClr val="000000"/>
              </a:solidFill>
              <a:latin typeface="Gill Sans MT"/>
            </a:endParaRPr>
          </a:p>
          <a:p>
            <a:endParaRPr lang="en-GB" sz="800" dirty="0">
              <a:solidFill>
                <a:srgbClr val="000000"/>
              </a:solidFill>
              <a:latin typeface="Gill Sans MT"/>
            </a:endParaRPr>
          </a:p>
          <a:p>
            <a:endParaRPr lang="en-GB" sz="800" dirty="0">
              <a:solidFill>
                <a:srgbClr val="000000"/>
              </a:solidFill>
              <a:latin typeface="Gill Sans MT"/>
            </a:endParaRPr>
          </a:p>
          <a:p>
            <a:r>
              <a:rPr lang="en-GB" sz="700" dirty="0">
                <a:solidFill>
                  <a:srgbClr val="000000"/>
                </a:solidFill>
                <a:latin typeface="Gill Sans MT"/>
              </a:rPr>
              <a:t>  </a:t>
            </a:r>
          </a:p>
        </p:txBody>
      </p:sp>
    </p:spTree>
    <p:extLst>
      <p:ext uri="{BB962C8B-B14F-4D97-AF65-F5344CB8AC3E}">
        <p14:creationId xmlns:p14="http://schemas.microsoft.com/office/powerpoint/2010/main" val="2091797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6502" y="74814"/>
            <a:ext cx="5137265" cy="266007"/>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latin typeface="Comic Sans MS"/>
              </a:rPr>
              <a:t>Year 7 Norman knowledge organiser</a:t>
            </a:r>
          </a:p>
        </p:txBody>
      </p:sp>
      <p:graphicFrame>
        <p:nvGraphicFramePr>
          <p:cNvPr id="6" name="Table 5"/>
          <p:cNvGraphicFramePr>
            <a:graphicFrameLocks noGrp="1"/>
          </p:cNvGraphicFramePr>
          <p:nvPr>
            <p:extLst>
              <p:ext uri="{D42A27DB-BD31-4B8C-83A1-F6EECF244321}">
                <p14:modId xmlns:p14="http://schemas.microsoft.com/office/powerpoint/2010/main" val="31100785"/>
              </p:ext>
            </p:extLst>
          </p:nvPr>
        </p:nvGraphicFramePr>
        <p:xfrm>
          <a:off x="66503" y="498972"/>
          <a:ext cx="4505498" cy="1979238"/>
        </p:xfrm>
        <a:graphic>
          <a:graphicData uri="http://schemas.openxmlformats.org/drawingml/2006/table">
            <a:tbl>
              <a:tblPr firstRow="1" bandRow="1">
                <a:tableStyleId>{5940675A-B579-460E-94D1-54222C63F5DA}</a:tableStyleId>
              </a:tblPr>
              <a:tblGrid>
                <a:gridCol w="1027955">
                  <a:extLst>
                    <a:ext uri="{9D8B030D-6E8A-4147-A177-3AD203B41FA5}">
                      <a16:colId xmlns:a16="http://schemas.microsoft.com/office/drawing/2014/main" val="1932947372"/>
                    </a:ext>
                  </a:extLst>
                </a:gridCol>
                <a:gridCol w="3477543">
                  <a:extLst>
                    <a:ext uri="{9D8B030D-6E8A-4147-A177-3AD203B41FA5}">
                      <a16:colId xmlns:a16="http://schemas.microsoft.com/office/drawing/2014/main" val="2348784577"/>
                    </a:ext>
                  </a:extLst>
                </a:gridCol>
              </a:tblGrid>
              <a:tr h="236567">
                <a:tc>
                  <a:txBody>
                    <a:bodyPr/>
                    <a:lstStyle/>
                    <a:p>
                      <a:r>
                        <a:rPr lang="en-GB" sz="1000" dirty="0">
                          <a:latin typeface="Comic Sans MS" panose="030F0702030302020204" pitchFamily="66" charset="0"/>
                        </a:rPr>
                        <a:t>Feudal system</a:t>
                      </a:r>
                    </a:p>
                  </a:txBody>
                  <a:tcPr/>
                </a:tc>
                <a:tc>
                  <a:txBody>
                    <a:bodyPr/>
                    <a:lstStyle/>
                    <a:p>
                      <a:r>
                        <a:rPr lang="en-GB" sz="1000" dirty="0">
                          <a:latin typeface="Comic Sans MS" panose="030F0702030302020204" pitchFamily="66" charset="0"/>
                        </a:rPr>
                        <a:t>The</a:t>
                      </a:r>
                      <a:r>
                        <a:rPr lang="en-GB" sz="1000" baseline="0" dirty="0">
                          <a:latin typeface="Comic Sans MS" panose="030F0702030302020204" pitchFamily="66" charset="0"/>
                        </a:rPr>
                        <a:t> social structure of Medieval England</a:t>
                      </a:r>
                      <a:endParaRPr lang="en-GB" sz="1000" dirty="0">
                        <a:latin typeface="Comic Sans MS" panose="030F0702030302020204" pitchFamily="66" charset="0"/>
                      </a:endParaRPr>
                    </a:p>
                  </a:txBody>
                  <a:tcPr/>
                </a:tc>
                <a:extLst>
                  <a:ext uri="{0D108BD9-81ED-4DB2-BD59-A6C34878D82A}">
                    <a16:rowId xmlns:a16="http://schemas.microsoft.com/office/drawing/2014/main" val="2602987323"/>
                  </a:ext>
                </a:extLst>
              </a:tr>
              <a:tr h="236567">
                <a:tc>
                  <a:txBody>
                    <a:bodyPr/>
                    <a:lstStyle/>
                    <a:p>
                      <a:r>
                        <a:rPr lang="en-GB" sz="1000" dirty="0">
                          <a:latin typeface="Comic Sans MS"/>
                        </a:rPr>
                        <a:t>Villein</a:t>
                      </a:r>
                    </a:p>
                  </a:txBody>
                  <a:tcPr/>
                </a:tc>
                <a:tc>
                  <a:txBody>
                    <a:bodyPr/>
                    <a:lstStyle/>
                    <a:p>
                      <a:r>
                        <a:rPr lang="en-GB" sz="1000" dirty="0">
                          <a:latin typeface="Comic Sans MS" panose="030F0702030302020204" pitchFamily="66" charset="0"/>
                        </a:rPr>
                        <a:t>Peasant</a:t>
                      </a:r>
                      <a:r>
                        <a:rPr lang="en-GB" sz="1000" baseline="0" dirty="0">
                          <a:latin typeface="Comic Sans MS" panose="030F0702030302020204" pitchFamily="66" charset="0"/>
                        </a:rPr>
                        <a:t> at the bottom of the Feudal system</a:t>
                      </a:r>
                      <a:endParaRPr lang="en-GB" sz="1000" dirty="0">
                        <a:latin typeface="Comic Sans MS" panose="030F0702030302020204" pitchFamily="66" charset="0"/>
                      </a:endParaRPr>
                    </a:p>
                  </a:txBody>
                  <a:tcPr/>
                </a:tc>
                <a:extLst>
                  <a:ext uri="{0D108BD9-81ED-4DB2-BD59-A6C34878D82A}">
                    <a16:rowId xmlns:a16="http://schemas.microsoft.com/office/drawing/2014/main" val="3241364985"/>
                  </a:ext>
                </a:extLst>
              </a:tr>
              <a:tr h="394278">
                <a:tc>
                  <a:txBody>
                    <a:bodyPr/>
                    <a:lstStyle/>
                    <a:p>
                      <a:r>
                        <a:rPr lang="en-GB" sz="1000" dirty="0">
                          <a:latin typeface="Comic Sans MS" panose="030F0702030302020204" pitchFamily="66" charset="0"/>
                        </a:rPr>
                        <a:t>Baron</a:t>
                      </a:r>
                    </a:p>
                  </a:txBody>
                  <a:tcPr/>
                </a:tc>
                <a:tc>
                  <a:txBody>
                    <a:bodyPr/>
                    <a:lstStyle/>
                    <a:p>
                      <a:r>
                        <a:rPr lang="en-GB" sz="1000" dirty="0">
                          <a:latin typeface="Comic Sans MS" panose="030F0702030302020204" pitchFamily="66" charset="0"/>
                        </a:rPr>
                        <a:t>Noble land owner that pledged their loyalty to the</a:t>
                      </a:r>
                      <a:r>
                        <a:rPr lang="en-GB" sz="1000" baseline="0" dirty="0">
                          <a:latin typeface="Comic Sans MS" panose="030F0702030302020204" pitchFamily="66" charset="0"/>
                        </a:rPr>
                        <a:t> King</a:t>
                      </a:r>
                      <a:endParaRPr lang="en-GB" sz="1000" dirty="0">
                        <a:latin typeface="Comic Sans MS" panose="030F0702030302020204" pitchFamily="66" charset="0"/>
                      </a:endParaRPr>
                    </a:p>
                  </a:txBody>
                  <a:tcPr/>
                </a:tc>
                <a:extLst>
                  <a:ext uri="{0D108BD9-81ED-4DB2-BD59-A6C34878D82A}">
                    <a16:rowId xmlns:a16="http://schemas.microsoft.com/office/drawing/2014/main" val="3761315961"/>
                  </a:ext>
                </a:extLst>
              </a:tr>
              <a:tr h="394278">
                <a:tc>
                  <a:txBody>
                    <a:bodyPr/>
                    <a:lstStyle/>
                    <a:p>
                      <a:r>
                        <a:rPr lang="en-GB" sz="1000" dirty="0">
                          <a:latin typeface="Comic Sans MS" panose="030F0702030302020204" pitchFamily="66" charset="0"/>
                        </a:rPr>
                        <a:t>Normans</a:t>
                      </a:r>
                    </a:p>
                  </a:txBody>
                  <a:tcPr/>
                </a:tc>
                <a:tc>
                  <a:txBody>
                    <a:bodyPr/>
                    <a:lstStyle/>
                    <a:p>
                      <a:r>
                        <a:rPr lang="en-GB" sz="1000" dirty="0">
                          <a:latin typeface="Comic Sans MS" panose="030F0702030302020204" pitchFamily="66" charset="0"/>
                        </a:rPr>
                        <a:t>People from the Normandy region of France, led by King William</a:t>
                      </a:r>
                    </a:p>
                  </a:txBody>
                  <a:tcPr/>
                </a:tc>
                <a:extLst>
                  <a:ext uri="{0D108BD9-81ED-4DB2-BD59-A6C34878D82A}">
                    <a16:rowId xmlns:a16="http://schemas.microsoft.com/office/drawing/2014/main" val="3393069813"/>
                  </a:ext>
                </a:extLst>
              </a:tr>
              <a:tr h="394278">
                <a:tc>
                  <a:txBody>
                    <a:bodyPr/>
                    <a:lstStyle/>
                    <a:p>
                      <a:r>
                        <a:rPr lang="en-GB" sz="1000" dirty="0">
                          <a:latin typeface="Comic Sans MS" panose="030F0702030302020204" pitchFamily="66" charset="0"/>
                        </a:rPr>
                        <a:t>Motte and Bailey</a:t>
                      </a:r>
                    </a:p>
                  </a:txBody>
                  <a:tcPr/>
                </a:tc>
                <a:tc>
                  <a:txBody>
                    <a:bodyPr/>
                    <a:lstStyle/>
                    <a:p>
                      <a:r>
                        <a:rPr lang="en-GB" sz="1000" dirty="0">
                          <a:latin typeface="Comic Sans MS" panose="030F0702030302020204" pitchFamily="66" charset="0"/>
                        </a:rPr>
                        <a:t>The first type</a:t>
                      </a:r>
                      <a:r>
                        <a:rPr lang="en-GB" sz="1000" baseline="0" dirty="0">
                          <a:latin typeface="Comic Sans MS" panose="030F0702030302020204" pitchFamily="66" charset="0"/>
                        </a:rPr>
                        <a:t> of castle made by William. It was made out of wood and had a higher Motte part and a lower Bailey part</a:t>
                      </a:r>
                      <a:endParaRPr lang="en-GB" sz="1000" dirty="0">
                        <a:latin typeface="Comic Sans MS" panose="030F0702030302020204" pitchFamily="66" charset="0"/>
                      </a:endParaRPr>
                    </a:p>
                  </a:txBody>
                  <a:tcPr/>
                </a:tc>
                <a:extLst>
                  <a:ext uri="{0D108BD9-81ED-4DB2-BD59-A6C34878D82A}">
                    <a16:rowId xmlns:a16="http://schemas.microsoft.com/office/drawing/2014/main" val="38110011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78852591"/>
              </p:ext>
            </p:extLst>
          </p:nvPr>
        </p:nvGraphicFramePr>
        <p:xfrm>
          <a:off x="66502" y="2567189"/>
          <a:ext cx="4505499" cy="1034358"/>
        </p:xfrm>
        <a:graphic>
          <a:graphicData uri="http://schemas.openxmlformats.org/drawingml/2006/table">
            <a:tbl>
              <a:tblPr firstRow="1" bandRow="1">
                <a:tableStyleId>{5940675A-B579-460E-94D1-54222C63F5DA}</a:tableStyleId>
              </a:tblPr>
              <a:tblGrid>
                <a:gridCol w="1026253">
                  <a:extLst>
                    <a:ext uri="{9D8B030D-6E8A-4147-A177-3AD203B41FA5}">
                      <a16:colId xmlns:a16="http://schemas.microsoft.com/office/drawing/2014/main" val="2850927025"/>
                    </a:ext>
                  </a:extLst>
                </a:gridCol>
                <a:gridCol w="3479246">
                  <a:extLst>
                    <a:ext uri="{9D8B030D-6E8A-4147-A177-3AD203B41FA5}">
                      <a16:colId xmlns:a16="http://schemas.microsoft.com/office/drawing/2014/main" val="3668633499"/>
                    </a:ext>
                  </a:extLst>
                </a:gridCol>
              </a:tblGrid>
              <a:tr h="241590">
                <a:tc>
                  <a:txBody>
                    <a:bodyPr/>
                    <a:lstStyle/>
                    <a:p>
                      <a:r>
                        <a:rPr lang="en-GB" sz="1000" dirty="0">
                          <a:latin typeface="Comic Sans MS" panose="030F0702030302020204" pitchFamily="66" charset="0"/>
                        </a:rPr>
                        <a:t>Stone</a:t>
                      </a:r>
                      <a:r>
                        <a:rPr lang="en-GB" sz="1000" baseline="0" dirty="0">
                          <a:latin typeface="Comic Sans MS" panose="030F0702030302020204" pitchFamily="66" charset="0"/>
                        </a:rPr>
                        <a:t> Keep castle</a:t>
                      </a:r>
                      <a:endParaRPr lang="en-GB" sz="1000" dirty="0">
                        <a:latin typeface="Comic Sans MS" panose="030F0702030302020204" pitchFamily="66" charset="0"/>
                      </a:endParaRPr>
                    </a:p>
                  </a:txBody>
                  <a:tcPr/>
                </a:tc>
                <a:tc>
                  <a:txBody>
                    <a:bodyPr/>
                    <a:lstStyle/>
                    <a:p>
                      <a:r>
                        <a:rPr lang="en-GB" sz="1000" dirty="0">
                          <a:latin typeface="Comic Sans MS" panose="030F0702030302020204" pitchFamily="66" charset="0"/>
                        </a:rPr>
                        <a:t>Similar to Motte</a:t>
                      </a:r>
                      <a:r>
                        <a:rPr lang="en-GB" sz="1000" baseline="0" dirty="0">
                          <a:latin typeface="Comic Sans MS" panose="030F0702030302020204" pitchFamily="66" charset="0"/>
                        </a:rPr>
                        <a:t> and Bailey but made of stronger materials such as stone</a:t>
                      </a:r>
                      <a:endParaRPr lang="en-GB" sz="1000" dirty="0">
                        <a:latin typeface="Comic Sans MS" panose="030F0702030302020204" pitchFamily="66" charset="0"/>
                      </a:endParaRPr>
                    </a:p>
                  </a:txBody>
                  <a:tcPr/>
                </a:tc>
                <a:extLst>
                  <a:ext uri="{0D108BD9-81ED-4DB2-BD59-A6C34878D82A}">
                    <a16:rowId xmlns:a16="http://schemas.microsoft.com/office/drawing/2014/main" val="956323847"/>
                  </a:ext>
                </a:extLst>
              </a:tr>
              <a:tr h="241590">
                <a:tc>
                  <a:txBody>
                    <a:bodyPr/>
                    <a:lstStyle/>
                    <a:p>
                      <a:r>
                        <a:rPr lang="en-GB" sz="1000" dirty="0">
                          <a:latin typeface="Comic Sans MS" panose="030F0702030302020204" pitchFamily="66" charset="0"/>
                        </a:rPr>
                        <a:t>Taxes</a:t>
                      </a:r>
                    </a:p>
                  </a:txBody>
                  <a:tcPr/>
                </a:tc>
                <a:tc>
                  <a:txBody>
                    <a:bodyPr/>
                    <a:lstStyle/>
                    <a:p>
                      <a:r>
                        <a:rPr lang="en-GB" sz="1000" dirty="0">
                          <a:latin typeface="Comic Sans MS" panose="030F0702030302020204" pitchFamily="66" charset="0"/>
                        </a:rPr>
                        <a:t>Money collected</a:t>
                      </a:r>
                      <a:r>
                        <a:rPr lang="en-GB" sz="1000" baseline="0" dirty="0">
                          <a:latin typeface="Comic Sans MS" panose="030F0702030302020204" pitchFamily="66" charset="0"/>
                        </a:rPr>
                        <a:t> from people by the King</a:t>
                      </a:r>
                      <a:endParaRPr lang="en-GB" sz="1000" dirty="0">
                        <a:latin typeface="Comic Sans MS" panose="030F0702030302020204" pitchFamily="66" charset="0"/>
                      </a:endParaRPr>
                    </a:p>
                  </a:txBody>
                  <a:tcPr/>
                </a:tc>
                <a:extLst>
                  <a:ext uri="{0D108BD9-81ED-4DB2-BD59-A6C34878D82A}">
                    <a16:rowId xmlns:a16="http://schemas.microsoft.com/office/drawing/2014/main" val="3253183708"/>
                  </a:ext>
                </a:extLst>
              </a:tr>
              <a:tr h="394278">
                <a:tc>
                  <a:txBody>
                    <a:bodyPr/>
                    <a:lstStyle/>
                    <a:p>
                      <a:r>
                        <a:rPr lang="en-GB" sz="1000" dirty="0">
                          <a:latin typeface="Comic Sans MS" panose="030F0702030302020204" pitchFamily="66" charset="0"/>
                        </a:rPr>
                        <a:t>Pope</a:t>
                      </a:r>
                    </a:p>
                  </a:txBody>
                  <a:tcPr/>
                </a:tc>
                <a:tc>
                  <a:txBody>
                    <a:bodyPr/>
                    <a:lstStyle/>
                    <a:p>
                      <a:r>
                        <a:rPr lang="en-GB" sz="1000" dirty="0">
                          <a:latin typeface="Comic Sans MS" panose="030F0702030302020204" pitchFamily="66" charset="0"/>
                        </a:rPr>
                        <a:t>Head</a:t>
                      </a:r>
                      <a:r>
                        <a:rPr lang="en-GB" sz="1000" baseline="0" dirty="0">
                          <a:latin typeface="Comic Sans MS" panose="030F0702030302020204" pitchFamily="66" charset="0"/>
                        </a:rPr>
                        <a:t> of the Catholic Church</a:t>
                      </a:r>
                      <a:endParaRPr lang="en-GB" sz="1000" dirty="0">
                        <a:latin typeface="Comic Sans MS" panose="030F0702030302020204" pitchFamily="66" charset="0"/>
                      </a:endParaRPr>
                    </a:p>
                  </a:txBody>
                  <a:tcPr/>
                </a:tc>
                <a:extLst>
                  <a:ext uri="{0D108BD9-81ED-4DB2-BD59-A6C34878D82A}">
                    <a16:rowId xmlns:a16="http://schemas.microsoft.com/office/drawing/2014/main" val="1846350382"/>
                  </a:ext>
                </a:extLst>
              </a:tr>
            </a:tbl>
          </a:graphicData>
        </a:graphic>
      </p:graphicFrame>
      <p:sp>
        <p:nvSpPr>
          <p:cNvPr id="9" name="Rectangle 8"/>
          <p:cNvSpPr/>
          <p:nvPr/>
        </p:nvSpPr>
        <p:spPr>
          <a:xfrm>
            <a:off x="66502" y="3601547"/>
            <a:ext cx="5336771" cy="3140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sz="1050" u="sng" dirty="0">
              <a:latin typeface="Comic Sans MS" panose="030F0702030302020204" pitchFamily="66" charset="0"/>
            </a:endParaRPr>
          </a:p>
          <a:p>
            <a:pPr algn="ctr"/>
            <a:r>
              <a:rPr lang="en-GB" sz="1050" b="1" u="sng" dirty="0">
                <a:latin typeface="Comic Sans MS" panose="030F0702030302020204" pitchFamily="66" charset="0"/>
              </a:rPr>
              <a:t>The Feudal System</a:t>
            </a:r>
          </a:p>
          <a:p>
            <a:r>
              <a:rPr lang="en-GB" sz="900" dirty="0">
                <a:latin typeface="Comic Sans MS" panose="030F0702030302020204" pitchFamily="66" charset="0"/>
              </a:rPr>
              <a:t>After taking the throne in 1066, William has a few problems: </a:t>
            </a:r>
          </a:p>
          <a:p>
            <a:r>
              <a:rPr lang="en-GB" sz="900" dirty="0">
                <a:latin typeface="Comic Sans MS" panose="030F0702030302020204" pitchFamily="66" charset="0"/>
              </a:rPr>
              <a:t>- He does not trust the English lords, who do not like him. </a:t>
            </a:r>
          </a:p>
          <a:p>
            <a:pPr marL="171450" indent="-171450">
              <a:buFontTx/>
              <a:buChar char="-"/>
            </a:pPr>
            <a:r>
              <a:rPr lang="en-GB" sz="900" dirty="0">
                <a:latin typeface="Comic Sans MS" panose="030F0702030302020204" pitchFamily="66" charset="0"/>
              </a:rPr>
              <a:t>He has to force the English to accept him as King. </a:t>
            </a:r>
          </a:p>
          <a:p>
            <a:pPr marL="171450" indent="-171450">
              <a:buFontTx/>
              <a:buChar char="-"/>
            </a:pPr>
            <a:r>
              <a:rPr lang="en-GB" sz="900" dirty="0">
                <a:latin typeface="Comic Sans MS" panose="030F0702030302020204" pitchFamily="66" charset="0"/>
              </a:rPr>
              <a:t>Many of the English are rebelling and fighting against William. </a:t>
            </a:r>
          </a:p>
          <a:p>
            <a:pPr marL="171450" indent="-171450">
              <a:buFontTx/>
              <a:buChar char="-"/>
            </a:pPr>
            <a:r>
              <a:rPr lang="en-GB" sz="900" dirty="0">
                <a:latin typeface="Comic Sans MS" panose="030F0702030302020204" pitchFamily="66" charset="0"/>
              </a:rPr>
              <a:t>He has to pay the French Knights who helped him to win </a:t>
            </a:r>
          </a:p>
          <a:p>
            <a:r>
              <a:rPr lang="en-GB" sz="900" dirty="0">
                <a:latin typeface="Comic Sans MS" panose="030F0702030302020204" pitchFamily="66" charset="0"/>
              </a:rPr>
              <a:t>the throne. </a:t>
            </a:r>
          </a:p>
          <a:p>
            <a:endParaRPr lang="en-GB" sz="900" dirty="0">
              <a:latin typeface="Comic Sans MS" panose="030F0702030302020204" pitchFamily="66" charset="0"/>
            </a:endParaRPr>
          </a:p>
          <a:p>
            <a:r>
              <a:rPr lang="en-GB" sz="900" b="1" dirty="0">
                <a:latin typeface="Comic Sans MS" panose="030F0702030302020204" pitchFamily="66" charset="0"/>
              </a:rPr>
              <a:t>Solution: </a:t>
            </a:r>
            <a:r>
              <a:rPr lang="en-GB" sz="900" dirty="0">
                <a:latin typeface="Comic Sans MS" panose="030F0702030302020204" pitchFamily="66" charset="0"/>
              </a:rPr>
              <a:t>William crushes the rebellions and took the land away </a:t>
            </a:r>
          </a:p>
          <a:p>
            <a:r>
              <a:rPr lang="en-GB" sz="900" dirty="0">
                <a:latin typeface="Comic Sans MS" panose="030F0702030302020204" pitchFamily="66" charset="0"/>
              </a:rPr>
              <a:t>from the English lords and gave it to his supporters instead. </a:t>
            </a:r>
          </a:p>
          <a:p>
            <a:r>
              <a:rPr lang="en-GB" sz="900" dirty="0">
                <a:latin typeface="Comic Sans MS" panose="030F0702030302020204" pitchFamily="66" charset="0"/>
              </a:rPr>
              <a:t>William now has his supporters helping him to control the whole </a:t>
            </a:r>
          </a:p>
          <a:p>
            <a:r>
              <a:rPr lang="en-GB" sz="900" dirty="0">
                <a:latin typeface="Comic Sans MS" panose="030F0702030302020204" pitchFamily="66" charset="0"/>
              </a:rPr>
              <a:t>country. </a:t>
            </a:r>
          </a:p>
          <a:p>
            <a:r>
              <a:rPr lang="en-GB" sz="900" dirty="0">
                <a:latin typeface="Comic Sans MS" panose="030F0702030302020204" pitchFamily="66" charset="0"/>
              </a:rPr>
              <a:t>William also sets up the </a:t>
            </a:r>
            <a:r>
              <a:rPr lang="en-GB" sz="900" b="1" dirty="0">
                <a:latin typeface="Comic Sans MS" panose="030F0702030302020204" pitchFamily="66" charset="0"/>
              </a:rPr>
              <a:t>Feudal System</a:t>
            </a:r>
            <a:r>
              <a:rPr lang="en-GB" sz="900" dirty="0">
                <a:latin typeface="Comic Sans MS" panose="030F0702030302020204" pitchFamily="66" charset="0"/>
              </a:rPr>
              <a:t>. This forces the English </a:t>
            </a:r>
          </a:p>
          <a:p>
            <a:r>
              <a:rPr lang="en-GB" sz="900" dirty="0">
                <a:latin typeface="Comic Sans MS" panose="030F0702030302020204" pitchFamily="66" charset="0"/>
              </a:rPr>
              <a:t>to give William their taxes and promises of loyalty, in return for </a:t>
            </a:r>
          </a:p>
          <a:p>
            <a:r>
              <a:rPr lang="en-GB" sz="900" dirty="0">
                <a:latin typeface="Comic Sans MS" panose="030F0702030302020204" pitchFamily="66" charset="0"/>
              </a:rPr>
              <a:t>protection and land to farm. William is at the top of the system, </a:t>
            </a:r>
          </a:p>
          <a:p>
            <a:r>
              <a:rPr lang="en-GB" sz="900" dirty="0">
                <a:latin typeface="Comic Sans MS" panose="030F0702030302020204" pitchFamily="66" charset="0"/>
              </a:rPr>
              <a:t>as he holds all the land and money, which he gives to the Barons. </a:t>
            </a:r>
          </a:p>
          <a:p>
            <a:r>
              <a:rPr lang="en-GB" sz="900" dirty="0">
                <a:latin typeface="Comic Sans MS" panose="030F0702030302020204" pitchFamily="66" charset="0"/>
              </a:rPr>
              <a:t>They promise William their money, soldiers and loyalty. They give</a:t>
            </a:r>
          </a:p>
          <a:p>
            <a:r>
              <a:rPr lang="en-GB" sz="900" dirty="0">
                <a:latin typeface="Comic Sans MS" panose="030F0702030302020204" pitchFamily="66" charset="0"/>
              </a:rPr>
              <a:t>the land to the Knights in return for loyalty and military service. </a:t>
            </a:r>
          </a:p>
          <a:p>
            <a:r>
              <a:rPr lang="en-GB" sz="900" dirty="0">
                <a:latin typeface="Comic Sans MS" panose="030F0702030302020204" pitchFamily="66" charset="0"/>
              </a:rPr>
              <a:t>Finally the knights give the land to the peasants. The peasants </a:t>
            </a:r>
          </a:p>
          <a:p>
            <a:r>
              <a:rPr lang="en-GB" sz="900" dirty="0">
                <a:latin typeface="Comic Sans MS" panose="030F0702030302020204" pitchFamily="66" charset="0"/>
              </a:rPr>
              <a:t>farm the land and give food, money and services to the knights. 	</a:t>
            </a:r>
          </a:p>
          <a:p>
            <a:endParaRPr lang="en-GB" sz="1050" dirty="0">
              <a:latin typeface="Comic Sans MS" panose="030F0702030302020204" pitchFamily="66" charset="0"/>
            </a:endParaRPr>
          </a:p>
          <a:p>
            <a:endParaRPr lang="en-GB" sz="1050" dirty="0">
              <a:latin typeface="Comic Sans MS" panose="030F0702030302020204" pitchFamily="66" charset="0"/>
            </a:endParaRPr>
          </a:p>
          <a:p>
            <a:endParaRPr lang="en-GB" sz="1050" dirty="0">
              <a:latin typeface="Comic Sans MS" panose="030F0702030302020204" pitchFamily="66" charset="0"/>
            </a:endParaRPr>
          </a:p>
        </p:txBody>
      </p:sp>
      <p:pic>
        <p:nvPicPr>
          <p:cNvPr id="2050" name="Picture 2" descr="Image result for diagram of the feudal syst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076" y="4087841"/>
            <a:ext cx="1531516" cy="216748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4572001" y="350691"/>
            <a:ext cx="5333999" cy="32541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sz="1000" dirty="0">
              <a:latin typeface="Comic Sans MS" panose="030F0702030302020204" pitchFamily="66" charset="0"/>
            </a:endParaRPr>
          </a:p>
          <a:p>
            <a:pPr algn="ctr"/>
            <a:endParaRPr lang="en-GB" sz="1000" b="1" u="sng" dirty="0">
              <a:latin typeface="Comic Sans MS" panose="030F0702030302020204" pitchFamily="66" charset="0"/>
            </a:endParaRPr>
          </a:p>
          <a:p>
            <a:pPr algn="ctr"/>
            <a:endParaRPr lang="en-GB" sz="1000" b="1" u="sng" dirty="0">
              <a:latin typeface="Comic Sans MS" panose="030F0702030302020204" pitchFamily="66" charset="0"/>
            </a:endParaRPr>
          </a:p>
          <a:p>
            <a:pPr algn="ctr"/>
            <a:endParaRPr lang="en-GB" sz="1000" b="1" u="sng" dirty="0">
              <a:latin typeface="Comic Sans MS" panose="030F0702030302020204" pitchFamily="66" charset="0"/>
            </a:endParaRPr>
          </a:p>
          <a:p>
            <a:pPr algn="ctr"/>
            <a:endParaRPr lang="en-GB" sz="1000" b="1" u="sng" dirty="0">
              <a:latin typeface="Comic Sans MS" panose="030F0702030302020204" pitchFamily="66" charset="0"/>
            </a:endParaRPr>
          </a:p>
          <a:p>
            <a:pPr algn="ctr"/>
            <a:endParaRPr lang="en-GB" sz="1000" b="1" u="sng" dirty="0">
              <a:latin typeface="Comic Sans MS" panose="030F0702030302020204" pitchFamily="66" charset="0"/>
            </a:endParaRPr>
          </a:p>
          <a:p>
            <a:pPr algn="ctr"/>
            <a:endParaRPr lang="en-GB" sz="1000" b="1" u="sng" dirty="0">
              <a:latin typeface="Comic Sans MS" panose="030F0702030302020204" pitchFamily="66" charset="0"/>
            </a:endParaRPr>
          </a:p>
          <a:p>
            <a:pPr algn="ctr"/>
            <a:endParaRPr lang="en-GB" sz="1000" b="1" u="sng" dirty="0">
              <a:latin typeface="Comic Sans MS" panose="030F0702030302020204" pitchFamily="66" charset="0"/>
            </a:endParaRPr>
          </a:p>
          <a:p>
            <a:pPr algn="ctr"/>
            <a:r>
              <a:rPr lang="en-GB" sz="1000" b="1" u="sng" dirty="0">
                <a:latin typeface="Comic Sans MS" panose="030F0702030302020204" pitchFamily="66" charset="0"/>
              </a:rPr>
              <a:t>Castles</a:t>
            </a:r>
          </a:p>
          <a:p>
            <a:pPr algn="ctr"/>
            <a:r>
              <a:rPr lang="en-GB" sz="1000" b="1" dirty="0">
                <a:latin typeface="Comic Sans MS" panose="030F0702030302020204" pitchFamily="66" charset="0"/>
              </a:rPr>
              <a:t> </a:t>
            </a:r>
            <a:endParaRPr lang="en-GB" sz="1000" dirty="0">
              <a:latin typeface="Comic Sans MS" panose="030F0702030302020204" pitchFamily="66" charset="0"/>
            </a:endParaRPr>
          </a:p>
          <a:p>
            <a:r>
              <a:rPr lang="en-GB" sz="1000" dirty="0">
                <a:latin typeface="Comic Sans MS" panose="030F0702030302020204" pitchFamily="66" charset="0"/>
              </a:rPr>
              <a:t>William also kept control by building castles throughout England. </a:t>
            </a:r>
          </a:p>
          <a:p>
            <a:r>
              <a:rPr lang="en-GB" sz="1000" dirty="0">
                <a:latin typeface="Comic Sans MS" panose="030F0702030302020204" pitchFamily="66" charset="0"/>
              </a:rPr>
              <a:t>Over time 3 types of castles developed throughout Britain. </a:t>
            </a:r>
          </a:p>
          <a:p>
            <a:endParaRPr lang="en-GB" sz="1000" b="1" dirty="0">
              <a:latin typeface="Comic Sans MS" panose="030F0702030302020204" pitchFamily="66" charset="0"/>
            </a:endParaRPr>
          </a:p>
          <a:p>
            <a:endParaRPr lang="en-GB" sz="1000" b="1" dirty="0">
              <a:latin typeface="Comic Sans MS" panose="030F0702030302020204" pitchFamily="66" charset="0"/>
            </a:endParaRPr>
          </a:p>
          <a:p>
            <a:r>
              <a:rPr lang="en-GB" sz="1000" b="1" dirty="0">
                <a:latin typeface="Comic Sans MS" panose="030F0702030302020204" pitchFamily="66" charset="0"/>
              </a:rPr>
              <a:t>Motte and Bailey – </a:t>
            </a:r>
            <a:r>
              <a:rPr lang="en-GB" sz="1000" dirty="0">
                <a:latin typeface="Comic Sans MS" panose="030F0702030302020204" pitchFamily="66" charset="0"/>
              </a:rPr>
              <a:t>The first castles built to help </a:t>
            </a:r>
          </a:p>
          <a:p>
            <a:r>
              <a:rPr lang="en-GB" sz="1000" dirty="0">
                <a:latin typeface="Comic Sans MS" panose="030F0702030302020204" pitchFamily="66" charset="0"/>
              </a:rPr>
              <a:t>fight against rebellions. They were built </a:t>
            </a:r>
          </a:p>
          <a:p>
            <a:r>
              <a:rPr lang="en-GB" sz="1000" dirty="0">
                <a:latin typeface="Comic Sans MS" panose="030F0702030302020204" pitchFamily="66" charset="0"/>
              </a:rPr>
              <a:t>quickly and made out of wood, meaning </a:t>
            </a:r>
          </a:p>
          <a:p>
            <a:r>
              <a:rPr lang="en-GB" sz="1000" dirty="0">
                <a:latin typeface="Comic Sans MS" panose="030F0702030302020204" pitchFamily="66" charset="0"/>
              </a:rPr>
              <a:t>that they were not very strong,</a:t>
            </a:r>
          </a:p>
          <a:p>
            <a:r>
              <a:rPr lang="en-GB" sz="1000" dirty="0">
                <a:latin typeface="Comic Sans MS" panose="030F0702030302020204" pitchFamily="66" charset="0"/>
              </a:rPr>
              <a:t>and could be easily destroyed. </a:t>
            </a:r>
          </a:p>
          <a:p>
            <a:r>
              <a:rPr lang="en-GB" sz="1000" dirty="0">
                <a:latin typeface="Comic Sans MS" panose="030F0702030302020204" pitchFamily="66" charset="0"/>
              </a:rPr>
              <a:t>The Bailey was on flat land, where majority </a:t>
            </a:r>
          </a:p>
          <a:p>
            <a:r>
              <a:rPr lang="en-GB" sz="1000" dirty="0">
                <a:latin typeface="Comic Sans MS" panose="030F0702030302020204" pitchFamily="66" charset="0"/>
              </a:rPr>
              <a:t>of the people lived. The Motte was the </a:t>
            </a:r>
          </a:p>
          <a:p>
            <a:r>
              <a:rPr lang="en-GB" sz="1000" dirty="0">
                <a:latin typeface="Comic Sans MS" panose="030F0702030302020204" pitchFamily="66" charset="0"/>
              </a:rPr>
              <a:t>higher land of the castle, where the </a:t>
            </a:r>
          </a:p>
          <a:p>
            <a:r>
              <a:rPr lang="en-GB" sz="1000" dirty="0">
                <a:latin typeface="Comic Sans MS" panose="030F0702030302020204" pitchFamily="66" charset="0"/>
              </a:rPr>
              <a:t>fort was. </a:t>
            </a:r>
          </a:p>
          <a:p>
            <a:r>
              <a:rPr lang="en-GB" sz="1000" b="1" dirty="0">
                <a:latin typeface="Comic Sans MS" panose="030F0702030302020204" pitchFamily="66" charset="0"/>
              </a:rPr>
              <a:t>Stone Keep </a:t>
            </a:r>
            <a:r>
              <a:rPr lang="en-GB" sz="1000" dirty="0">
                <a:latin typeface="Comic Sans MS" panose="030F0702030302020204" pitchFamily="66" charset="0"/>
              </a:rPr>
              <a:t>– This castle was now made </a:t>
            </a:r>
          </a:p>
          <a:p>
            <a:r>
              <a:rPr lang="en-GB" sz="1000" dirty="0">
                <a:latin typeface="Comic Sans MS" panose="030F0702030302020204" pitchFamily="66" charset="0"/>
              </a:rPr>
              <a:t>out of stone and had towers as a form </a:t>
            </a:r>
          </a:p>
          <a:p>
            <a:r>
              <a:rPr lang="en-GB" sz="1000" dirty="0">
                <a:latin typeface="Comic Sans MS" panose="030F0702030302020204" pitchFamily="66" charset="0"/>
              </a:rPr>
              <a:t>of defence. The main part of the castle </a:t>
            </a:r>
          </a:p>
          <a:p>
            <a:r>
              <a:rPr lang="en-GB" sz="1000" dirty="0">
                <a:latin typeface="Comic Sans MS" panose="030F0702030302020204" pitchFamily="66" charset="0"/>
              </a:rPr>
              <a:t>was the Keep, a large square tower, </a:t>
            </a:r>
          </a:p>
          <a:p>
            <a:r>
              <a:rPr lang="en-GB" sz="1000" dirty="0">
                <a:latin typeface="Comic Sans MS" panose="030F0702030302020204" pitchFamily="66" charset="0"/>
              </a:rPr>
              <a:t>used as the main defence. </a:t>
            </a: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50" dirty="0">
              <a:latin typeface="Comic Sans MS" panose="030F0702030302020204" pitchFamily="66" charset="0"/>
            </a:endParaRPr>
          </a:p>
        </p:txBody>
      </p:sp>
      <p:pic>
        <p:nvPicPr>
          <p:cNvPr id="12" name="Picture 2" descr="Image result for stone keep motte and bailey cast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2854" y="1288820"/>
            <a:ext cx="2272616" cy="206121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5403273" y="3601547"/>
            <a:ext cx="4502727" cy="19762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sz="900" b="1" u="sng" dirty="0">
              <a:latin typeface="Comic Sans MS" panose="030F0702030302020204" pitchFamily="66" charset="0"/>
            </a:endParaRPr>
          </a:p>
          <a:p>
            <a:pPr algn="ctr"/>
            <a:endParaRPr lang="en-GB" sz="900" b="1" u="sng" dirty="0">
              <a:latin typeface="Comic Sans MS" panose="030F0702030302020204" pitchFamily="66" charset="0"/>
            </a:endParaRPr>
          </a:p>
          <a:p>
            <a:pPr algn="ctr"/>
            <a:endParaRPr lang="en-GB" sz="900" b="1" u="sng" dirty="0">
              <a:latin typeface="Comic Sans MS" panose="030F0702030302020204" pitchFamily="66" charset="0"/>
            </a:endParaRPr>
          </a:p>
          <a:p>
            <a:pPr algn="ctr"/>
            <a:endParaRPr lang="en-GB" sz="900" b="1" u="sng" dirty="0">
              <a:latin typeface="Comic Sans MS" panose="030F0702030302020204" pitchFamily="66" charset="0"/>
            </a:endParaRPr>
          </a:p>
          <a:p>
            <a:pPr algn="ctr"/>
            <a:r>
              <a:rPr lang="en-GB" sz="900" b="1" u="sng" dirty="0">
                <a:latin typeface="Comic Sans MS" panose="030F0702030302020204" pitchFamily="66" charset="0"/>
              </a:rPr>
              <a:t>The Domesday Book</a:t>
            </a:r>
          </a:p>
          <a:p>
            <a:endParaRPr lang="en-GB" sz="1000" dirty="0">
              <a:solidFill>
                <a:schemeClr val="tx1"/>
              </a:solidFill>
              <a:latin typeface="Comic Sans MS" panose="030F0702030302020204" pitchFamily="66" charset="0"/>
            </a:endParaRPr>
          </a:p>
          <a:p>
            <a:r>
              <a:rPr lang="en-GB" sz="1000" dirty="0">
                <a:solidFill>
                  <a:schemeClr val="tx1"/>
                </a:solidFill>
                <a:latin typeface="Comic Sans MS" panose="030F0702030302020204" pitchFamily="66" charset="0"/>
              </a:rPr>
              <a:t>In 1086, William sent out surveyors to every part of England, with orders to list:</a:t>
            </a:r>
          </a:p>
          <a:p>
            <a:pPr>
              <a:buFont typeface="Arial" panose="020B0604020202020204" pitchFamily="34" charset="0"/>
              <a:buChar char="•"/>
            </a:pPr>
            <a:r>
              <a:rPr lang="en-GB" sz="1000" dirty="0">
                <a:solidFill>
                  <a:schemeClr val="tx1"/>
                </a:solidFill>
                <a:latin typeface="Comic Sans MS" panose="030F0702030302020204" pitchFamily="66" charset="0"/>
              </a:rPr>
              <a:t>how much land was there</a:t>
            </a:r>
          </a:p>
          <a:p>
            <a:pPr>
              <a:buFont typeface="Arial" panose="020B0604020202020204" pitchFamily="34" charset="0"/>
              <a:buChar char="•"/>
            </a:pPr>
            <a:r>
              <a:rPr lang="en-GB" sz="1000" dirty="0">
                <a:solidFill>
                  <a:schemeClr val="tx1"/>
                </a:solidFill>
                <a:latin typeface="Comic Sans MS" panose="030F0702030302020204" pitchFamily="66" charset="0"/>
              </a:rPr>
              <a:t>who had owned it in 1066, and who owned it now</a:t>
            </a:r>
          </a:p>
          <a:p>
            <a:pPr>
              <a:buFont typeface="Arial" panose="020B0604020202020204" pitchFamily="34" charset="0"/>
              <a:buChar char="•"/>
            </a:pPr>
            <a:r>
              <a:rPr lang="en-GB" sz="1000" dirty="0">
                <a:solidFill>
                  <a:schemeClr val="tx1"/>
                </a:solidFill>
                <a:latin typeface="Comic Sans MS" panose="030F0702030302020204" pitchFamily="66" charset="0"/>
              </a:rPr>
              <a:t>what was the place like, and who lived there</a:t>
            </a:r>
          </a:p>
          <a:p>
            <a:pPr>
              <a:buFont typeface="Arial" panose="020B0604020202020204" pitchFamily="34" charset="0"/>
              <a:buChar char="•"/>
            </a:pPr>
            <a:r>
              <a:rPr lang="en-GB" sz="1000" dirty="0">
                <a:solidFill>
                  <a:schemeClr val="tx1"/>
                </a:solidFill>
                <a:latin typeface="Comic Sans MS" panose="030F0702030302020204" pitchFamily="66" charset="0"/>
              </a:rPr>
              <a:t>how much it was worth in 1066 and how much now</a:t>
            </a:r>
          </a:p>
          <a:p>
            <a:pPr>
              <a:buFont typeface="Arial" panose="020B0604020202020204" pitchFamily="34" charset="0"/>
              <a:buChar char="•"/>
            </a:pPr>
            <a:endParaRPr lang="en-GB" sz="1000" dirty="0">
              <a:solidFill>
                <a:schemeClr val="tx1"/>
              </a:solidFill>
              <a:latin typeface="Comic Sans MS" panose="030F0702030302020204" pitchFamily="66" charset="0"/>
            </a:endParaRPr>
          </a:p>
          <a:p>
            <a:r>
              <a:rPr lang="en-GB" sz="1000" dirty="0">
                <a:solidFill>
                  <a:schemeClr val="tx1"/>
                </a:solidFill>
                <a:latin typeface="Comic Sans MS" panose="030F0702030302020204" pitchFamily="66" charset="0"/>
              </a:rPr>
              <a:t>William did this to allow him to effectively tax the land and earn money.</a:t>
            </a:r>
          </a:p>
          <a:p>
            <a:r>
              <a:rPr lang="en-GB" sz="1000" dirty="0">
                <a:solidFill>
                  <a:schemeClr val="tx1"/>
                </a:solidFill>
                <a:latin typeface="Comic Sans MS" panose="030F0702030302020204" pitchFamily="66" charset="0"/>
              </a:rPr>
              <a:t>William also needed to have an idea of what could be seized from landowners who did not show him loyalty.</a:t>
            </a: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00" dirty="0">
              <a:latin typeface="Comic Sans MS" panose="030F0702030302020204" pitchFamily="66" charset="0"/>
            </a:endParaRPr>
          </a:p>
          <a:p>
            <a:endParaRPr lang="en-GB" sz="1050" dirty="0">
              <a:latin typeface="Comic Sans MS" panose="030F0702030302020204" pitchFamily="66" charset="0"/>
            </a:endParaRPr>
          </a:p>
        </p:txBody>
      </p:sp>
      <p:sp>
        <p:nvSpPr>
          <p:cNvPr id="14" name="Rectangle 13"/>
          <p:cNvSpPr/>
          <p:nvPr/>
        </p:nvSpPr>
        <p:spPr>
          <a:xfrm>
            <a:off x="5403272" y="5577840"/>
            <a:ext cx="4502727" cy="1183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b="1" u="sng" dirty="0">
                <a:latin typeface="Comic Sans MS" panose="030F0702030302020204" pitchFamily="66" charset="0"/>
              </a:rPr>
              <a:t>Additional notes</a:t>
            </a:r>
          </a:p>
          <a:p>
            <a:pPr algn="ctr"/>
            <a:endParaRPr lang="en-GB" sz="900" b="1" u="sng" dirty="0">
              <a:latin typeface="Comic Sans MS" panose="030F0702030302020204" pitchFamily="66" charset="0"/>
            </a:endParaRPr>
          </a:p>
          <a:p>
            <a:pPr algn="ctr"/>
            <a:endParaRPr lang="en-GB" sz="900" b="1" u="sng" dirty="0">
              <a:latin typeface="Comic Sans MS" panose="030F0702030302020204" pitchFamily="66" charset="0"/>
            </a:endParaRPr>
          </a:p>
          <a:p>
            <a:pPr algn="ctr"/>
            <a:endParaRPr lang="en-GB" sz="900" b="1" u="sng" dirty="0">
              <a:latin typeface="Comic Sans MS" panose="030F0702030302020204" pitchFamily="66" charset="0"/>
            </a:endParaRPr>
          </a:p>
          <a:p>
            <a:pPr algn="ctr"/>
            <a:endParaRPr lang="en-GB" sz="900" b="1" u="sng" dirty="0">
              <a:latin typeface="Comic Sans MS" panose="030F0702030302020204" pitchFamily="66" charset="0"/>
            </a:endParaRPr>
          </a:p>
          <a:p>
            <a:pPr algn="ctr"/>
            <a:endParaRPr lang="en-GB" sz="900" b="1" u="sng" dirty="0">
              <a:latin typeface="Comic Sans MS" panose="030F0702030302020204" pitchFamily="66" charset="0"/>
            </a:endParaRPr>
          </a:p>
          <a:p>
            <a:pPr algn="ctr"/>
            <a:endParaRPr lang="en-GB" sz="1000" dirty="0">
              <a:latin typeface="Comic Sans MS" panose="030F0702030302020204" pitchFamily="66" charset="0"/>
            </a:endParaRPr>
          </a:p>
          <a:p>
            <a:endParaRPr lang="en-GB" sz="1050" dirty="0">
              <a:latin typeface="Comic Sans MS" panose="030F0702030302020204" pitchFamily="66" charset="0"/>
            </a:endParaRPr>
          </a:p>
        </p:txBody>
      </p:sp>
    </p:spTree>
    <p:extLst>
      <p:ext uri="{BB962C8B-B14F-4D97-AF65-F5344CB8AC3E}">
        <p14:creationId xmlns:p14="http://schemas.microsoft.com/office/powerpoint/2010/main" val="14865197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A10404-41E7-4CA4-929D-09FDFF0DE74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BB1110C-0F27-4465-AE1A-59633E27DB21}">
  <ds:schemaRefs>
    <ds:schemaRef ds:uri="http://schemas.microsoft.com/sharepoint/v3/contenttype/forms"/>
  </ds:schemaRefs>
</ds:datastoreItem>
</file>

<file path=customXml/itemProps3.xml><?xml version="1.0" encoding="utf-8"?>
<ds:datastoreItem xmlns:ds="http://schemas.openxmlformats.org/officeDocument/2006/customXml" ds:itemID="{85739D32-A199-47C9-99E6-3014FC70D0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87</TotalTime>
  <Words>1230</Words>
  <Application>Microsoft Office PowerPoint</Application>
  <PresentationFormat>A4 Paper (210x297 mm)</PresentationFormat>
  <Paragraphs>209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Liverpool John Moores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Jade</dc:creator>
  <cp:lastModifiedBy>Williams, Jade</cp:lastModifiedBy>
  <cp:revision>32</cp:revision>
  <cp:lastPrinted>2017-08-16T10:10:13Z</cp:lastPrinted>
  <dcterms:created xsi:type="dcterms:W3CDTF">2017-08-16T08:42:30Z</dcterms:created>
  <dcterms:modified xsi:type="dcterms:W3CDTF">2025-09-01T05:21:01Z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0x01010064A85D441D5968479B2FFF3A7C88333F</vt:lpwstr>
  </property>
  <property fmtid="{D5CDD505-2E9C-101B-9397-08002B2CF9AE}" pid="3" name="Order">
    <vt:r8>17400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