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9601200" cy="12801600" type="A3"/>
  <p:notesSz cx="9799638" cy="14301788"/>
  <p:defaultTextStyle>
    <a:defPPr>
      <a:defRPr lang="en-US"/>
    </a:defPPr>
    <a:lvl1pPr marL="0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6108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FC56AD"/>
    <a:srgbClr val="DA0474"/>
    <a:srgbClr val="ED7D31"/>
    <a:srgbClr val="F8CBAD"/>
    <a:srgbClr val="002060"/>
    <a:srgbClr val="DF7F7F"/>
    <a:srgbClr val="7F8FAF"/>
    <a:srgbClr val="C00000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162EE6-A5DC-9D01-E67D-E869A770C3DB}" v="9" dt="2023-08-19T13:45:47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81" autoAdjust="0"/>
    <p:restoredTop sz="94660"/>
  </p:normalViewPr>
  <p:slideViewPr>
    <p:cSldViewPr snapToGrid="0">
      <p:cViewPr>
        <p:scale>
          <a:sx n="90" d="100"/>
          <a:sy n="90" d="100"/>
        </p:scale>
        <p:origin x="2484" y="-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Ramage" userId="S::ramaget@omacademy.co.uk::c21cdd37-2b04-4d8b-8774-518e383fee98" providerId="AD" clId="Web-{87162EE6-A5DC-9D01-E67D-E869A770C3DB}"/>
    <pc:docChg chg="modSld">
      <pc:chgData name="T Ramage" userId="S::ramaget@omacademy.co.uk::c21cdd37-2b04-4d8b-8774-518e383fee98" providerId="AD" clId="Web-{87162EE6-A5DC-9D01-E67D-E869A770C3DB}" dt="2023-08-19T13:45:47.493" v="8" actId="1076"/>
      <pc:docMkLst>
        <pc:docMk/>
      </pc:docMkLst>
      <pc:sldChg chg="modSp">
        <pc:chgData name="T Ramage" userId="S::ramaget@omacademy.co.uk::c21cdd37-2b04-4d8b-8774-518e383fee98" providerId="AD" clId="Web-{87162EE6-A5DC-9D01-E67D-E869A770C3DB}" dt="2023-08-19T13:45:47.493" v="8" actId="1076"/>
        <pc:sldMkLst>
          <pc:docMk/>
          <pc:sldMk cId="533795967" sldId="257"/>
        </pc:sldMkLst>
        <pc:spChg chg="mod">
          <ac:chgData name="T Ramage" userId="S::ramaget@omacademy.co.uk::c21cdd37-2b04-4d8b-8774-518e383fee98" providerId="AD" clId="Web-{87162EE6-A5DC-9D01-E67D-E869A770C3DB}" dt="2023-08-19T13:45:47.493" v="8" actId="1076"/>
          <ac:spMkLst>
            <pc:docMk/>
            <pc:sldMk cId="533795967" sldId="257"/>
            <ac:spMk id="212" creationId="{072D6B6F-C480-48A8-81BA-C93286A056C4}"/>
          </ac:spMkLst>
        </pc:spChg>
        <pc:spChg chg="mod">
          <ac:chgData name="T Ramage" userId="S::ramaget@omacademy.co.uk::c21cdd37-2b04-4d8b-8774-518e383fee98" providerId="AD" clId="Web-{87162EE6-A5DC-9D01-E67D-E869A770C3DB}" dt="2023-08-19T13:45:37.117" v="7" actId="1076"/>
          <ac:spMkLst>
            <pc:docMk/>
            <pc:sldMk cId="533795967" sldId="257"/>
            <ac:spMk id="226" creationId="{072D6B6F-C480-48A8-81BA-C93286A056C4}"/>
          </ac:spMkLst>
        </pc:spChg>
        <pc:spChg chg="mod">
          <ac:chgData name="T Ramage" userId="S::ramaget@omacademy.co.uk::c21cdd37-2b04-4d8b-8774-518e383fee98" providerId="AD" clId="Web-{87162EE6-A5DC-9D01-E67D-E869A770C3DB}" dt="2023-08-19T13:45:07.726" v="3" actId="1076"/>
          <ac:spMkLst>
            <pc:docMk/>
            <pc:sldMk cId="533795967" sldId="257"/>
            <ac:spMk id="289" creationId="{FA468CC4-DA3D-D04C-A0F3-908B66B1ED58}"/>
          </ac:spMkLst>
        </pc:spChg>
        <pc:picChg chg="mod">
          <ac:chgData name="T Ramage" userId="S::ramaget@omacademy.co.uk::c21cdd37-2b04-4d8b-8774-518e383fee98" providerId="AD" clId="Web-{87162EE6-A5DC-9D01-E67D-E869A770C3DB}" dt="2023-08-19T13:45:26.898" v="6" actId="1076"/>
          <ac:picMkLst>
            <pc:docMk/>
            <pc:sldMk cId="533795967" sldId="257"/>
            <ac:picMk id="4" creationId="{00000000-0000-0000-0000-000000000000}"/>
          </ac:picMkLst>
        </pc:picChg>
        <pc:picChg chg="mod">
          <ac:chgData name="T Ramage" userId="S::ramaget@omacademy.co.uk::c21cdd37-2b04-4d8b-8774-518e383fee98" providerId="AD" clId="Web-{87162EE6-A5DC-9D01-E67D-E869A770C3DB}" dt="2023-08-19T13:45:11.476" v="4" actId="1076"/>
          <ac:picMkLst>
            <pc:docMk/>
            <pc:sldMk cId="533795967" sldId="257"/>
            <ac:picMk id="370" creationId="{00000000-0000-0000-0000-000000000000}"/>
          </ac:picMkLst>
        </pc:picChg>
        <pc:cxnChg chg="mod">
          <ac:chgData name="T Ramage" userId="S::ramaget@omacademy.co.uk::c21cdd37-2b04-4d8b-8774-518e383fee98" providerId="AD" clId="Web-{87162EE6-A5DC-9D01-E67D-E869A770C3DB}" dt="2023-08-19T13:45:02.085" v="2" actId="1076"/>
          <ac:cxnSpMkLst>
            <pc:docMk/>
            <pc:sldMk cId="533795967" sldId="257"/>
            <ac:cxnSpMk id="250" creationId="{206BE152-910A-2843-A2AB-7EEE1AB8E0D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46510" cy="717573"/>
          </a:xfrm>
          <a:prstGeom prst="rect">
            <a:avLst/>
          </a:prstGeom>
        </p:spPr>
        <p:txBody>
          <a:bodyPr vert="horz" lIns="131721" tIns="65861" rIns="131721" bIns="65861" rtlCol="0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50861" y="2"/>
            <a:ext cx="4246510" cy="717573"/>
          </a:xfrm>
          <a:prstGeom prst="rect">
            <a:avLst/>
          </a:prstGeom>
        </p:spPr>
        <p:txBody>
          <a:bodyPr vert="horz" lIns="131721" tIns="65861" rIns="131721" bIns="65861" rtlCol="0"/>
          <a:lstStyle>
            <a:lvl1pPr algn="r">
              <a:defRPr sz="1700"/>
            </a:lvl1pPr>
          </a:lstStyle>
          <a:p>
            <a:fld id="{24D8555F-C3BB-41E5-99E3-408F2C4C712C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90863" y="1789113"/>
            <a:ext cx="3617912" cy="482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1721" tIns="65861" rIns="131721" bIns="6586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9964" y="6882736"/>
            <a:ext cx="7839710" cy="5631329"/>
          </a:xfrm>
          <a:prstGeom prst="rect">
            <a:avLst/>
          </a:prstGeom>
        </p:spPr>
        <p:txBody>
          <a:bodyPr vert="horz" lIns="131721" tIns="65861" rIns="131721" bIns="6586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4218"/>
            <a:ext cx="4246510" cy="717571"/>
          </a:xfrm>
          <a:prstGeom prst="rect">
            <a:avLst/>
          </a:prstGeom>
        </p:spPr>
        <p:txBody>
          <a:bodyPr vert="horz" lIns="131721" tIns="65861" rIns="131721" bIns="65861" rtlCol="0" anchor="b"/>
          <a:lstStyle>
            <a:lvl1pPr algn="l">
              <a:defRPr sz="17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0861" y="13584218"/>
            <a:ext cx="4246510" cy="717571"/>
          </a:xfrm>
          <a:prstGeom prst="rect">
            <a:avLst/>
          </a:prstGeom>
        </p:spPr>
        <p:txBody>
          <a:bodyPr vert="horz" lIns="131721" tIns="65861" rIns="131721" bIns="65861" rtlCol="0" anchor="b"/>
          <a:lstStyle>
            <a:lvl1pPr algn="r">
              <a:defRPr sz="1700"/>
            </a:lvl1pPr>
          </a:lstStyle>
          <a:p>
            <a:fld id="{17B6E8E7-E69B-4E27-B3AE-9C05322EF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55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0838" y="1941513"/>
            <a:ext cx="3929062" cy="5240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8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34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59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8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60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0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69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4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56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75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17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62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78EA7-B45B-4203-B34C-5DDD6848E4EB}" type="datetimeFigureOut">
              <a:rPr lang="en-GB" smtClean="0"/>
              <a:t>19/08/2023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C11B-1A1E-4A23-94F2-7D1F368D8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38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18" Type="http://schemas.microsoft.com/office/2007/relationships/hdphoto" Target="../media/hdphoto3.wdp"/><Relationship Id="rId26" Type="http://schemas.openxmlformats.org/officeDocument/2006/relationships/image" Target="../media/image21.png"/><Relationship Id="rId3" Type="http://schemas.openxmlformats.org/officeDocument/2006/relationships/image" Target="../media/image1.png"/><Relationship Id="rId21" Type="http://schemas.openxmlformats.org/officeDocument/2006/relationships/image" Target="../media/image16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5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jpe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2.wdp"/><Relationship Id="rId24" Type="http://schemas.openxmlformats.org/officeDocument/2006/relationships/image" Target="../media/image19.png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23" Type="http://schemas.openxmlformats.org/officeDocument/2006/relationships/image" Target="../media/image18.png"/><Relationship Id="rId10" Type="http://schemas.openxmlformats.org/officeDocument/2006/relationships/image" Target="../media/image7.png"/><Relationship Id="rId19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0.png"/><Relationship Id="rId22" Type="http://schemas.openxmlformats.org/officeDocument/2006/relationships/image" Target="../media/image17.png"/><Relationship Id="rId2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Picture 6" descr="Old Sewing Machine Vector SVG Icon - SVG Repo Free SVG Icons">
            <a:extLst>
              <a:ext uri="{FF2B5EF4-FFF2-40B4-BE49-F238E27FC236}">
                <a16:creationId xmlns:a16="http://schemas.microsoft.com/office/drawing/2014/main" id="{137023A4-E00D-4A59-AAD6-A8C4F6524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5912" y="2793724"/>
            <a:ext cx="515507" cy="515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8" name="Rectangle 427">
            <a:extLst>
              <a:ext uri="{FF2B5EF4-FFF2-40B4-BE49-F238E27FC236}">
                <a16:creationId xmlns:a16="http://schemas.microsoft.com/office/drawing/2014/main" id="{4830EC87-0666-49B6-876F-F593E53FC11A}"/>
              </a:ext>
            </a:extLst>
          </p:cNvPr>
          <p:cNvSpPr/>
          <p:nvPr/>
        </p:nvSpPr>
        <p:spPr>
          <a:xfrm>
            <a:off x="5499148" y="2100952"/>
            <a:ext cx="1266606" cy="456729"/>
          </a:xfrm>
          <a:prstGeom prst="rect">
            <a:avLst/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CD7B6C74-3B3D-47BC-9C48-9FE80F29FD89}"/>
              </a:ext>
            </a:extLst>
          </p:cNvPr>
          <p:cNvSpPr/>
          <p:nvPr/>
        </p:nvSpPr>
        <p:spPr>
          <a:xfrm>
            <a:off x="1663342" y="2095625"/>
            <a:ext cx="3978327" cy="456729"/>
          </a:xfrm>
          <a:prstGeom prst="rect">
            <a:avLst/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231E3E32-3719-4D7C-8B11-7B1F624AC573}"/>
              </a:ext>
            </a:extLst>
          </p:cNvPr>
          <p:cNvSpPr/>
          <p:nvPr/>
        </p:nvSpPr>
        <p:spPr>
          <a:xfrm>
            <a:off x="4362832" y="3795417"/>
            <a:ext cx="3411679" cy="4533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625963" y="4023560"/>
            <a:ext cx="2038979" cy="1585223"/>
          </a:xfrm>
          <a:prstGeom prst="blockArc">
            <a:avLst>
              <a:gd name="adj1" fmla="val 10841817"/>
              <a:gd name="adj2" fmla="val 156513"/>
              <a:gd name="adj3" fmla="val 282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95" name="Block Arc 294">
            <a:extLst>
              <a:ext uri="{FF2B5EF4-FFF2-40B4-BE49-F238E27FC236}">
                <a16:creationId xmlns:a16="http://schemas.microsoft.com/office/drawing/2014/main" id="{4B3DD30E-265C-413F-89AA-48C0AA3D9E2C}"/>
              </a:ext>
            </a:extLst>
          </p:cNvPr>
          <p:cNvSpPr/>
          <p:nvPr/>
        </p:nvSpPr>
        <p:spPr>
          <a:xfrm rot="16200000">
            <a:off x="630582" y="4021657"/>
            <a:ext cx="2038979" cy="1585223"/>
          </a:xfrm>
          <a:prstGeom prst="blockArc">
            <a:avLst>
              <a:gd name="adj1" fmla="val 17241024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59" name="Rectangle 140">
            <a:extLst>
              <a:ext uri="{FF2B5EF4-FFF2-40B4-BE49-F238E27FC236}">
                <a16:creationId xmlns:a16="http://schemas.microsoft.com/office/drawing/2014/main" id="{8146B31B-DFEF-4CAE-9F29-FF08BB51751F}"/>
              </a:ext>
            </a:extLst>
          </p:cNvPr>
          <p:cNvSpPr/>
          <p:nvPr/>
        </p:nvSpPr>
        <p:spPr>
          <a:xfrm>
            <a:off x="3934142" y="6976360"/>
            <a:ext cx="3669641" cy="47330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253" name="Block Arc 252">
            <a:extLst>
              <a:ext uri="{FF2B5EF4-FFF2-40B4-BE49-F238E27FC236}">
                <a16:creationId xmlns:a16="http://schemas.microsoft.com/office/drawing/2014/main" id="{21097CD8-4D63-4830-8AC0-772F704C183E}"/>
              </a:ext>
            </a:extLst>
          </p:cNvPr>
          <p:cNvSpPr/>
          <p:nvPr/>
        </p:nvSpPr>
        <p:spPr>
          <a:xfrm rot="16200000">
            <a:off x="844036" y="7144639"/>
            <a:ext cx="1945200" cy="1617808"/>
          </a:xfrm>
          <a:prstGeom prst="blockArc">
            <a:avLst>
              <a:gd name="adj1" fmla="val 15879491"/>
              <a:gd name="adj2" fmla="val 470703"/>
              <a:gd name="adj3" fmla="val 2787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51" name="Block Arc 250">
            <a:extLst>
              <a:ext uri="{FF2B5EF4-FFF2-40B4-BE49-F238E27FC236}">
                <a16:creationId xmlns:a16="http://schemas.microsoft.com/office/drawing/2014/main" id="{E26B6E2A-EBD7-44FF-948C-E4698F7A6496}"/>
              </a:ext>
            </a:extLst>
          </p:cNvPr>
          <p:cNvSpPr/>
          <p:nvPr/>
        </p:nvSpPr>
        <p:spPr>
          <a:xfrm rot="16630571">
            <a:off x="927824" y="7135326"/>
            <a:ext cx="1945200" cy="1617808"/>
          </a:xfrm>
          <a:prstGeom prst="blockArc">
            <a:avLst>
              <a:gd name="adj1" fmla="val 10341690"/>
              <a:gd name="adj2" fmla="val 16718242"/>
              <a:gd name="adj3" fmla="val 2858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D34E0831-76F4-4C7A-AEF2-14FB823FF789}"/>
              </a:ext>
            </a:extLst>
          </p:cNvPr>
          <p:cNvSpPr/>
          <p:nvPr/>
        </p:nvSpPr>
        <p:spPr>
          <a:xfrm>
            <a:off x="3865935" y="9961230"/>
            <a:ext cx="3896076" cy="4512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8B81FFFF-2463-48A7-A0DE-CA44337E94B3}"/>
              </a:ext>
            </a:extLst>
          </p:cNvPr>
          <p:cNvSpPr/>
          <p:nvPr/>
        </p:nvSpPr>
        <p:spPr>
          <a:xfrm>
            <a:off x="1990700" y="11274132"/>
            <a:ext cx="2802060" cy="4432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1329451" y="10037058"/>
            <a:ext cx="1812014" cy="1610283"/>
          </a:xfrm>
          <a:prstGeom prst="blockArc">
            <a:avLst>
              <a:gd name="adj1" fmla="val 11723030"/>
              <a:gd name="adj2" fmla="val 156513"/>
              <a:gd name="adj3" fmla="val 28217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29" name="Block Arc 228">
            <a:extLst>
              <a:ext uri="{FF2B5EF4-FFF2-40B4-BE49-F238E27FC236}">
                <a16:creationId xmlns:a16="http://schemas.microsoft.com/office/drawing/2014/main" id="{E3E2DF79-27B0-4D55-BBEC-4D904DD8B09D}"/>
              </a:ext>
            </a:extLst>
          </p:cNvPr>
          <p:cNvSpPr/>
          <p:nvPr/>
        </p:nvSpPr>
        <p:spPr>
          <a:xfrm rot="16200000">
            <a:off x="1326372" y="10040135"/>
            <a:ext cx="1812014" cy="1610283"/>
          </a:xfrm>
          <a:prstGeom prst="blockArc">
            <a:avLst>
              <a:gd name="adj1" fmla="val 14310774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D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4817160" y="11274132"/>
            <a:ext cx="3194178" cy="4439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355715" y="8585907"/>
            <a:ext cx="2009047" cy="1648934"/>
          </a:xfrm>
          <a:prstGeom prst="blockArc">
            <a:avLst>
              <a:gd name="adj1" fmla="val 10800009"/>
              <a:gd name="adj2" fmla="val 1572"/>
              <a:gd name="adj3" fmla="val 2764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2204027" y="9936195"/>
            <a:ext cx="1701078" cy="4512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1893483" y="8463070"/>
            <a:ext cx="5600165" cy="43934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290715" y="5576413"/>
            <a:ext cx="2016203" cy="1692415"/>
          </a:xfrm>
          <a:prstGeom prst="blockArc">
            <a:avLst>
              <a:gd name="adj1" fmla="val 14338129"/>
              <a:gd name="adj2" fmla="val 1517"/>
              <a:gd name="adj3" fmla="val 26435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866391" y="6975956"/>
            <a:ext cx="2111034" cy="47330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1583942" y="5390254"/>
            <a:ext cx="5736962" cy="448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690793" y="2413535"/>
            <a:ext cx="2054714" cy="1614052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578676" y="3800426"/>
            <a:ext cx="2401962" cy="4413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6792588" y="2104485"/>
            <a:ext cx="923515" cy="45672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1247413" y="89616"/>
            <a:ext cx="681018" cy="534093"/>
          </a:xfrm>
          <a:prstGeom prst="triangle">
            <a:avLst>
              <a:gd name="adj" fmla="val 45360"/>
            </a:avLst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 dirty="0"/>
          </a:p>
        </p:txBody>
      </p:sp>
      <p:grpSp>
        <p:nvGrpSpPr>
          <p:cNvPr id="7" name="Group 6"/>
          <p:cNvGrpSpPr/>
          <p:nvPr/>
        </p:nvGrpSpPr>
        <p:grpSpPr>
          <a:xfrm>
            <a:off x="7187269" y="9695410"/>
            <a:ext cx="941932" cy="882364"/>
            <a:chOff x="4931897" y="4786025"/>
            <a:chExt cx="682278" cy="732755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ACF0C630-75E2-F848-B9E5-7E5905E2C993}"/>
                </a:ext>
              </a:extLst>
            </p:cNvPr>
            <p:cNvSpPr/>
            <p:nvPr/>
          </p:nvSpPr>
          <p:spPr>
            <a:xfrm>
              <a:off x="4931897" y="4786025"/>
              <a:ext cx="682278" cy="73275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 dirty="0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37258FC4-E633-1F40-B961-0AFD7DEF4AD4}"/>
                </a:ext>
              </a:extLst>
            </p:cNvPr>
            <p:cNvSpPr/>
            <p:nvPr/>
          </p:nvSpPr>
          <p:spPr>
            <a:xfrm>
              <a:off x="5038422" y="4898776"/>
              <a:ext cx="472310" cy="5072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42C74E4-6C67-AB42-B00E-14010A9DAB4A}"/>
                </a:ext>
              </a:extLst>
            </p:cNvPr>
            <p:cNvSpPr txBox="1"/>
            <p:nvPr/>
          </p:nvSpPr>
          <p:spPr>
            <a:xfrm>
              <a:off x="5031470" y="4925005"/>
              <a:ext cx="472309" cy="188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72" b="1" dirty="0"/>
                <a:t>YEAR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8E84878-B999-3E45-A62E-A5D9A1ABF6E1}"/>
                </a:ext>
              </a:extLst>
            </p:cNvPr>
            <p:cNvSpPr txBox="1"/>
            <p:nvPr/>
          </p:nvSpPr>
          <p:spPr>
            <a:xfrm>
              <a:off x="5045376" y="4944231"/>
              <a:ext cx="472309" cy="521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483" b="1" dirty="0"/>
                <a:t>8</a:t>
              </a:r>
            </a:p>
          </p:txBody>
        </p:sp>
      </p:grp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229549" y="11000690"/>
            <a:ext cx="918780" cy="946945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353402" y="11146400"/>
            <a:ext cx="657936" cy="6555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/>
          </a:p>
        </p:txBody>
      </p: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5816112" y="11500407"/>
            <a:ext cx="13055" cy="35338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353944" y="11228652"/>
            <a:ext cx="643163" cy="62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83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346014" y="11214280"/>
            <a:ext cx="636029" cy="22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72" b="1" dirty="0"/>
              <a:t>YEAR</a:t>
            </a:r>
          </a:p>
        </p:txBody>
      </p: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-57660" y="323655"/>
            <a:ext cx="2409327" cy="1986570"/>
          </a:xfrm>
          <a:prstGeom prst="blockArc">
            <a:avLst>
              <a:gd name="adj1" fmla="val 11349550"/>
              <a:gd name="adj2" fmla="val 1034142"/>
              <a:gd name="adj3" fmla="val 20280"/>
            </a:avLst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7">
              <a:solidFill>
                <a:schemeClr val="tx1"/>
              </a:solidFill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6159243" y="11864463"/>
            <a:ext cx="1227581" cy="45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Introduction to the workshop: </a:t>
            </a:r>
          </a:p>
          <a:p>
            <a:pPr algn="ctr"/>
            <a:r>
              <a:rPr lang="en-US" sz="775" dirty="0"/>
              <a:t>Health and Safety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5205844" y="12269296"/>
            <a:ext cx="1241187" cy="45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Baseline Assessment: </a:t>
            </a:r>
          </a:p>
          <a:p>
            <a:pPr algn="ctr"/>
            <a:r>
              <a:rPr lang="en-US" sz="775" dirty="0"/>
              <a:t>What do you already know about DT?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8082" y="11888866"/>
            <a:ext cx="387266" cy="387266"/>
          </a:xfrm>
          <a:prstGeom prst="rect">
            <a:avLst/>
          </a:prstGeom>
        </p:spPr>
      </p:pic>
      <p:sp>
        <p:nvSpPr>
          <p:cNvPr id="233" name="Oval 232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4698482" y="11006052"/>
            <a:ext cx="948894" cy="90709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1177661" y="10578594"/>
            <a:ext cx="974691" cy="881959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5" b="1" dirty="0">
                <a:solidFill>
                  <a:schemeClr val="tx1"/>
                </a:solidFill>
              </a:rPr>
              <a:t>TEXTILES</a:t>
            </a:r>
          </a:p>
          <a:p>
            <a:pPr algn="ctr"/>
            <a:r>
              <a:rPr lang="en-US" sz="905" b="1" dirty="0">
                <a:solidFill>
                  <a:schemeClr val="tx1"/>
                </a:solidFill>
              </a:rPr>
              <a:t>Monsters PROJECT</a:t>
            </a:r>
            <a:endParaRPr lang="en-US" sz="905" dirty="0">
              <a:solidFill>
                <a:schemeClr val="tx1"/>
              </a:solidFill>
            </a:endParaRPr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3381616" y="9695416"/>
            <a:ext cx="934549" cy="86316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dirty="0">
              <a:solidFill>
                <a:schemeClr val="tx1"/>
              </a:solidFill>
            </a:endParaRPr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6870301" y="8043760"/>
            <a:ext cx="934970" cy="93095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240" name="Oval 239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32587" y="7631209"/>
            <a:ext cx="912765" cy="8712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 flipV="1">
            <a:off x="7106496" y="11814969"/>
            <a:ext cx="230339" cy="28164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3938683" y="11866386"/>
            <a:ext cx="964590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Materials: </a:t>
            </a:r>
          </a:p>
          <a:p>
            <a:pPr algn="ctr"/>
            <a:r>
              <a:rPr lang="en-US" sz="775" dirty="0"/>
              <a:t>Wood classification. Where does timber come from? </a:t>
            </a:r>
          </a:p>
        </p:txBody>
      </p: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255" idx="0"/>
          </p:cNvCxnSpPr>
          <p:nvPr/>
        </p:nvCxnSpPr>
        <p:spPr>
          <a:xfrm flipV="1">
            <a:off x="4420978" y="11600715"/>
            <a:ext cx="110955" cy="2656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377204" y="11485888"/>
            <a:ext cx="1607659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/>
              <a:t>What makes a good Birdhouse? How can you improve / modify your design?</a:t>
            </a: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317" idx="0"/>
          </p:cNvCxnSpPr>
          <p:nvPr/>
        </p:nvCxnSpPr>
        <p:spPr>
          <a:xfrm flipH="1" flipV="1">
            <a:off x="3166949" y="11566414"/>
            <a:ext cx="2" cy="38122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TextBox 268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369277" y="10221135"/>
            <a:ext cx="989019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Materials: </a:t>
            </a:r>
          </a:p>
          <a:p>
            <a:pPr algn="ctr"/>
            <a:r>
              <a:rPr lang="en-GB" sz="775" dirty="0"/>
              <a:t>An introduction to fabrics and using sewing machine.</a:t>
            </a: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269" idx="3"/>
          </p:cNvCxnSpPr>
          <p:nvPr/>
        </p:nvCxnSpPr>
        <p:spPr>
          <a:xfrm flipV="1">
            <a:off x="1358296" y="10471709"/>
            <a:ext cx="279324" cy="341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1812496" y="11558371"/>
            <a:ext cx="330849" cy="23215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TextBox 278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1111314" y="8883288"/>
            <a:ext cx="1609147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GB" sz="775" dirty="0"/>
              <a:t>Use different methods to decorate fabric, develop sewing machine skills and produce a working product.</a:t>
            </a:r>
            <a:endParaRPr lang="en-GB" sz="775" dirty="0">
              <a:cs typeface="Calibri"/>
            </a:endParaRPr>
          </a:p>
        </p:txBody>
      </p: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2075596" y="9557631"/>
            <a:ext cx="460105" cy="57729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811648" y="9502120"/>
            <a:ext cx="1223737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Design:</a:t>
            </a:r>
          </a:p>
          <a:p>
            <a:pPr algn="ctr"/>
            <a:r>
              <a:rPr lang="en-US" sz="775" dirty="0">
                <a:cs typeface="Calibri"/>
              </a:rPr>
              <a:t>Use industry methods to produce a range of designs suited to the brief. </a:t>
            </a:r>
          </a:p>
        </p:txBody>
      </p: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1571549" y="10064290"/>
            <a:ext cx="318167" cy="20062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0177" y="10562826"/>
            <a:ext cx="734999" cy="734999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6411456" y="1825790"/>
            <a:ext cx="949204" cy="946945"/>
            <a:chOff x="5153870" y="1140919"/>
            <a:chExt cx="734503" cy="732755"/>
          </a:xfrm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5153870" y="1140919"/>
              <a:ext cx="734503" cy="73275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 dirty="0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FA468CC4-DA3D-D04C-A0F3-908B66B1ED58}"/>
                </a:ext>
              </a:extLst>
            </p:cNvPr>
            <p:cNvSpPr/>
            <p:nvPr/>
          </p:nvSpPr>
          <p:spPr>
            <a:xfrm>
              <a:off x="5254626" y="1245131"/>
              <a:ext cx="529612" cy="5072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/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B87A07DE-C984-5043-ABB4-D3D967D43357}"/>
                </a:ext>
              </a:extLst>
            </p:cNvPr>
            <p:cNvSpPr txBox="1"/>
            <p:nvPr/>
          </p:nvSpPr>
          <p:spPr>
            <a:xfrm>
              <a:off x="5212449" y="1303654"/>
              <a:ext cx="613965" cy="4861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483" b="1" dirty="0"/>
                <a:t>10</a:t>
              </a:r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2BE9DFE9-D2AE-C14C-AB63-41C6DF192559}"/>
                </a:ext>
              </a:extLst>
            </p:cNvPr>
            <p:cNvSpPr txBox="1"/>
            <p:nvPr/>
          </p:nvSpPr>
          <p:spPr>
            <a:xfrm>
              <a:off x="5270169" y="1264505"/>
              <a:ext cx="472309" cy="175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72" b="1" dirty="0"/>
                <a:t>YEAR</a:t>
              </a:r>
            </a:p>
          </p:txBody>
        </p:sp>
      </p:grpSp>
      <p:sp>
        <p:nvSpPr>
          <p:cNvPr id="312" name="TextBox 311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3541649" y="8891089"/>
            <a:ext cx="1331003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Knowledge: </a:t>
            </a:r>
          </a:p>
          <a:p>
            <a:r>
              <a:rPr lang="en-US" sz="775" dirty="0">
                <a:cs typeface="Calibri"/>
              </a:rPr>
              <a:t>Health and Safety in the Kitchen.</a:t>
            </a:r>
          </a:p>
          <a:p>
            <a:r>
              <a:rPr lang="en-US" sz="775" dirty="0">
                <a:cs typeface="Calibri"/>
              </a:rPr>
              <a:t> The Eatwell Guide, 8 tips for healthy living.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2589162" y="11947635"/>
            <a:ext cx="115557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US" sz="775" dirty="0"/>
              <a:t>Wood joints</a:t>
            </a:r>
          </a:p>
          <a:p>
            <a:pPr algn="ctr"/>
            <a:r>
              <a:rPr lang="en-US" sz="775" dirty="0"/>
              <a:t>Use of hand tools and machines</a:t>
            </a:r>
          </a:p>
        </p:txBody>
      </p: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2258748" y="11523807"/>
            <a:ext cx="696061" cy="5638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02534" y="7837033"/>
            <a:ext cx="940821" cy="37087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sz="905" b="1" dirty="0"/>
              <a:t>Bag 4 Life</a:t>
            </a:r>
          </a:p>
          <a:p>
            <a:pPr algn="ctr"/>
            <a:r>
              <a:rPr lang="en-GB" sz="905" dirty="0"/>
              <a:t>PROJECT</a:t>
            </a:r>
          </a:p>
        </p:txBody>
      </p:sp>
      <p:sp>
        <p:nvSpPr>
          <p:cNvPr id="330" name="Oval 329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552987" y="4282759"/>
            <a:ext cx="934970" cy="93095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32" name="Oval 331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6497774" y="5140399"/>
            <a:ext cx="934970" cy="93095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537320" y="4492128"/>
            <a:ext cx="940821" cy="510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/>
              <a:t>SAMPLER</a:t>
            </a:r>
          </a:p>
          <a:p>
            <a:pPr algn="ctr"/>
            <a:r>
              <a:rPr lang="en-GB" sz="905" b="1" dirty="0"/>
              <a:t>Textile</a:t>
            </a:r>
          </a:p>
          <a:p>
            <a:pPr algn="ctr"/>
            <a:r>
              <a:rPr lang="en-GB" sz="905" dirty="0"/>
              <a:t>PROJECT</a:t>
            </a:r>
          </a:p>
        </p:txBody>
      </p:sp>
      <p:sp>
        <p:nvSpPr>
          <p:cNvPr id="335" name="Oval 334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3763484" y="3629218"/>
            <a:ext cx="804173" cy="84925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519042" y="1887974"/>
            <a:ext cx="934970" cy="930958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114703" y="6449768"/>
            <a:ext cx="1148308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>
                <a:solidFill>
                  <a:sysClr val="windowText" lastClr="000000"/>
                </a:solidFill>
              </a:rPr>
              <a:t>Materials: </a:t>
            </a:r>
          </a:p>
          <a:p>
            <a:pPr algn="ctr"/>
            <a:r>
              <a:rPr lang="en-US" sz="775" dirty="0">
                <a:solidFill>
                  <a:sysClr val="windowText" lastClr="000000"/>
                </a:solidFill>
              </a:rPr>
              <a:t>Develop a knowledge of sustainability within the textile industry. Source pre-loved fabrics to be used for project.</a:t>
            </a:r>
            <a:endParaRPr lang="en-US" sz="775" dirty="0">
              <a:solidFill>
                <a:sysClr val="windowText" lastClr="000000"/>
              </a:solidFill>
              <a:cs typeface="Calibri"/>
            </a:endParaRPr>
          </a:p>
        </p:txBody>
      </p: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1157071" y="7264339"/>
            <a:ext cx="183897" cy="2422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1520665" y="6349938"/>
            <a:ext cx="1450476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>
                <a:solidFill>
                  <a:sysClr val="windowText" lastClr="000000"/>
                </a:solidFill>
              </a:rPr>
              <a:t>Make:</a:t>
            </a:r>
          </a:p>
          <a:p>
            <a:pPr algn="ctr"/>
            <a:r>
              <a:rPr lang="en-US" sz="775" dirty="0">
                <a:solidFill>
                  <a:sysClr val="windowText" lastClr="000000"/>
                </a:solidFill>
                <a:cs typeface="Calibri" panose="020F0502020204030204"/>
              </a:rPr>
              <a:t>Using sewing machine to follow instructions and construct a Tote bag. </a:t>
            </a:r>
          </a:p>
        </p:txBody>
      </p:sp>
      <p:sp>
        <p:nvSpPr>
          <p:cNvPr id="6" name="Rectangle 5"/>
          <p:cNvSpPr/>
          <p:nvPr/>
        </p:nvSpPr>
        <p:spPr>
          <a:xfrm>
            <a:off x="3690587" y="3824633"/>
            <a:ext cx="933404" cy="410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34" b="1" dirty="0"/>
              <a:t>FOOD</a:t>
            </a:r>
          </a:p>
          <a:p>
            <a:pPr algn="ctr"/>
            <a:r>
              <a:rPr lang="en-US" sz="1034" dirty="0"/>
              <a:t>Nutrients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7516081" y="2121300"/>
            <a:ext cx="968713" cy="410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34" b="1" dirty="0"/>
              <a:t>KS4</a:t>
            </a:r>
          </a:p>
          <a:p>
            <a:pPr algn="ctr"/>
            <a:r>
              <a:rPr lang="en-US" sz="1034" b="1" dirty="0"/>
              <a:t>OPTIONS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screen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4114" y="12101838"/>
            <a:ext cx="564790" cy="5053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screen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397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9563" y="1340688"/>
            <a:ext cx="483389" cy="453413"/>
          </a:xfrm>
          <a:prstGeom prst="rect">
            <a:avLst/>
          </a:prstGeom>
        </p:spPr>
      </p:pic>
      <p:sp>
        <p:nvSpPr>
          <p:cNvPr id="111" name="TextBox 110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344157" y="5723960"/>
            <a:ext cx="1644062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>
                <a:solidFill>
                  <a:sysClr val="windowText" lastClr="000000"/>
                </a:solidFill>
              </a:rPr>
              <a:t>Design: </a:t>
            </a:r>
          </a:p>
          <a:p>
            <a:pPr algn="ctr"/>
            <a:r>
              <a:rPr lang="en-GB" sz="775" dirty="0">
                <a:solidFill>
                  <a:sysClr val="windowText" lastClr="000000"/>
                </a:solidFill>
              </a:rPr>
              <a:t>Use materials and industry techniques to produce a series of designs, showing development from concept to final product.</a:t>
            </a:r>
            <a:endParaRPr lang="en-GB" sz="775" dirty="0">
              <a:solidFill>
                <a:sysClr val="windowText" lastClr="000000"/>
              </a:solidFill>
              <a:cs typeface="Calibri"/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1364714" y="6470887"/>
            <a:ext cx="520284" cy="5657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02485" y="5950631"/>
            <a:ext cx="602178" cy="602178"/>
          </a:xfrm>
          <a:prstGeom prst="rect">
            <a:avLst/>
          </a:prstGeom>
        </p:spPr>
      </p:pic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>
            <a:off x="4177149" y="6499364"/>
            <a:ext cx="182340" cy="3180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endCxn id="237" idx="7"/>
          </p:cNvCxnSpPr>
          <p:nvPr/>
        </p:nvCxnSpPr>
        <p:spPr>
          <a:xfrm flipH="1">
            <a:off x="4179303" y="9579727"/>
            <a:ext cx="266453" cy="2420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4648298" y="8845407"/>
            <a:ext cx="1123708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Design:  </a:t>
            </a:r>
          </a:p>
          <a:p>
            <a:pPr algn="ctr"/>
            <a:r>
              <a:rPr lang="en-US" sz="775" dirty="0"/>
              <a:t>Following recipes and adapting them to meet your preferences, looking at dietary needs  </a:t>
            </a:r>
            <a:endParaRPr lang="en-US" sz="3107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5382548" y="9511338"/>
            <a:ext cx="169857" cy="3894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5796046" y="9123778"/>
            <a:ext cx="1213478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US" sz="775" dirty="0"/>
              <a:t>Beginning to use kitchen equipment to make; a range of nutritious recipe.</a:t>
            </a:r>
            <a:endParaRPr lang="en-US" sz="775" dirty="0">
              <a:cs typeface="Calibri"/>
            </a:endParaRP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>
            <a:off x="5732492" y="9571991"/>
            <a:ext cx="254671" cy="3338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2177864" y="9372435"/>
            <a:ext cx="1565208" cy="4501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/>
              <a:t>Does your product work? ACCESS FM. How can you fix problems?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3012100" y="9861176"/>
            <a:ext cx="230647" cy="2698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262" idx="2"/>
          </p:cNvCxnSpPr>
          <p:nvPr/>
        </p:nvCxnSpPr>
        <p:spPr>
          <a:xfrm flipH="1">
            <a:off x="6038437" y="8215679"/>
            <a:ext cx="421794" cy="40498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3977425" y="8355228"/>
            <a:ext cx="163978" cy="3410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5168675" y="8371449"/>
            <a:ext cx="8054" cy="35800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3197533" y="8105643"/>
            <a:ext cx="262618" cy="4972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411" idx="2"/>
          </p:cNvCxnSpPr>
          <p:nvPr/>
        </p:nvCxnSpPr>
        <p:spPr>
          <a:xfrm flipH="1">
            <a:off x="1992004" y="3713601"/>
            <a:ext cx="276774" cy="3942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1073744" y="3897296"/>
            <a:ext cx="215133" cy="20872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413" idx="2"/>
          </p:cNvCxnSpPr>
          <p:nvPr/>
        </p:nvCxnSpPr>
        <p:spPr>
          <a:xfrm flipH="1">
            <a:off x="3037380" y="3672099"/>
            <a:ext cx="283747" cy="44011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348" idx="2"/>
          </p:cNvCxnSpPr>
          <p:nvPr/>
        </p:nvCxnSpPr>
        <p:spPr>
          <a:xfrm flipH="1">
            <a:off x="6702307" y="6796724"/>
            <a:ext cx="330548" cy="4124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>
            <a:off x="4575188" y="3520897"/>
            <a:ext cx="71360" cy="24216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>
            <a:off x="4784651" y="3688981"/>
            <a:ext cx="1780906" cy="43645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TextBox 330"/>
          <p:cNvSpPr txBox="1"/>
          <p:nvPr/>
        </p:nvSpPr>
        <p:spPr>
          <a:xfrm>
            <a:off x="6497459" y="5360509"/>
            <a:ext cx="940821" cy="510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u="sng" dirty="0"/>
              <a:t>SKILLS BOX</a:t>
            </a:r>
          </a:p>
          <a:p>
            <a:pPr algn="ctr"/>
            <a:r>
              <a:rPr lang="en-GB" sz="905" b="1" dirty="0"/>
              <a:t>MIXED MATERIALS</a:t>
            </a:r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H="1">
            <a:off x="6143425" y="5016412"/>
            <a:ext cx="593781" cy="54825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346" idx="2"/>
          </p:cNvCxnSpPr>
          <p:nvPr/>
        </p:nvCxnSpPr>
        <p:spPr>
          <a:xfrm flipH="1">
            <a:off x="5488843" y="6817413"/>
            <a:ext cx="254812" cy="43540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6415514" y="10512659"/>
            <a:ext cx="1133214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/>
              <a:t>How successful we my products? Did they meet the brief?</a:t>
            </a:r>
            <a:endParaRPr lang="en-US" sz="775" dirty="0">
              <a:cs typeface="Calibri"/>
            </a:endParaRPr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>
            <a:off x="6462976" y="10340657"/>
            <a:ext cx="268425" cy="2193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8578418" y="11088412"/>
            <a:ext cx="859206" cy="14042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75" dirty="0"/>
              <a:t>Experience a wide range of fun and exciting projects that teach you valuable skills in the workshop, understanding different materials and how they work.</a:t>
            </a:r>
            <a:endParaRPr lang="en-US" sz="775" dirty="0"/>
          </a:p>
        </p:txBody>
      </p:sp>
      <p:sp>
        <p:nvSpPr>
          <p:cNvPr id="216" name="TextBox 215"/>
          <p:cNvSpPr txBox="1"/>
          <p:nvPr/>
        </p:nvSpPr>
        <p:spPr>
          <a:xfrm>
            <a:off x="7487276" y="477741"/>
            <a:ext cx="1658487" cy="1284967"/>
          </a:xfrm>
          <a:prstGeom prst="rect">
            <a:avLst/>
          </a:prstGeom>
          <a:solidFill>
            <a:srgbClr val="FFD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75" dirty="0"/>
              <a:t>After choosing options in year 10, focus your studies in GCSE D&amp;T, vocational food &amp; cookery or Engineering in years 10 -11, through exciting, real life projects. </a:t>
            </a:r>
          </a:p>
          <a:p>
            <a:pPr algn="ctr"/>
            <a:r>
              <a:rPr lang="en-GB" sz="775" dirty="0"/>
              <a:t>Deepen your understanding of these subjects in the world around us whilst developing products that help various needs and users. Real life scenarios and experiences. </a:t>
            </a:r>
            <a:endParaRPr lang="en-US" sz="775" dirty="0"/>
          </a:p>
        </p:txBody>
      </p:sp>
      <p:sp>
        <p:nvSpPr>
          <p:cNvPr id="227" name="TextBox 226"/>
          <p:cNvSpPr txBox="1"/>
          <p:nvPr/>
        </p:nvSpPr>
        <p:spPr>
          <a:xfrm>
            <a:off x="8574897" y="8763837"/>
            <a:ext cx="846340" cy="15234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75" dirty="0"/>
              <a:t>Work in more depth on projects, honing your practical skills, improving your resilience &amp; problem solving whilst developing independence in the workshop.</a:t>
            </a:r>
            <a:endParaRPr lang="en-US" sz="775" dirty="0"/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361" idx="2"/>
          </p:cNvCxnSpPr>
          <p:nvPr/>
        </p:nvCxnSpPr>
        <p:spPr>
          <a:xfrm flipH="1">
            <a:off x="4588658" y="5313103"/>
            <a:ext cx="101557" cy="29887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274" idx="2"/>
          </p:cNvCxnSpPr>
          <p:nvPr/>
        </p:nvCxnSpPr>
        <p:spPr>
          <a:xfrm>
            <a:off x="3170942" y="5098202"/>
            <a:ext cx="122444" cy="5467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TextBox 273">
            <a:extLst>
              <a:ext uri="{FF2B5EF4-FFF2-40B4-BE49-F238E27FC236}">
                <a16:creationId xmlns:a16="http://schemas.microsoft.com/office/drawing/2014/main" id="{072D6B6F-C480-48A8-81BA-C93286A056C4}"/>
              </a:ext>
            </a:extLst>
          </p:cNvPr>
          <p:cNvSpPr txBox="1"/>
          <p:nvPr/>
        </p:nvSpPr>
        <p:spPr>
          <a:xfrm>
            <a:off x="2529600" y="4290289"/>
            <a:ext cx="1282684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US" sz="775" dirty="0"/>
              <a:t>Use a wide range of skills, materials and making skills. To develop high quality craftsmanship wind chime. Using CAD and CAM </a:t>
            </a: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  <a:stCxn id="363" idx="2"/>
          </p:cNvCxnSpPr>
          <p:nvPr/>
        </p:nvCxnSpPr>
        <p:spPr>
          <a:xfrm>
            <a:off x="2028869" y="5280294"/>
            <a:ext cx="96827" cy="3595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>
            <a:extLst>
              <a:ext uri="{FF2B5EF4-FFF2-40B4-BE49-F238E27FC236}">
                <a16:creationId xmlns:a16="http://schemas.microsoft.com/office/drawing/2014/main" id="{93F27D38-9030-4A26-B7BB-C9D87C8C667A}"/>
              </a:ext>
            </a:extLst>
          </p:cNvPr>
          <p:cNvSpPr txBox="1"/>
          <p:nvPr/>
        </p:nvSpPr>
        <p:spPr>
          <a:xfrm>
            <a:off x="1538657" y="12060308"/>
            <a:ext cx="1185913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Design:</a:t>
            </a:r>
          </a:p>
          <a:p>
            <a:pPr algn="ctr"/>
            <a:r>
              <a:rPr lang="en-US" sz="775" dirty="0"/>
              <a:t>Design development of the Birdhouse Identifying problems and creating solutions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8990B5D-0682-4F2E-A00E-183BC5DA6304}"/>
              </a:ext>
            </a:extLst>
          </p:cNvPr>
          <p:cNvSpPr/>
          <p:nvPr/>
        </p:nvSpPr>
        <p:spPr>
          <a:xfrm>
            <a:off x="4635699" y="11246973"/>
            <a:ext cx="1064192" cy="397860"/>
          </a:xfrm>
          <a:prstGeom prst="rect">
            <a:avLst/>
          </a:prstGeom>
          <a:noFill/>
        </p:spPr>
        <p:txBody>
          <a:bodyPr wrap="none" lIns="118169" tIns="59084" rIns="118169" bIns="59084">
            <a:spAutoFit/>
          </a:bodyPr>
          <a:lstStyle/>
          <a:p>
            <a:pPr algn="ctr"/>
            <a:r>
              <a:rPr lang="en-US" sz="905" b="1" dirty="0">
                <a:ln w="0"/>
              </a:rPr>
              <a:t>RSPB - Birdhouse</a:t>
            </a:r>
          </a:p>
          <a:p>
            <a:pPr algn="ctr"/>
            <a:r>
              <a:rPr lang="en-US" sz="905" dirty="0">
                <a:ln w="0"/>
              </a:rPr>
              <a:t>PROJECT</a:t>
            </a:r>
          </a:p>
        </p:txBody>
      </p:sp>
      <p:pic>
        <p:nvPicPr>
          <p:cNvPr id="1030" name="Picture 6" descr="Old Sewing Machine Vector SVG Icon - SVG Repo Free SVG Icons">
            <a:extLst>
              <a:ext uri="{FF2B5EF4-FFF2-40B4-BE49-F238E27FC236}">
                <a16:creationId xmlns:a16="http://schemas.microsoft.com/office/drawing/2014/main" id="{137023A4-E00D-4A59-AAD6-A8C4F6524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289" y="8690335"/>
            <a:ext cx="584652" cy="58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1" name="Rectangle 240">
            <a:extLst>
              <a:ext uri="{FF2B5EF4-FFF2-40B4-BE49-F238E27FC236}">
                <a16:creationId xmlns:a16="http://schemas.microsoft.com/office/drawing/2014/main" id="{FC9ABD7B-2D9B-4DB7-B095-F46995C72566}"/>
              </a:ext>
            </a:extLst>
          </p:cNvPr>
          <p:cNvSpPr/>
          <p:nvPr/>
        </p:nvSpPr>
        <p:spPr>
          <a:xfrm>
            <a:off x="3395554" y="9902366"/>
            <a:ext cx="940761" cy="537129"/>
          </a:xfrm>
          <a:prstGeom prst="rect">
            <a:avLst/>
          </a:prstGeom>
          <a:noFill/>
        </p:spPr>
        <p:txBody>
          <a:bodyPr wrap="none" lIns="118169" tIns="59084" rIns="118169" bIns="59084">
            <a:spAutoFit/>
          </a:bodyPr>
          <a:lstStyle/>
          <a:p>
            <a:pPr algn="ctr"/>
            <a:r>
              <a:rPr lang="en-US" sz="905" b="1" dirty="0">
                <a:ln w="0"/>
              </a:rPr>
              <a:t>FOOD</a:t>
            </a:r>
          </a:p>
          <a:p>
            <a:pPr algn="ctr"/>
            <a:r>
              <a:rPr lang="en-US" sz="905" b="1" dirty="0">
                <a:ln w="0"/>
              </a:rPr>
              <a:t>Healthy eating</a:t>
            </a:r>
          </a:p>
          <a:p>
            <a:pPr algn="ctr"/>
            <a:r>
              <a:rPr lang="en-US" sz="905" dirty="0">
                <a:ln w="0"/>
              </a:rPr>
              <a:t>PROJECTs</a:t>
            </a: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60FF0A96-5DD4-4493-88DB-B286F3BB8A57}"/>
              </a:ext>
            </a:extLst>
          </p:cNvPr>
          <p:cNvSpPr/>
          <p:nvPr/>
        </p:nvSpPr>
        <p:spPr>
          <a:xfrm>
            <a:off x="3206857" y="6735329"/>
            <a:ext cx="934549" cy="86316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dirty="0">
              <a:solidFill>
                <a:schemeClr val="tx1"/>
              </a:solidFill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A4CF9693-C09E-407F-88BF-A2B85BAF556C}"/>
              </a:ext>
            </a:extLst>
          </p:cNvPr>
          <p:cNvSpPr/>
          <p:nvPr/>
        </p:nvSpPr>
        <p:spPr>
          <a:xfrm>
            <a:off x="3204940" y="6929801"/>
            <a:ext cx="976027" cy="537129"/>
          </a:xfrm>
          <a:prstGeom prst="rect">
            <a:avLst/>
          </a:prstGeom>
          <a:noFill/>
        </p:spPr>
        <p:txBody>
          <a:bodyPr wrap="none" lIns="118169" tIns="59084" rIns="118169" bIns="59084">
            <a:spAutoFit/>
          </a:bodyPr>
          <a:lstStyle/>
          <a:p>
            <a:pPr algn="ctr"/>
            <a:r>
              <a:rPr lang="en-US" sz="905" b="1" dirty="0">
                <a:ln w="0"/>
              </a:rPr>
              <a:t>FOOD - Choices</a:t>
            </a:r>
          </a:p>
          <a:p>
            <a:pPr algn="ctr"/>
            <a:r>
              <a:rPr lang="en-US" sz="905" b="1" dirty="0">
                <a:ln w="0"/>
              </a:rPr>
              <a:t>Outside</a:t>
            </a:r>
          </a:p>
          <a:p>
            <a:pPr algn="ctr"/>
            <a:r>
              <a:rPr lang="en-US" sz="905" b="1" dirty="0">
                <a:ln w="0"/>
              </a:rPr>
              <a:t>Influences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F8C32573-4695-4AB6-8520-B7E98C0F5139}"/>
              </a:ext>
            </a:extLst>
          </p:cNvPr>
          <p:cNvSpPr txBox="1"/>
          <p:nvPr/>
        </p:nvSpPr>
        <p:spPr>
          <a:xfrm>
            <a:off x="5816112" y="7527029"/>
            <a:ext cx="1288237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Materials: </a:t>
            </a:r>
          </a:p>
          <a:p>
            <a:pPr algn="ctr"/>
            <a:r>
              <a:rPr lang="en-US" sz="775" dirty="0"/>
              <a:t>Polymers Classification. </a:t>
            </a:r>
          </a:p>
          <a:p>
            <a:pPr algn="ctr"/>
            <a:r>
              <a:rPr lang="en-US" sz="775" dirty="0"/>
              <a:t>What is a polymer?</a:t>
            </a:r>
          </a:p>
          <a:p>
            <a:pPr algn="ctr"/>
            <a:r>
              <a:rPr lang="en-US" sz="775" dirty="0"/>
              <a:t>Manmade materials</a:t>
            </a:r>
          </a:p>
          <a:p>
            <a:pPr algn="ctr"/>
            <a:r>
              <a:rPr lang="en-US" sz="775" dirty="0"/>
              <a:t>Regenerated materials 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18A34A19-C2B8-453C-B2C5-377B3081BED0}"/>
              </a:ext>
            </a:extLst>
          </p:cNvPr>
          <p:cNvSpPr txBox="1"/>
          <p:nvPr/>
        </p:nvSpPr>
        <p:spPr>
          <a:xfrm>
            <a:off x="3109390" y="7697861"/>
            <a:ext cx="113939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US" sz="775" dirty="0"/>
              <a:t>Vacuum Forming &amp; Vinyl Cutter, CAD Laser cutting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C4206FDA-48FC-444F-9406-061DD967ADF4}"/>
              </a:ext>
            </a:extLst>
          </p:cNvPr>
          <p:cNvSpPr txBox="1"/>
          <p:nvPr/>
        </p:nvSpPr>
        <p:spPr>
          <a:xfrm>
            <a:off x="2400894" y="7449080"/>
            <a:ext cx="110737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/>
              <a:t>Does your product work? How can you fix problems?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8A39BC03-571C-46B3-BE79-E4296AE55007}"/>
              </a:ext>
            </a:extLst>
          </p:cNvPr>
          <p:cNvSpPr txBox="1"/>
          <p:nvPr/>
        </p:nvSpPr>
        <p:spPr>
          <a:xfrm>
            <a:off x="4276188" y="7434304"/>
            <a:ext cx="1777393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Design:</a:t>
            </a:r>
          </a:p>
          <a:p>
            <a:pPr algn="ctr"/>
            <a:r>
              <a:rPr lang="en-US" sz="775" dirty="0"/>
              <a:t>Designing for a user and client. What is an isometric projection? Develop design ideas using 2D Design.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63AF6430-A529-4DFE-BC23-1FFFB753102B}"/>
              </a:ext>
            </a:extLst>
          </p:cNvPr>
          <p:cNvSpPr/>
          <p:nvPr/>
        </p:nvSpPr>
        <p:spPr>
          <a:xfrm>
            <a:off x="6882479" y="8264647"/>
            <a:ext cx="980836" cy="537129"/>
          </a:xfrm>
          <a:prstGeom prst="rect">
            <a:avLst/>
          </a:prstGeom>
          <a:noFill/>
        </p:spPr>
        <p:txBody>
          <a:bodyPr wrap="none" lIns="118169" tIns="59084" rIns="118169" bIns="59084">
            <a:spAutoFit/>
          </a:bodyPr>
          <a:lstStyle/>
          <a:p>
            <a:pPr algn="ctr"/>
            <a:r>
              <a:rPr lang="en-US" sz="905" b="1" dirty="0">
                <a:ln w="0"/>
              </a:rPr>
              <a:t>Wind powered </a:t>
            </a:r>
          </a:p>
          <a:p>
            <a:pPr algn="ctr"/>
            <a:r>
              <a:rPr lang="en-US" sz="905" b="1" dirty="0">
                <a:ln w="0"/>
              </a:rPr>
              <a:t>BOAT</a:t>
            </a:r>
          </a:p>
          <a:p>
            <a:pPr algn="ctr"/>
            <a:r>
              <a:rPr lang="en-US" sz="905" dirty="0">
                <a:ln w="0"/>
              </a:rPr>
              <a:t>PROJECT</a:t>
            </a:r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9C53339C-8ED0-4CA8-A91A-10E8FAFACE85}"/>
              </a:ext>
            </a:extLst>
          </p:cNvPr>
          <p:cNvGrpSpPr/>
          <p:nvPr/>
        </p:nvGrpSpPr>
        <p:grpSpPr>
          <a:xfrm>
            <a:off x="7239076" y="6582132"/>
            <a:ext cx="881713" cy="946945"/>
            <a:chOff x="4931897" y="4786025"/>
            <a:chExt cx="682278" cy="732755"/>
          </a:xfrm>
        </p:grpSpPr>
        <p:sp>
          <p:nvSpPr>
            <p:cNvPr id="282" name="Oval 281">
              <a:extLst>
                <a:ext uri="{FF2B5EF4-FFF2-40B4-BE49-F238E27FC236}">
                  <a16:creationId xmlns:a16="http://schemas.microsoft.com/office/drawing/2014/main" id="{D06DBF79-DC93-41A2-A9D5-4869DF01663E}"/>
                </a:ext>
              </a:extLst>
            </p:cNvPr>
            <p:cNvSpPr/>
            <p:nvPr/>
          </p:nvSpPr>
          <p:spPr>
            <a:xfrm>
              <a:off x="4931897" y="4786025"/>
              <a:ext cx="682278" cy="732755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 dirty="0"/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01A7A9CC-2BC5-4420-896A-B7D8A3D45BF2}"/>
                </a:ext>
              </a:extLst>
            </p:cNvPr>
            <p:cNvSpPr/>
            <p:nvPr/>
          </p:nvSpPr>
          <p:spPr>
            <a:xfrm>
              <a:off x="5038422" y="4898776"/>
              <a:ext cx="472310" cy="5072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7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0A15FEDA-9EDB-4A85-B7BE-7ACD0C8A894E}"/>
                </a:ext>
              </a:extLst>
            </p:cNvPr>
            <p:cNvSpPr txBox="1"/>
            <p:nvPr/>
          </p:nvSpPr>
          <p:spPr>
            <a:xfrm>
              <a:off x="5031470" y="4925005"/>
              <a:ext cx="472309" cy="175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72" b="1" dirty="0"/>
                <a:t>YEAR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492B186F-D192-4FC5-B167-8DDD4749068D}"/>
                </a:ext>
              </a:extLst>
            </p:cNvPr>
            <p:cNvSpPr txBox="1"/>
            <p:nvPr/>
          </p:nvSpPr>
          <p:spPr>
            <a:xfrm>
              <a:off x="5045376" y="4944232"/>
              <a:ext cx="472309" cy="4861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483" b="1" dirty="0"/>
                <a:t>9</a:t>
              </a:r>
            </a:p>
          </p:txBody>
        </p:sp>
      </p:grpSp>
      <p:sp>
        <p:nvSpPr>
          <p:cNvPr id="300" name="Oval 299">
            <a:extLst>
              <a:ext uri="{FF2B5EF4-FFF2-40B4-BE49-F238E27FC236}">
                <a16:creationId xmlns:a16="http://schemas.microsoft.com/office/drawing/2014/main" id="{61ED34D3-9114-48D7-9295-DF31D21E8B6E}"/>
              </a:ext>
            </a:extLst>
          </p:cNvPr>
          <p:cNvSpPr/>
          <p:nvPr/>
        </p:nvSpPr>
        <p:spPr>
          <a:xfrm>
            <a:off x="5458769" y="1863705"/>
            <a:ext cx="842116" cy="826050"/>
          </a:xfrm>
          <a:prstGeom prst="ellipse">
            <a:avLst/>
          </a:prstGeom>
          <a:solidFill>
            <a:srgbClr val="ED7D31"/>
          </a:solidFill>
          <a:ln w="76200">
            <a:solidFill>
              <a:srgbClr val="FF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839E5182-BB5A-4880-9186-6C035F9B6CE5}"/>
              </a:ext>
            </a:extLst>
          </p:cNvPr>
          <p:cNvSpPr txBox="1"/>
          <p:nvPr/>
        </p:nvSpPr>
        <p:spPr>
          <a:xfrm>
            <a:off x="5376010" y="2119007"/>
            <a:ext cx="940821" cy="370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/>
              <a:t>PRODUCT</a:t>
            </a:r>
          </a:p>
          <a:p>
            <a:pPr algn="ctr"/>
            <a:r>
              <a:rPr lang="en-GB" sz="905" b="1" dirty="0"/>
              <a:t>DESIGN</a:t>
            </a: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243F6B28-9133-4419-954C-C1BDDFBD8D44}"/>
              </a:ext>
            </a:extLst>
          </p:cNvPr>
          <p:cNvSpPr/>
          <p:nvPr/>
        </p:nvSpPr>
        <p:spPr>
          <a:xfrm>
            <a:off x="4460833" y="1878906"/>
            <a:ext cx="890742" cy="82361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76200">
            <a:solidFill>
              <a:srgbClr val="FF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A690BC42-D15A-4FFA-B7A3-41256FC45EA1}"/>
              </a:ext>
            </a:extLst>
          </p:cNvPr>
          <p:cNvSpPr txBox="1"/>
          <p:nvPr/>
        </p:nvSpPr>
        <p:spPr>
          <a:xfrm>
            <a:off x="4397339" y="2105944"/>
            <a:ext cx="940821" cy="370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/>
              <a:t>GRAPHICS PRODUCT</a:t>
            </a:r>
          </a:p>
        </p:txBody>
      </p:sp>
      <p:sp>
        <p:nvSpPr>
          <p:cNvPr id="313" name="Oval 312">
            <a:extLst>
              <a:ext uri="{FF2B5EF4-FFF2-40B4-BE49-F238E27FC236}">
                <a16:creationId xmlns:a16="http://schemas.microsoft.com/office/drawing/2014/main" id="{3AF451C5-D37E-4C30-BE6C-A3B98D434F0B}"/>
              </a:ext>
            </a:extLst>
          </p:cNvPr>
          <p:cNvSpPr/>
          <p:nvPr/>
        </p:nvSpPr>
        <p:spPr>
          <a:xfrm>
            <a:off x="3505865" y="1873421"/>
            <a:ext cx="853624" cy="824141"/>
          </a:xfrm>
          <a:prstGeom prst="ellipse">
            <a:avLst/>
          </a:prstGeom>
          <a:solidFill>
            <a:schemeClr val="accent1"/>
          </a:solidFill>
          <a:ln w="76200">
            <a:solidFill>
              <a:srgbClr val="FF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D8ADB577-4DFE-429E-92DF-0EE6D1812BCD}"/>
              </a:ext>
            </a:extLst>
          </p:cNvPr>
          <p:cNvSpPr txBox="1"/>
          <p:nvPr/>
        </p:nvSpPr>
        <p:spPr>
          <a:xfrm>
            <a:off x="3452012" y="2120375"/>
            <a:ext cx="940821" cy="370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/>
              <a:t>FASHION &amp; TEXTILES</a:t>
            </a:r>
          </a:p>
        </p:txBody>
      </p:sp>
      <p:sp>
        <p:nvSpPr>
          <p:cNvPr id="315" name="Oval 314">
            <a:extLst>
              <a:ext uri="{FF2B5EF4-FFF2-40B4-BE49-F238E27FC236}">
                <a16:creationId xmlns:a16="http://schemas.microsoft.com/office/drawing/2014/main" id="{D3DE387F-0495-4D25-9F3B-BD79348A0E6B}"/>
              </a:ext>
            </a:extLst>
          </p:cNvPr>
          <p:cNvSpPr/>
          <p:nvPr/>
        </p:nvSpPr>
        <p:spPr>
          <a:xfrm>
            <a:off x="904062" y="1900085"/>
            <a:ext cx="832046" cy="80329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DA04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CF7BCC8C-78D1-423A-A3AB-28FD6C5BBD1F}"/>
              </a:ext>
            </a:extLst>
          </p:cNvPr>
          <p:cNvSpPr txBox="1"/>
          <p:nvPr/>
        </p:nvSpPr>
        <p:spPr>
          <a:xfrm>
            <a:off x="852836" y="2008714"/>
            <a:ext cx="940821" cy="510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/>
              <a:t>FOOD &amp; COOKERY</a:t>
            </a:r>
          </a:p>
          <a:p>
            <a:pPr algn="ctr"/>
            <a:r>
              <a:rPr lang="en-GB" sz="905" b="1" dirty="0"/>
              <a:t>Hospitality</a:t>
            </a: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58A4D042-D822-438C-921D-287CB1BB5BD6}"/>
              </a:ext>
            </a:extLst>
          </p:cNvPr>
          <p:cNvSpPr txBox="1"/>
          <p:nvPr/>
        </p:nvSpPr>
        <p:spPr>
          <a:xfrm>
            <a:off x="1781434" y="7444274"/>
            <a:ext cx="787791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>
                <a:solidFill>
                  <a:sysClr val="windowText" lastClr="000000"/>
                </a:solidFill>
              </a:rPr>
              <a:t>Evaluate:</a:t>
            </a:r>
          </a:p>
          <a:p>
            <a:pPr algn="ctr"/>
            <a:r>
              <a:rPr lang="en-US" sz="775" dirty="0">
                <a:solidFill>
                  <a:sysClr val="windowText" lastClr="000000"/>
                </a:solidFill>
                <a:cs typeface="Calibri"/>
              </a:rPr>
              <a:t>Sustainability impacting design. Product evaluation.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DD03BE4B-CDB1-4238-9655-EF781690905B}"/>
              </a:ext>
            </a:extLst>
          </p:cNvPr>
          <p:cNvCxnSpPr>
            <a:cxnSpLocks/>
          </p:cNvCxnSpPr>
          <p:nvPr/>
        </p:nvCxnSpPr>
        <p:spPr>
          <a:xfrm flipV="1">
            <a:off x="1757798" y="7884999"/>
            <a:ext cx="172451" cy="9924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TextBox 339">
            <a:extLst>
              <a:ext uri="{FF2B5EF4-FFF2-40B4-BE49-F238E27FC236}">
                <a16:creationId xmlns:a16="http://schemas.microsoft.com/office/drawing/2014/main" id="{4FB0E804-5161-430F-920A-F563A030CF73}"/>
              </a:ext>
            </a:extLst>
          </p:cNvPr>
          <p:cNvSpPr txBox="1"/>
          <p:nvPr/>
        </p:nvSpPr>
        <p:spPr>
          <a:xfrm>
            <a:off x="2813586" y="5926274"/>
            <a:ext cx="1335577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Knowledge: </a:t>
            </a:r>
            <a:endParaRPr lang="en-US" sz="775" b="1" dirty="0">
              <a:cs typeface="Calibri"/>
            </a:endParaRPr>
          </a:p>
          <a:p>
            <a:pPr algn="ctr"/>
            <a:r>
              <a:rPr lang="en-US" sz="775" dirty="0"/>
              <a:t>What are the implications of not following the Eatwell guide, seasonal produce, food ethics, cost/ budget &amp; culture/ religion.</a:t>
            </a:r>
            <a:endParaRPr lang="en-US" sz="775" dirty="0">
              <a:cs typeface="Calibri"/>
            </a:endParaRP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3047A685-5DFC-4F9E-A868-40A8DFADF1D2}"/>
              </a:ext>
            </a:extLst>
          </p:cNvPr>
          <p:cNvSpPr txBox="1"/>
          <p:nvPr/>
        </p:nvSpPr>
        <p:spPr>
          <a:xfrm>
            <a:off x="4141303" y="5780876"/>
            <a:ext cx="1028314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Design:  </a:t>
            </a:r>
            <a:endParaRPr lang="en-US" sz="775" b="1" dirty="0">
              <a:cs typeface="Calibri"/>
            </a:endParaRPr>
          </a:p>
          <a:p>
            <a:pPr algn="ctr"/>
            <a:r>
              <a:rPr lang="en-US" sz="775" dirty="0"/>
              <a:t>Adapting recipes in order to meet the needs of a specific brief / customer need.</a:t>
            </a:r>
            <a:endParaRPr lang="en-US" sz="3107" dirty="0"/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481067A7-9082-41B4-AAA8-50B3DA4A7242}"/>
              </a:ext>
            </a:extLst>
          </p:cNvPr>
          <p:cNvSpPr txBox="1"/>
          <p:nvPr/>
        </p:nvSpPr>
        <p:spPr>
          <a:xfrm>
            <a:off x="5138455" y="6009500"/>
            <a:ext cx="1210400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Make:</a:t>
            </a:r>
            <a:endParaRPr lang="en-US" sz="775" b="1" dirty="0">
              <a:cs typeface="Calibri"/>
            </a:endParaRPr>
          </a:p>
          <a:p>
            <a:pPr algn="ctr"/>
            <a:r>
              <a:rPr lang="en-US" sz="775" dirty="0">
                <a:cs typeface="Calibri"/>
              </a:rPr>
              <a:t>Refine skills and develop new skills and make: a range of modified recipes to meet customers needs.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96429165-AC1E-4710-986F-557CB7CFE29C}"/>
              </a:ext>
            </a:extLst>
          </p:cNvPr>
          <p:cNvSpPr txBox="1"/>
          <p:nvPr/>
        </p:nvSpPr>
        <p:spPr>
          <a:xfrm>
            <a:off x="6468304" y="6108074"/>
            <a:ext cx="1129102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Evaluate:</a:t>
            </a:r>
            <a:endParaRPr lang="en-US" sz="775" b="1" dirty="0">
              <a:cs typeface="Calibri"/>
            </a:endParaRPr>
          </a:p>
          <a:p>
            <a:pPr algn="ctr"/>
            <a:r>
              <a:rPr lang="en-GB" sz="775" dirty="0"/>
              <a:t>How the moral consequences of food choice influences what we eat</a:t>
            </a:r>
            <a:endParaRPr lang="en-GB" sz="775" dirty="0">
              <a:cs typeface="Calibri"/>
            </a:endParaRP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38D51BA8-2F50-4B06-AD89-4A05A4384D04}"/>
              </a:ext>
            </a:extLst>
          </p:cNvPr>
          <p:cNvSpPr txBox="1"/>
          <p:nvPr/>
        </p:nvSpPr>
        <p:spPr>
          <a:xfrm>
            <a:off x="5324829" y="4488855"/>
            <a:ext cx="1380425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Design:</a:t>
            </a:r>
          </a:p>
          <a:p>
            <a:pPr algn="ctr"/>
            <a:r>
              <a:rPr lang="en-US" sz="775" dirty="0"/>
              <a:t>Designing for families, outdoor space. How do we make a product fun, functional and safe?</a:t>
            </a: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27903D51-6476-4FC7-A95F-E2F5CFEE9912}"/>
              </a:ext>
            </a:extLst>
          </p:cNvPr>
          <p:cNvSpPr txBox="1"/>
          <p:nvPr/>
        </p:nvSpPr>
        <p:spPr>
          <a:xfrm>
            <a:off x="6623964" y="4376008"/>
            <a:ext cx="1458876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Materials: </a:t>
            </a:r>
          </a:p>
          <a:p>
            <a:pPr algn="ctr"/>
            <a:r>
              <a:rPr lang="en-US" sz="775" dirty="0"/>
              <a:t>Working with hardwoods, metal, acrylic and specialist materials. Working properties and recognizing materials. 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ECCAB4DB-D7B7-4984-B796-48B7E72BAC68}"/>
              </a:ext>
            </a:extLst>
          </p:cNvPr>
          <p:cNvSpPr txBox="1"/>
          <p:nvPr/>
        </p:nvSpPr>
        <p:spPr>
          <a:xfrm>
            <a:off x="4077393" y="4624453"/>
            <a:ext cx="1225643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Design:</a:t>
            </a:r>
          </a:p>
          <a:p>
            <a:pPr algn="ctr"/>
            <a:r>
              <a:rPr lang="en-US" sz="775" dirty="0"/>
              <a:t>Practicing Isometric Projection and rendering skills. Orthographic projection.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F7F69D03-CA43-4F37-8960-3EF1A8A97F8E}"/>
              </a:ext>
            </a:extLst>
          </p:cNvPr>
          <p:cNvSpPr txBox="1"/>
          <p:nvPr/>
        </p:nvSpPr>
        <p:spPr>
          <a:xfrm>
            <a:off x="1330458" y="4591644"/>
            <a:ext cx="1396822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/>
              <a:t>What skills have you developed?  Test your product and consider how you would improve it.</a:t>
            </a:r>
          </a:p>
        </p:txBody>
      </p: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BA8E6F13-EBD3-4D30-965A-6CA110939258}"/>
              </a:ext>
            </a:extLst>
          </p:cNvPr>
          <p:cNvCxnSpPr>
            <a:cxnSpLocks/>
          </p:cNvCxnSpPr>
          <p:nvPr/>
        </p:nvCxnSpPr>
        <p:spPr>
          <a:xfrm flipH="1">
            <a:off x="5224937" y="5144509"/>
            <a:ext cx="366794" cy="48998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9CD598A9-5B70-4C4A-BF5F-2920AD70D492}"/>
              </a:ext>
            </a:extLst>
          </p:cNvPr>
          <p:cNvCxnSpPr>
            <a:cxnSpLocks/>
            <a:stCxn id="392" idx="2"/>
          </p:cNvCxnSpPr>
          <p:nvPr/>
        </p:nvCxnSpPr>
        <p:spPr>
          <a:xfrm flipH="1">
            <a:off x="4728944" y="3502400"/>
            <a:ext cx="815611" cy="56130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TextBox 383">
            <a:extLst>
              <a:ext uri="{FF2B5EF4-FFF2-40B4-BE49-F238E27FC236}">
                <a16:creationId xmlns:a16="http://schemas.microsoft.com/office/drawing/2014/main" id="{D8216335-14E4-435F-90F9-EAC8997450EA}"/>
              </a:ext>
            </a:extLst>
          </p:cNvPr>
          <p:cNvSpPr txBox="1"/>
          <p:nvPr/>
        </p:nvSpPr>
        <p:spPr>
          <a:xfrm>
            <a:off x="8526800" y="4740302"/>
            <a:ext cx="1015412" cy="11657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775" dirty="0"/>
              <a:t>Work in more depth on projects, honing your practical skills, improving your resilience &amp; problem solving whilst developing independence in the workshop.</a:t>
            </a:r>
            <a:endParaRPr lang="en-US" sz="775" dirty="0"/>
          </a:p>
        </p:txBody>
      </p:sp>
      <p:pic>
        <p:nvPicPr>
          <p:cNvPr id="1054" name="Picture 30" descr="Hand Drawn Arrows | Free Vectors, Stock Photos &amp; PSD">
            <a:extLst>
              <a:ext uri="{FF2B5EF4-FFF2-40B4-BE49-F238E27FC236}">
                <a16:creationId xmlns:a16="http://schemas.microsoft.com/office/drawing/2014/main" id="{CA83F8B9-0C27-4068-8C7B-C33184A330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917" b="17732" l="27955" r="46326">
                        <a14:foregroundMark x1="28754" y1="14856" x2="28115" y2="17732"/>
                        <a14:foregroundMark x1="46326" y1="4792" x2="46326" y2="47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795" r="52161" b="80578"/>
          <a:stretch/>
        </p:blipFill>
        <p:spPr bwMode="auto">
          <a:xfrm rot="19915186">
            <a:off x="2356672" y="1169034"/>
            <a:ext cx="630066" cy="58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8" name="Picture 30" descr="Hand Drawn Arrows | Free Vectors, Stock Photos &amp; PSD">
            <a:extLst>
              <a:ext uri="{FF2B5EF4-FFF2-40B4-BE49-F238E27FC236}">
                <a16:creationId xmlns:a16="http://schemas.microsoft.com/office/drawing/2014/main" id="{2914DAB8-4C53-423E-B794-855FD4C26B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917" b="17732" l="27955" r="46326">
                        <a14:foregroundMark x1="28754" y1="14856" x2="28115" y2="17732"/>
                        <a14:foregroundMark x1="46326" y1="4792" x2="46326" y2="47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795" r="52161" b="80578"/>
          <a:stretch/>
        </p:blipFill>
        <p:spPr bwMode="auto">
          <a:xfrm rot="1701088" flipH="1">
            <a:off x="5998279" y="1198881"/>
            <a:ext cx="682801" cy="67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0" name="Picture 30" descr="Hand Drawn Arrows | Free Vectors, Stock Photos &amp; PSD">
            <a:extLst>
              <a:ext uri="{FF2B5EF4-FFF2-40B4-BE49-F238E27FC236}">
                <a16:creationId xmlns:a16="http://schemas.microsoft.com/office/drawing/2014/main" id="{85CDC4E3-7E94-420E-8551-23595762C9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917" b="33067" l="9744" r="45687">
                        <a14:foregroundMark x1="9744" y1="33067" x2="16134" y2="22524"/>
                        <a14:foregroundMark x1="19169" y1="22364" x2="9585" y2="327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850" t="17474" r="74106" b="63104"/>
          <a:stretch/>
        </p:blipFill>
        <p:spPr bwMode="auto">
          <a:xfrm rot="11149171" flipV="1">
            <a:off x="467068" y="1381898"/>
            <a:ext cx="670479" cy="61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1" name="TextBox 390">
            <a:extLst>
              <a:ext uri="{FF2B5EF4-FFF2-40B4-BE49-F238E27FC236}">
                <a16:creationId xmlns:a16="http://schemas.microsoft.com/office/drawing/2014/main" id="{D8C7F055-EBA7-461D-8136-294DE7074B0C}"/>
              </a:ext>
            </a:extLst>
          </p:cNvPr>
          <p:cNvSpPr txBox="1"/>
          <p:nvPr/>
        </p:nvSpPr>
        <p:spPr>
          <a:xfrm>
            <a:off x="3800830" y="2834910"/>
            <a:ext cx="1337540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Knowledge</a:t>
            </a:r>
            <a:r>
              <a:rPr lang="en-US" sz="775" dirty="0"/>
              <a:t>: </a:t>
            </a:r>
            <a:endParaRPr lang="en-US" sz="775" dirty="0">
              <a:cs typeface="Calibri"/>
            </a:endParaRPr>
          </a:p>
          <a:p>
            <a:pPr algn="ctr"/>
            <a:r>
              <a:rPr lang="en-GB" sz="775" dirty="0"/>
              <a:t>Exploring Macronutrients and Micronutrients, the impact on the health and wellbeing.  </a:t>
            </a:r>
            <a:endParaRPr lang="en-US" sz="775" dirty="0"/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E668EBFD-2686-4BD6-80C5-AB023AA7F863}"/>
              </a:ext>
            </a:extLst>
          </p:cNvPr>
          <p:cNvSpPr txBox="1"/>
          <p:nvPr/>
        </p:nvSpPr>
        <p:spPr>
          <a:xfrm>
            <a:off x="4927069" y="2813750"/>
            <a:ext cx="1234971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Design:  </a:t>
            </a:r>
            <a:endParaRPr lang="en-US" sz="775" b="1" dirty="0">
              <a:cs typeface="Calibri"/>
            </a:endParaRPr>
          </a:p>
          <a:p>
            <a:pPr algn="ctr"/>
            <a:r>
              <a:rPr lang="en-US" sz="775" dirty="0">
                <a:cs typeface="Calibri"/>
              </a:rPr>
              <a:t>Adapting a standard recipe to make it meet dietary needs/ lifestyle choices</a:t>
            </a: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1D0694B5-0314-4ECD-9D30-CFD398855FE9}"/>
              </a:ext>
            </a:extLst>
          </p:cNvPr>
          <p:cNvSpPr txBox="1"/>
          <p:nvPr/>
        </p:nvSpPr>
        <p:spPr>
          <a:xfrm>
            <a:off x="6003099" y="2927479"/>
            <a:ext cx="1736053" cy="8079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Make:</a:t>
            </a:r>
            <a:endParaRPr lang="en-US" sz="775" b="1" dirty="0">
              <a:cs typeface="Calibri"/>
            </a:endParaRPr>
          </a:p>
          <a:p>
            <a:pPr algn="ctr"/>
            <a:r>
              <a:rPr lang="en-US" sz="775" dirty="0"/>
              <a:t>Continuing to refine skills in order to demonstrate confidence when cooking a variety of dishes: including presentation skills and side dishes (professional standards) </a:t>
            </a:r>
            <a:endParaRPr lang="en-US" sz="775" dirty="0">
              <a:cs typeface="Calibri"/>
            </a:endParaRP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4C45F6C0-C258-4430-91AB-669A21E85381}"/>
              </a:ext>
            </a:extLst>
          </p:cNvPr>
          <p:cNvSpPr txBox="1"/>
          <p:nvPr/>
        </p:nvSpPr>
        <p:spPr>
          <a:xfrm>
            <a:off x="8541931" y="2303161"/>
            <a:ext cx="1024911" cy="688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Evaluate:</a:t>
            </a:r>
            <a:endParaRPr lang="en-US" sz="775" b="1" dirty="0">
              <a:cs typeface="Calibri"/>
            </a:endParaRPr>
          </a:p>
          <a:p>
            <a:pPr algn="ctr"/>
            <a:r>
              <a:rPr lang="en-GB" sz="775" dirty="0">
                <a:cs typeface="Calibri"/>
              </a:rPr>
              <a:t>How? What? Why?</a:t>
            </a:r>
          </a:p>
          <a:p>
            <a:pPr algn="ctr"/>
            <a:r>
              <a:rPr lang="en-GB" sz="775" dirty="0">
                <a:cs typeface="Calibri"/>
              </a:rPr>
              <a:t>Constraints/ limitations and possibilities?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26A84C0A-9B80-49F6-AA49-E6786A96D052}"/>
              </a:ext>
            </a:extLst>
          </p:cNvPr>
          <p:cNvSpPr txBox="1"/>
          <p:nvPr/>
        </p:nvSpPr>
        <p:spPr>
          <a:xfrm>
            <a:off x="243626" y="3378771"/>
            <a:ext cx="1122960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Materials: </a:t>
            </a:r>
          </a:p>
          <a:p>
            <a:pPr algn="ctr"/>
            <a:r>
              <a:rPr lang="en-US" sz="775" dirty="0">
                <a:cs typeface="Calibri"/>
              </a:rPr>
              <a:t>Sustainable material focus. Natural fibres suitability</a:t>
            </a:r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880406D7-0479-4C78-B135-AD8FA13F2E0C}"/>
              </a:ext>
            </a:extLst>
          </p:cNvPr>
          <p:cNvSpPr txBox="1"/>
          <p:nvPr/>
        </p:nvSpPr>
        <p:spPr>
          <a:xfrm>
            <a:off x="1611749" y="3144214"/>
            <a:ext cx="1314057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Make:</a:t>
            </a:r>
          </a:p>
          <a:p>
            <a:pPr algn="ctr"/>
            <a:r>
              <a:rPr lang="en-US" sz="775" dirty="0"/>
              <a:t>Decorate fabric,  using sewing machine, produce a suitable end product </a:t>
            </a:r>
            <a:endParaRPr lang="en-US" sz="775" dirty="0">
              <a:cs typeface="Calibri"/>
            </a:endParaRP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DE7E90FD-3EAB-42A2-8C0A-2DA45B5EFD5F}"/>
              </a:ext>
            </a:extLst>
          </p:cNvPr>
          <p:cNvSpPr txBox="1"/>
          <p:nvPr/>
        </p:nvSpPr>
        <p:spPr>
          <a:xfrm>
            <a:off x="469346" y="2720008"/>
            <a:ext cx="1802968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Design: </a:t>
            </a:r>
          </a:p>
          <a:p>
            <a:pPr algn="ctr"/>
            <a:r>
              <a:rPr lang="en-GB" sz="775" dirty="0"/>
              <a:t>Use surface decoration to design a personalised item for teens. Mood boards.  Design developments.</a:t>
            </a:r>
            <a:endParaRPr lang="en-GB" sz="775" dirty="0">
              <a:cs typeface="Calibri"/>
            </a:endParaRPr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8BEDF27E-F9FD-41A1-ACD6-9182930E7828}"/>
              </a:ext>
            </a:extLst>
          </p:cNvPr>
          <p:cNvSpPr txBox="1"/>
          <p:nvPr/>
        </p:nvSpPr>
        <p:spPr>
          <a:xfrm>
            <a:off x="2872655" y="3102712"/>
            <a:ext cx="896943" cy="5693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775" b="1" dirty="0"/>
              <a:t>Evaluate:</a:t>
            </a:r>
          </a:p>
          <a:p>
            <a:pPr algn="ctr"/>
            <a:r>
              <a:rPr lang="en-US" sz="775" dirty="0">
                <a:cs typeface="Calibri"/>
              </a:rPr>
              <a:t>Product, skills, progression, knowledge. </a:t>
            </a:r>
          </a:p>
        </p:txBody>
      </p: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3CC72FBB-469E-4FC2-B183-9E8C29BB52CF}"/>
              </a:ext>
            </a:extLst>
          </p:cNvPr>
          <p:cNvCxnSpPr>
            <a:cxnSpLocks/>
            <a:stCxn id="412" idx="2"/>
            <a:endCxn id="215" idx="1"/>
          </p:cNvCxnSpPr>
          <p:nvPr/>
        </p:nvCxnSpPr>
        <p:spPr>
          <a:xfrm>
            <a:off x="1370830" y="3289395"/>
            <a:ext cx="207846" cy="73172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17BD39D-4067-4B35-B05A-57FA0E27520C}"/>
              </a:ext>
            </a:extLst>
          </p:cNvPr>
          <p:cNvSpPr/>
          <p:nvPr/>
        </p:nvSpPr>
        <p:spPr>
          <a:xfrm>
            <a:off x="3818894" y="847179"/>
            <a:ext cx="1176289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en-GB" sz="775" b="1" dirty="0"/>
              <a:t>How it's assessed</a:t>
            </a:r>
          </a:p>
          <a:p>
            <a:pPr algn="r" fontAlgn="base"/>
            <a:r>
              <a:rPr lang="en-GB" sz="775" dirty="0"/>
              <a:t>Written exam: 2 hours</a:t>
            </a:r>
          </a:p>
          <a:p>
            <a:pPr algn="r" fontAlgn="base"/>
            <a:r>
              <a:rPr lang="en-GB" sz="775" dirty="0"/>
              <a:t>100 marks</a:t>
            </a:r>
          </a:p>
          <a:p>
            <a:pPr algn="r" fontAlgn="base"/>
            <a:r>
              <a:rPr lang="en-GB" sz="775" b="1" dirty="0"/>
              <a:t>50% of GCSE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D6B6A075-0C40-4AF3-8744-5D58470D7190}"/>
              </a:ext>
            </a:extLst>
          </p:cNvPr>
          <p:cNvSpPr/>
          <p:nvPr/>
        </p:nvSpPr>
        <p:spPr>
          <a:xfrm>
            <a:off x="5031077" y="857383"/>
            <a:ext cx="1380924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775" b="1" dirty="0"/>
              <a:t>Non-exam assessment </a:t>
            </a:r>
            <a:r>
              <a:rPr lang="en-GB" sz="775" dirty="0"/>
              <a:t>(NEA): 30–35 hours approx.</a:t>
            </a:r>
          </a:p>
          <a:p>
            <a:pPr fontAlgn="base"/>
            <a:r>
              <a:rPr lang="en-GB" sz="775" dirty="0"/>
              <a:t>100 marks</a:t>
            </a:r>
          </a:p>
          <a:p>
            <a:pPr fontAlgn="base"/>
            <a:r>
              <a:rPr lang="en-GB" sz="775" b="1" dirty="0"/>
              <a:t>50% of GCSE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A1216681-32C1-4A89-9EBF-303C9020CADC}"/>
              </a:ext>
            </a:extLst>
          </p:cNvPr>
          <p:cNvSpPr txBox="1"/>
          <p:nvPr/>
        </p:nvSpPr>
        <p:spPr>
          <a:xfrm>
            <a:off x="5216590" y="1339728"/>
            <a:ext cx="1337540" cy="45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75" b="1" dirty="0">
                <a:solidFill>
                  <a:srgbClr val="ED7D31"/>
                </a:solidFill>
              </a:rPr>
              <a:t>TIMBERS</a:t>
            </a:r>
          </a:p>
          <a:p>
            <a:pPr algn="ctr"/>
            <a:r>
              <a:rPr lang="en-GB" sz="775" b="1" dirty="0">
                <a:solidFill>
                  <a:srgbClr val="ED7D31"/>
                </a:solidFill>
              </a:rPr>
              <a:t>METALS</a:t>
            </a:r>
          </a:p>
          <a:p>
            <a:pPr algn="ctr"/>
            <a:r>
              <a:rPr lang="en-GB" sz="775" b="1" dirty="0">
                <a:solidFill>
                  <a:srgbClr val="ED7D31"/>
                </a:solidFill>
              </a:rPr>
              <a:t>POLYMERS</a:t>
            </a:r>
            <a:endParaRPr lang="en-US" sz="775" dirty="0">
              <a:solidFill>
                <a:srgbClr val="ED7D31"/>
              </a:solidFill>
            </a:endParaRP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E193BD13-47F3-4499-BA68-185F9C7F15A9}"/>
              </a:ext>
            </a:extLst>
          </p:cNvPr>
          <p:cNvSpPr txBox="1"/>
          <p:nvPr/>
        </p:nvSpPr>
        <p:spPr>
          <a:xfrm>
            <a:off x="4330051" y="1429317"/>
            <a:ext cx="1337540" cy="330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75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PAPER &amp; BOARDS</a:t>
            </a:r>
          </a:p>
          <a:p>
            <a:pPr algn="ctr"/>
            <a:r>
              <a:rPr lang="en-GB" sz="775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ICT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0FF543A6-3770-4E63-989D-E7A83A96FDC1}"/>
              </a:ext>
            </a:extLst>
          </p:cNvPr>
          <p:cNvSpPr txBox="1"/>
          <p:nvPr/>
        </p:nvSpPr>
        <p:spPr>
          <a:xfrm>
            <a:off x="3231447" y="1353561"/>
            <a:ext cx="1337540" cy="45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75" b="1" dirty="0">
                <a:solidFill>
                  <a:schemeClr val="accent1">
                    <a:lumMod val="75000"/>
                  </a:schemeClr>
                </a:solidFill>
              </a:rPr>
              <a:t>FABRICS</a:t>
            </a:r>
          </a:p>
          <a:p>
            <a:pPr algn="ctr"/>
            <a:r>
              <a:rPr lang="en-GB" sz="775" b="1" dirty="0">
                <a:solidFill>
                  <a:schemeClr val="accent1">
                    <a:lumMod val="75000"/>
                  </a:schemeClr>
                </a:solidFill>
              </a:rPr>
              <a:t>,FAHSION AND FURNISHINGS </a:t>
            </a:r>
            <a:endParaRPr lang="en-US" sz="775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7267E5C5-551A-463B-8388-42A6E287A176}"/>
              </a:ext>
            </a:extLst>
          </p:cNvPr>
          <p:cNvSpPr/>
          <p:nvPr/>
        </p:nvSpPr>
        <p:spPr>
          <a:xfrm>
            <a:off x="3865935" y="628757"/>
            <a:ext cx="2313723" cy="25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34" b="1" dirty="0"/>
              <a:t>GCSE DESIGN &amp; TECHNOLOGY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1E19B745-A53F-494D-BECD-4FAC6A2BDC84}"/>
              </a:ext>
            </a:extLst>
          </p:cNvPr>
          <p:cNvSpPr/>
          <p:nvPr/>
        </p:nvSpPr>
        <p:spPr>
          <a:xfrm>
            <a:off x="885036" y="772975"/>
            <a:ext cx="17497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775" b="1" dirty="0"/>
              <a:t>How it's assessed</a:t>
            </a:r>
            <a:endParaRPr lang="en-GB" sz="775" dirty="0"/>
          </a:p>
          <a:p>
            <a:pPr fontAlgn="base"/>
            <a:r>
              <a:rPr lang="en-GB" sz="775" b="1" dirty="0"/>
              <a:t>40% of THE </a:t>
            </a:r>
            <a:r>
              <a:rPr lang="en-GB" sz="775" b="1" dirty="0" err="1"/>
              <a:t>Vtec</a:t>
            </a:r>
            <a:r>
              <a:rPr lang="en-GB" sz="775" b="1" dirty="0"/>
              <a:t> - </a:t>
            </a:r>
            <a:r>
              <a:rPr lang="en-GB" sz="775" dirty="0"/>
              <a:t>Written exam: 1 h 45 m</a:t>
            </a:r>
          </a:p>
          <a:p>
            <a:pPr fontAlgn="base"/>
            <a:r>
              <a:rPr lang="en-GB" sz="775" b="1" dirty="0"/>
              <a:t>60% of GCSE - </a:t>
            </a:r>
            <a:r>
              <a:rPr lang="en-GB" sz="775" dirty="0"/>
              <a:t>Non-exam assessment</a:t>
            </a:r>
          </a:p>
          <a:p>
            <a:pPr fontAlgn="base"/>
            <a:r>
              <a:rPr lang="en-GB" sz="775" b="1" dirty="0"/>
              <a:t>Task 1:</a:t>
            </a:r>
            <a:r>
              <a:rPr lang="en-GB" sz="775" dirty="0"/>
              <a:t> Recipe adaption</a:t>
            </a:r>
          </a:p>
          <a:p>
            <a:pPr fontAlgn="base"/>
            <a:r>
              <a:rPr lang="en-GB" sz="775" b="1" dirty="0"/>
              <a:t>Task 2: </a:t>
            </a:r>
            <a:r>
              <a:rPr lang="en-GB" sz="775" dirty="0"/>
              <a:t>2 course meal – special diet </a:t>
            </a:r>
          </a:p>
          <a:p>
            <a:pPr fontAlgn="base"/>
            <a:r>
              <a:rPr lang="en-GB" sz="775" dirty="0"/>
              <a:t>Task 3 – dessert for a food intolerance/ allergy </a:t>
            </a: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ECBEB678-5B2A-42D4-8AA8-932A5AE03339}"/>
              </a:ext>
            </a:extLst>
          </p:cNvPr>
          <p:cNvSpPr/>
          <p:nvPr/>
        </p:nvSpPr>
        <p:spPr>
          <a:xfrm>
            <a:off x="1057822" y="611534"/>
            <a:ext cx="2153761" cy="25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34" b="1" dirty="0"/>
              <a:t>FOOD &amp; COOKERY</a:t>
            </a:r>
          </a:p>
        </p:txBody>
      </p:sp>
      <p:grpSp>
        <p:nvGrpSpPr>
          <p:cNvPr id="441" name="Group 440">
            <a:extLst>
              <a:ext uri="{FF2B5EF4-FFF2-40B4-BE49-F238E27FC236}">
                <a16:creationId xmlns:a16="http://schemas.microsoft.com/office/drawing/2014/main" id="{2239A29E-3448-4AE0-89D8-2CF6091F11CD}"/>
              </a:ext>
            </a:extLst>
          </p:cNvPr>
          <p:cNvGrpSpPr/>
          <p:nvPr/>
        </p:nvGrpSpPr>
        <p:grpSpPr>
          <a:xfrm>
            <a:off x="4728944" y="11987666"/>
            <a:ext cx="598691" cy="556579"/>
            <a:chOff x="2429692" y="9320666"/>
            <a:chExt cx="682139" cy="564086"/>
          </a:xfrm>
        </p:grpSpPr>
        <p:pic>
          <p:nvPicPr>
            <p:cNvPr id="442" name="Picture 441">
              <a:extLst>
                <a:ext uri="{FF2B5EF4-FFF2-40B4-BE49-F238E27FC236}">
                  <a16:creationId xmlns:a16="http://schemas.microsoft.com/office/drawing/2014/main" id="{C720D452-6A8C-4D7C-8872-21CD8EC08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692" y="9419396"/>
              <a:ext cx="465356" cy="465356"/>
            </a:xfrm>
            <a:prstGeom prst="rect">
              <a:avLst/>
            </a:prstGeom>
          </p:spPr>
        </p:pic>
        <p:pic>
          <p:nvPicPr>
            <p:cNvPr id="443" name="Picture 442">
              <a:extLst>
                <a:ext uri="{FF2B5EF4-FFF2-40B4-BE49-F238E27FC236}">
                  <a16:creationId xmlns:a16="http://schemas.microsoft.com/office/drawing/2014/main" id="{21197331-143A-4714-8AFE-7B9317592D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3302" y="9320666"/>
              <a:ext cx="428529" cy="428529"/>
            </a:xfrm>
            <a:prstGeom prst="rect">
              <a:avLst/>
            </a:prstGeom>
          </p:spPr>
        </p:pic>
      </p:grpSp>
      <p:pic>
        <p:nvPicPr>
          <p:cNvPr id="445" name="Picture 444">
            <a:extLst>
              <a:ext uri="{FF2B5EF4-FFF2-40B4-BE49-F238E27FC236}">
                <a16:creationId xmlns:a16="http://schemas.microsoft.com/office/drawing/2014/main" id="{56A2DD83-5EB6-4529-8FE2-38DACE16367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072" y="12299481"/>
            <a:ext cx="577731" cy="609039"/>
          </a:xfrm>
          <a:prstGeom prst="rect">
            <a:avLst/>
          </a:prstGeom>
        </p:spPr>
      </p:pic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108D54B3-A3EA-4A21-AF9F-17DC5E1EFF91}"/>
              </a:ext>
            </a:extLst>
          </p:cNvPr>
          <p:cNvCxnSpPr>
            <a:cxnSpLocks/>
            <a:stCxn id="394" idx="2"/>
          </p:cNvCxnSpPr>
          <p:nvPr/>
        </p:nvCxnSpPr>
        <p:spPr>
          <a:xfrm flipH="1">
            <a:off x="8435279" y="2991811"/>
            <a:ext cx="619108" cy="34373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32C6C94-E433-436E-BFE3-DE0D9B9A4D1D}"/>
              </a:ext>
            </a:extLst>
          </p:cNvPr>
          <p:cNvCxnSpPr>
            <a:cxnSpLocks/>
          </p:cNvCxnSpPr>
          <p:nvPr/>
        </p:nvCxnSpPr>
        <p:spPr>
          <a:xfrm flipH="1">
            <a:off x="2183353" y="6915898"/>
            <a:ext cx="19055" cy="26346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F5A7E617-4E27-42C2-92DE-320D61CC900F}"/>
              </a:ext>
            </a:extLst>
          </p:cNvPr>
          <p:cNvCxnSpPr>
            <a:cxnSpLocks/>
          </p:cNvCxnSpPr>
          <p:nvPr/>
        </p:nvCxnSpPr>
        <p:spPr>
          <a:xfrm flipH="1">
            <a:off x="3082162" y="6664782"/>
            <a:ext cx="43010" cy="4613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26C2E-39A3-4093-A6DF-4FCFC5B11CCC}"/>
              </a:ext>
            </a:extLst>
          </p:cNvPr>
          <p:cNvSpPr/>
          <p:nvPr/>
        </p:nvSpPr>
        <p:spPr>
          <a:xfrm>
            <a:off x="1766720" y="-40062"/>
            <a:ext cx="6255117" cy="410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58"/>
              </a:spcAft>
            </a:pPr>
            <a:r>
              <a:rPr lang="en-GB" sz="2068" b="1" spc="388" dirty="0">
                <a:solidFill>
                  <a:schemeClr val="bg1"/>
                </a:solidFill>
                <a:highlight>
                  <a:srgbClr val="000000"/>
                </a:highlight>
                <a:latin typeface="Agency FB" panose="020B0503020202020204" pitchFamily="34" charset="0"/>
                <a:ea typeface="Calibri" panose="020F0502020204030204" pitchFamily="34" charset="0"/>
              </a:rPr>
              <a:t> Key Stage 3 Learning Journey2023 – 24 </a:t>
            </a:r>
            <a:r>
              <a:rPr lang="en-GB" sz="2068" spc="388" dirty="0">
                <a:solidFill>
                  <a:schemeClr val="bg1"/>
                </a:solidFill>
                <a:latin typeface="Agency FB" panose="020B050302020202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7636EB-890C-4E82-934F-9EB372DA2397}"/>
              </a:ext>
            </a:extLst>
          </p:cNvPr>
          <p:cNvSpPr/>
          <p:nvPr/>
        </p:nvSpPr>
        <p:spPr>
          <a:xfrm>
            <a:off x="2087610" y="294041"/>
            <a:ext cx="5105885" cy="430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258"/>
              </a:spcAft>
            </a:pPr>
            <a:r>
              <a:rPr lang="en-GB" sz="2197" dirty="0">
                <a:latin typeface="Agency FB" panose="020B0503020202020204" pitchFamily="34" charset="0"/>
                <a:ea typeface="Calibri" panose="020F0502020204030204" pitchFamily="34" charset="0"/>
              </a:rPr>
              <a:t>Design and Technology &amp; Food and cookery, Engineering</a:t>
            </a:r>
            <a:endParaRPr lang="en-GB" sz="2197" dirty="0">
              <a:latin typeface="Agency FB" panose="020B0503020202020204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7EDE1D0-CCFE-420D-9A5D-3F9C207B5676}"/>
              </a:ext>
            </a:extLst>
          </p:cNvPr>
          <p:cNvSpPr txBox="1"/>
          <p:nvPr/>
        </p:nvSpPr>
        <p:spPr>
          <a:xfrm>
            <a:off x="2556820" y="10681554"/>
            <a:ext cx="4197279" cy="51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7" b="1" dirty="0">
                <a:latin typeface="Agency FB" panose="020B0503020202020204" pitchFamily="34" charset="0"/>
              </a:rPr>
              <a:t>A</a:t>
            </a:r>
            <a:r>
              <a:rPr lang="en-US" sz="1357" dirty="0">
                <a:latin typeface="Agency FB" panose="020B0503020202020204" pitchFamily="34" charset="0"/>
              </a:rPr>
              <a:t>esthetics</a:t>
            </a:r>
            <a:r>
              <a:rPr lang="en-US" sz="1357" b="1" dirty="0">
                <a:latin typeface="Agency FB" panose="020B0503020202020204" pitchFamily="34" charset="0"/>
              </a:rPr>
              <a:t>  C</a:t>
            </a:r>
            <a:r>
              <a:rPr lang="en-US" sz="1357" dirty="0">
                <a:latin typeface="Agency FB" panose="020B0503020202020204" pitchFamily="34" charset="0"/>
              </a:rPr>
              <a:t>ost</a:t>
            </a:r>
            <a:r>
              <a:rPr lang="en-US" sz="1357" b="1" dirty="0">
                <a:latin typeface="Agency FB" panose="020B0503020202020204" pitchFamily="34" charset="0"/>
              </a:rPr>
              <a:t>  C</a:t>
            </a:r>
            <a:r>
              <a:rPr lang="en-US" sz="1357" dirty="0">
                <a:latin typeface="Agency FB" panose="020B0503020202020204" pitchFamily="34" charset="0"/>
              </a:rPr>
              <a:t>ustomer</a:t>
            </a:r>
            <a:r>
              <a:rPr lang="en-US" sz="1357" b="1" dirty="0">
                <a:latin typeface="Agency FB" panose="020B0503020202020204" pitchFamily="34" charset="0"/>
              </a:rPr>
              <a:t>  E</a:t>
            </a:r>
            <a:r>
              <a:rPr lang="en-US" sz="1357" dirty="0">
                <a:latin typeface="Agency FB" panose="020B0503020202020204" pitchFamily="34" charset="0"/>
              </a:rPr>
              <a:t>nvironment</a:t>
            </a:r>
            <a:r>
              <a:rPr lang="en-US" sz="1357" b="1" dirty="0">
                <a:latin typeface="Agency FB" panose="020B0503020202020204" pitchFamily="34" charset="0"/>
              </a:rPr>
              <a:t>  </a:t>
            </a:r>
          </a:p>
          <a:p>
            <a:r>
              <a:rPr lang="en-US" sz="1357" b="1" dirty="0">
                <a:latin typeface="Agency FB" panose="020B0503020202020204" pitchFamily="34" charset="0"/>
              </a:rPr>
              <a:t>S</a:t>
            </a:r>
            <a:r>
              <a:rPr lang="en-US" sz="1357" dirty="0">
                <a:latin typeface="Agency FB" panose="020B0503020202020204" pitchFamily="34" charset="0"/>
              </a:rPr>
              <a:t>afety</a:t>
            </a:r>
            <a:r>
              <a:rPr lang="en-US" sz="1357" b="1" dirty="0">
                <a:latin typeface="Agency FB" panose="020B0503020202020204" pitchFamily="34" charset="0"/>
              </a:rPr>
              <a:t>  S</a:t>
            </a:r>
            <a:r>
              <a:rPr lang="en-US" sz="1357" dirty="0">
                <a:latin typeface="Agency FB" panose="020B0503020202020204" pitchFamily="34" charset="0"/>
              </a:rPr>
              <a:t>ize</a:t>
            </a:r>
            <a:r>
              <a:rPr lang="en-US" sz="1357" b="1" dirty="0">
                <a:latin typeface="Agency FB" panose="020B0503020202020204" pitchFamily="34" charset="0"/>
              </a:rPr>
              <a:t>  F</a:t>
            </a:r>
            <a:r>
              <a:rPr lang="en-US" sz="1357" dirty="0">
                <a:latin typeface="Agency FB" panose="020B0503020202020204" pitchFamily="34" charset="0"/>
              </a:rPr>
              <a:t>unction</a:t>
            </a:r>
            <a:r>
              <a:rPr lang="en-US" sz="1357" b="1" dirty="0">
                <a:latin typeface="Agency FB" panose="020B0503020202020204" pitchFamily="34" charset="0"/>
              </a:rPr>
              <a:t>  M</a:t>
            </a:r>
            <a:r>
              <a:rPr lang="en-US" sz="1357" dirty="0">
                <a:latin typeface="Agency FB" panose="020B0503020202020204" pitchFamily="34" charset="0"/>
              </a:rPr>
              <a:t>aterial </a:t>
            </a:r>
            <a:endParaRPr lang="en-US" sz="1357" b="1" dirty="0">
              <a:latin typeface="Agency FB" panose="020B0503020202020204" pitchFamily="34" charset="0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F9AD7512-1312-4C93-9257-F6CB67531DBC}"/>
              </a:ext>
            </a:extLst>
          </p:cNvPr>
          <p:cNvSpPr txBox="1"/>
          <p:nvPr/>
        </p:nvSpPr>
        <p:spPr>
          <a:xfrm>
            <a:off x="2571639" y="10421635"/>
            <a:ext cx="905481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92" b="1" dirty="0">
                <a:solidFill>
                  <a:schemeClr val="bg1"/>
                </a:solidFill>
                <a:highlight>
                  <a:srgbClr val="000000"/>
                </a:highlight>
                <a:latin typeface="Agency FB" panose="020B0503020202020204" pitchFamily="34" charset="0"/>
              </a:rPr>
              <a:t>TOP TIPS</a:t>
            </a:r>
          </a:p>
        </p:txBody>
      </p:sp>
      <p:pic>
        <p:nvPicPr>
          <p:cNvPr id="1026" name="Picture 2" descr="Brain Clipart Illustrations, Royalty-Free Vector Graphics &amp; Clip ...">
            <a:extLst>
              <a:ext uri="{FF2B5EF4-FFF2-40B4-BE49-F238E27FC236}">
                <a16:creationId xmlns:a16="http://schemas.microsoft.com/office/drawing/2014/main" id="{162A46CA-7471-46F0-B4BA-20DC317882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8" t="9706" r="13562" b="7178"/>
          <a:stretch/>
        </p:blipFill>
        <p:spPr bwMode="auto">
          <a:xfrm>
            <a:off x="2168275" y="10582291"/>
            <a:ext cx="442385" cy="51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" name="TextBox 255">
            <a:extLst>
              <a:ext uri="{FF2B5EF4-FFF2-40B4-BE49-F238E27FC236}">
                <a16:creationId xmlns:a16="http://schemas.microsoft.com/office/drawing/2014/main" id="{570228EA-60FE-42A9-B889-569701F74385}"/>
              </a:ext>
            </a:extLst>
          </p:cNvPr>
          <p:cNvSpPr txBox="1"/>
          <p:nvPr/>
        </p:nvSpPr>
        <p:spPr>
          <a:xfrm>
            <a:off x="8393467" y="7214046"/>
            <a:ext cx="1131989" cy="1046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51" b="1" dirty="0">
                <a:solidFill>
                  <a:srgbClr val="1F4E79"/>
                </a:solidFill>
                <a:latin typeface="Agency FB" panose="020B0503020202020204" pitchFamily="34" charset="0"/>
              </a:rPr>
              <a:t>KEEP CALM </a:t>
            </a:r>
          </a:p>
          <a:p>
            <a:pPr algn="ctr"/>
            <a:r>
              <a:rPr lang="en-US" sz="1551" b="1" dirty="0">
                <a:solidFill>
                  <a:schemeClr val="bg1"/>
                </a:solidFill>
                <a:highlight>
                  <a:srgbClr val="000000"/>
                </a:highlight>
                <a:latin typeface="Agency FB" panose="020B0503020202020204" pitchFamily="34" charset="0"/>
              </a:rPr>
              <a:t>RETRIEVAL</a:t>
            </a:r>
          </a:p>
          <a:p>
            <a:pPr algn="ctr"/>
            <a:r>
              <a:rPr lang="en-US" sz="1551" b="1" dirty="0">
                <a:solidFill>
                  <a:srgbClr val="548235"/>
                </a:solidFill>
                <a:latin typeface="Agency FB" panose="020B0503020202020204" pitchFamily="34" charset="0"/>
              </a:rPr>
              <a:t>MAKES</a:t>
            </a:r>
          </a:p>
          <a:p>
            <a:pPr algn="ctr"/>
            <a:r>
              <a:rPr lang="en-US" sz="1551" b="1" dirty="0">
                <a:solidFill>
                  <a:srgbClr val="FFC000"/>
                </a:solidFill>
                <a:latin typeface="Agency FB" panose="020B0503020202020204" pitchFamily="34" charset="0"/>
              </a:rPr>
              <a:t>PERMANENT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BF489CA-CBDF-4E8F-880A-BC17257C3D36}"/>
              </a:ext>
            </a:extLst>
          </p:cNvPr>
          <p:cNvSpPr/>
          <p:nvPr/>
        </p:nvSpPr>
        <p:spPr>
          <a:xfrm>
            <a:off x="8185640" y="6236305"/>
            <a:ext cx="960120" cy="960120"/>
          </a:xfrm>
          <a:prstGeom prst="ellipse">
            <a:avLst/>
          </a:prstGeom>
          <a:solidFill>
            <a:srgbClr val="548235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107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801CAA89-39EA-4F8F-93FA-302312392B3A}"/>
              </a:ext>
            </a:extLst>
          </p:cNvPr>
          <p:cNvSpPr/>
          <p:nvPr/>
        </p:nvSpPr>
        <p:spPr>
          <a:xfrm>
            <a:off x="8351814" y="6402479"/>
            <a:ext cx="627772" cy="627772"/>
          </a:xfrm>
          <a:prstGeom prst="ellipse">
            <a:avLst/>
          </a:prstGeom>
          <a:solidFill>
            <a:srgbClr val="1F4E79"/>
          </a:solidFill>
          <a:ln w="7620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107"/>
          </a:p>
        </p:txBody>
      </p:sp>
      <p:pic>
        <p:nvPicPr>
          <p:cNvPr id="267" name="Picture 2" descr="Background Effect, Learning, Practice, Information Retrieval ...">
            <a:extLst>
              <a:ext uri="{FF2B5EF4-FFF2-40B4-BE49-F238E27FC236}">
                <a16:creationId xmlns:a16="http://schemas.microsoft.com/office/drawing/2014/main" id="{440967E7-FC20-48A3-90FE-2559E2C02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3125" b="96094" l="8984" r="89844">
                        <a14:foregroundMark x1="31055" y1="9375" x2="50586" y2="3125"/>
                        <a14:foregroundMark x1="50586" y1="3125" x2="60938" y2="3320"/>
                        <a14:foregroundMark x1="60938" y1="3320" x2="71875" y2="7031"/>
                        <a14:foregroundMark x1="60742" y1="87891" x2="52539" y2="95117"/>
                        <a14:foregroundMark x1="52539" y1="95117" x2="62891" y2="96094"/>
                        <a14:foregroundMark x1="62891" y1="96094" x2="67969" y2="93164"/>
                        <a14:foregroundMark x1="9766" y1="60352" x2="8984" y2="597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416" y="6467479"/>
            <a:ext cx="486895" cy="48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" name="TextBox 285">
            <a:extLst>
              <a:ext uri="{FF2B5EF4-FFF2-40B4-BE49-F238E27FC236}">
                <a16:creationId xmlns:a16="http://schemas.microsoft.com/office/drawing/2014/main" id="{20A9167A-1D95-47D4-BE74-367E3246414D}"/>
              </a:ext>
            </a:extLst>
          </p:cNvPr>
          <p:cNvSpPr txBox="1"/>
          <p:nvPr/>
        </p:nvSpPr>
        <p:spPr>
          <a:xfrm>
            <a:off x="8324948" y="3862781"/>
            <a:ext cx="1458876" cy="927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>
                <a:solidFill>
                  <a:schemeClr val="bg1"/>
                </a:solidFill>
                <a:highlight>
                  <a:srgbClr val="1F4E79"/>
                </a:highlight>
              </a:rPr>
              <a:t>YEAR 9 ROTATION</a:t>
            </a:r>
          </a:p>
          <a:p>
            <a:pPr algn="ctr"/>
            <a:r>
              <a:rPr lang="en-US" sz="775" b="1" dirty="0"/>
              <a:t>TERM 1 </a:t>
            </a:r>
            <a:r>
              <a:rPr lang="en-US" sz="775" dirty="0"/>
              <a:t>SEPT – OCT</a:t>
            </a:r>
          </a:p>
          <a:p>
            <a:pPr algn="ctr"/>
            <a:r>
              <a:rPr lang="en-US" sz="775" b="1" dirty="0"/>
              <a:t>TERM 2 </a:t>
            </a:r>
            <a:r>
              <a:rPr lang="en-US" sz="775" dirty="0"/>
              <a:t>NOV – JAN</a:t>
            </a:r>
          </a:p>
          <a:p>
            <a:pPr algn="ctr"/>
            <a:r>
              <a:rPr lang="en-US" sz="775" b="1" dirty="0"/>
              <a:t>TERM 3 </a:t>
            </a:r>
            <a:r>
              <a:rPr lang="en-US" sz="775" dirty="0"/>
              <a:t>JAN – MAR</a:t>
            </a:r>
          </a:p>
          <a:p>
            <a:pPr algn="ctr"/>
            <a:r>
              <a:rPr lang="en-US" sz="775" b="1" dirty="0"/>
              <a:t>TERM 4 </a:t>
            </a:r>
            <a:r>
              <a:rPr lang="en-US" sz="775" dirty="0"/>
              <a:t>APR - MAY</a:t>
            </a:r>
          </a:p>
          <a:p>
            <a:pPr algn="ctr"/>
            <a:r>
              <a:rPr lang="en-US" sz="775" b="1" dirty="0"/>
              <a:t>TERM 5/6 </a:t>
            </a:r>
            <a:r>
              <a:rPr lang="en-US" sz="775" dirty="0"/>
              <a:t>JUNE - JULY</a:t>
            </a:r>
          </a:p>
          <a:p>
            <a:pPr algn="ctr"/>
            <a:endParaRPr lang="en-US" sz="775" dirty="0"/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AD08332C-4D82-486D-B891-5FBE7C3A87DD}"/>
              </a:ext>
            </a:extLst>
          </p:cNvPr>
          <p:cNvSpPr txBox="1"/>
          <p:nvPr/>
        </p:nvSpPr>
        <p:spPr>
          <a:xfrm>
            <a:off x="8245787" y="8188051"/>
            <a:ext cx="145887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>
                <a:solidFill>
                  <a:schemeClr val="bg1"/>
                </a:solidFill>
                <a:highlight>
                  <a:srgbClr val="548235"/>
                </a:highlight>
              </a:rPr>
              <a:t>YEAR 8 ROTATION</a:t>
            </a:r>
          </a:p>
          <a:p>
            <a:pPr algn="ctr"/>
            <a:r>
              <a:rPr lang="en-US" sz="775" b="1" dirty="0"/>
              <a:t>TERM 1 </a:t>
            </a:r>
            <a:r>
              <a:rPr lang="en-US" sz="775" dirty="0"/>
              <a:t>SEPT – DEC</a:t>
            </a:r>
          </a:p>
          <a:p>
            <a:pPr algn="ctr"/>
            <a:r>
              <a:rPr lang="en-US" sz="775" b="1" dirty="0"/>
              <a:t>TERM 2 </a:t>
            </a:r>
            <a:r>
              <a:rPr lang="en-US" sz="775" dirty="0"/>
              <a:t>JAN – APR</a:t>
            </a:r>
          </a:p>
          <a:p>
            <a:pPr algn="ctr"/>
            <a:r>
              <a:rPr lang="en-US" sz="775" b="1" dirty="0"/>
              <a:t>TERM 3 </a:t>
            </a:r>
            <a:r>
              <a:rPr lang="en-US" sz="775" dirty="0"/>
              <a:t>MAY - JUL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696094E9-598A-4434-BF9F-E89DAA72CA39}"/>
              </a:ext>
            </a:extLst>
          </p:cNvPr>
          <p:cNvSpPr txBox="1"/>
          <p:nvPr/>
        </p:nvSpPr>
        <p:spPr>
          <a:xfrm>
            <a:off x="8304995" y="10390883"/>
            <a:ext cx="1458876" cy="68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5" b="1" dirty="0">
                <a:highlight>
                  <a:srgbClr val="FFC000"/>
                </a:highlight>
              </a:rPr>
              <a:t>YEAR 7 ROTATION</a:t>
            </a:r>
          </a:p>
          <a:p>
            <a:pPr algn="ctr"/>
            <a:r>
              <a:rPr lang="en-US" sz="775" b="1" dirty="0"/>
              <a:t>TERM 1 </a:t>
            </a:r>
            <a:r>
              <a:rPr lang="en-US" sz="775" dirty="0"/>
              <a:t>SEPT – DEC</a:t>
            </a:r>
          </a:p>
          <a:p>
            <a:pPr algn="ctr"/>
            <a:r>
              <a:rPr lang="en-US" sz="775" b="1" dirty="0"/>
              <a:t>TERM 2 </a:t>
            </a:r>
            <a:r>
              <a:rPr lang="en-US" sz="775" dirty="0"/>
              <a:t>JAN – APR</a:t>
            </a:r>
          </a:p>
          <a:p>
            <a:pPr algn="ctr"/>
            <a:r>
              <a:rPr lang="en-US" sz="775" b="1" dirty="0"/>
              <a:t>TERM 3 </a:t>
            </a:r>
            <a:r>
              <a:rPr lang="en-US" sz="775" dirty="0"/>
              <a:t>MAY – JUNE</a:t>
            </a:r>
          </a:p>
          <a:p>
            <a:pPr algn="ctr"/>
            <a:r>
              <a:rPr lang="en-US" sz="775" b="1" dirty="0"/>
              <a:t>SHORT PROJECT </a:t>
            </a:r>
            <a:r>
              <a:rPr lang="en-US" sz="775" dirty="0"/>
              <a:t>- JULY</a:t>
            </a:r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6250701" y="11101728"/>
            <a:ext cx="765960" cy="66979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5" b="1" dirty="0">
                <a:solidFill>
                  <a:schemeClr val="tx1"/>
                </a:solidFill>
              </a:rPr>
              <a:t>Wind power-ed car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9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4282"/>
          <a:stretch/>
        </p:blipFill>
        <p:spPr>
          <a:xfrm>
            <a:off x="6437839" y="12293820"/>
            <a:ext cx="588656" cy="50458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46549" y="12360683"/>
            <a:ext cx="622162" cy="33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75" dirty="0"/>
              <a:t>What is a charity?</a:t>
            </a:r>
          </a:p>
        </p:txBody>
      </p:sp>
      <p:pic>
        <p:nvPicPr>
          <p:cNvPr id="293" name="Picture 292"/>
          <p:cNvPicPr>
            <a:picLocks noChangeAspect="1"/>
          </p:cNvPicPr>
          <p:nvPr/>
        </p:nvPicPr>
        <p:blipFill rotWithShape="1">
          <a:blip r:embed="rId20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0344" r="12414" b="22758"/>
          <a:stretch/>
        </p:blipFill>
        <p:spPr>
          <a:xfrm>
            <a:off x="3610628" y="11930628"/>
            <a:ext cx="459861" cy="459861"/>
          </a:xfrm>
          <a:prstGeom prst="rect">
            <a:avLst/>
          </a:prstGeom>
        </p:spPr>
      </p:pic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3838017" y="11627779"/>
            <a:ext cx="6768" cy="32816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8" name="Picture 29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21986" y="12266225"/>
            <a:ext cx="661097" cy="661097"/>
          </a:xfrm>
          <a:prstGeom prst="rect">
            <a:avLst/>
          </a:prstGeom>
        </p:spPr>
      </p:pic>
      <p:pic>
        <p:nvPicPr>
          <p:cNvPr id="301" name="Picture 300"/>
          <p:cNvPicPr>
            <a:picLocks noChangeAspect="1"/>
          </p:cNvPicPr>
          <p:nvPr/>
        </p:nvPicPr>
        <p:blipFill rotWithShape="1">
          <a:blip r:embed="rId22"/>
          <a:srcRect l="8414" r="8915" b="20454"/>
          <a:stretch/>
        </p:blipFill>
        <p:spPr>
          <a:xfrm>
            <a:off x="533568" y="10868223"/>
            <a:ext cx="467751" cy="450069"/>
          </a:xfrm>
          <a:prstGeom prst="rect">
            <a:avLst/>
          </a:prstGeom>
        </p:spPr>
      </p:pic>
      <p:pic>
        <p:nvPicPr>
          <p:cNvPr id="304" name="Picture 30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77509" y="9476241"/>
            <a:ext cx="661097" cy="661097"/>
          </a:xfrm>
          <a:prstGeom prst="rect">
            <a:avLst/>
          </a:prstGeom>
        </p:spPr>
      </p:pic>
      <p:pic>
        <p:nvPicPr>
          <p:cNvPr id="305" name="Picture 304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470484" y="11906940"/>
            <a:ext cx="423985" cy="507235"/>
          </a:xfrm>
          <a:prstGeom prst="rect">
            <a:avLst/>
          </a:prstGeom>
        </p:spPr>
      </p:pic>
      <p:pic>
        <p:nvPicPr>
          <p:cNvPr id="320" name="Picture 319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2947737" y="8899588"/>
            <a:ext cx="394808" cy="472328"/>
          </a:xfrm>
          <a:prstGeom prst="rect">
            <a:avLst/>
          </a:prstGeom>
        </p:spPr>
      </p:pic>
      <p:pic>
        <p:nvPicPr>
          <p:cNvPr id="323" name="Picture 322"/>
          <p:cNvPicPr>
            <a:picLocks noChangeAspect="1"/>
          </p:cNvPicPr>
          <p:nvPr/>
        </p:nvPicPr>
        <p:blipFill rotWithShape="1">
          <a:blip r:embed="rId19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4282"/>
          <a:stretch/>
        </p:blipFill>
        <p:spPr>
          <a:xfrm>
            <a:off x="4506837" y="9502122"/>
            <a:ext cx="442361" cy="379180"/>
          </a:xfrm>
          <a:prstGeom prst="rect">
            <a:avLst/>
          </a:prstGeom>
        </p:spPr>
      </p:pic>
      <p:pic>
        <p:nvPicPr>
          <p:cNvPr id="324" name="Picture 32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655285" y="8915624"/>
            <a:ext cx="497182" cy="497182"/>
          </a:xfrm>
          <a:prstGeom prst="rect">
            <a:avLst/>
          </a:prstGeom>
        </p:spPr>
      </p:pic>
      <p:pic>
        <p:nvPicPr>
          <p:cNvPr id="325" name="Picture 324"/>
          <p:cNvPicPr>
            <a:picLocks noChangeAspect="1"/>
          </p:cNvPicPr>
          <p:nvPr/>
        </p:nvPicPr>
        <p:blipFill rotWithShape="1">
          <a:blip r:embed="rId24"/>
          <a:srcRect l="9894" t="1768" r="9187" b="19433"/>
          <a:stretch/>
        </p:blipFill>
        <p:spPr>
          <a:xfrm>
            <a:off x="6862394" y="9051898"/>
            <a:ext cx="500555" cy="487440"/>
          </a:xfrm>
          <a:prstGeom prst="rect">
            <a:avLst/>
          </a:prstGeom>
        </p:spPr>
      </p:pic>
      <p:pic>
        <p:nvPicPr>
          <p:cNvPr id="327" name="Picture 326"/>
          <p:cNvPicPr>
            <a:picLocks noChangeAspect="1"/>
          </p:cNvPicPr>
          <p:nvPr/>
        </p:nvPicPr>
        <p:blipFill rotWithShape="1">
          <a:blip r:embed="rId25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7428" r="7227" b="17816"/>
          <a:stretch/>
        </p:blipFill>
        <p:spPr>
          <a:xfrm>
            <a:off x="7542819" y="7921560"/>
            <a:ext cx="438386" cy="422149"/>
          </a:xfrm>
          <a:prstGeom prst="rect">
            <a:avLst/>
          </a:prstGeom>
        </p:spPr>
      </p:pic>
      <p:sp>
        <p:nvSpPr>
          <p:cNvPr id="328" name="Oval 327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595817" y="8974721"/>
            <a:ext cx="645282" cy="61334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75" b="1" dirty="0">
                <a:solidFill>
                  <a:schemeClr val="tx1"/>
                </a:solidFill>
              </a:rPr>
              <a:t>RM</a:t>
            </a:r>
          </a:p>
          <a:p>
            <a:pPr algn="ctr"/>
            <a:r>
              <a:rPr lang="en-US" sz="775" b="1" dirty="0">
                <a:solidFill>
                  <a:schemeClr val="tx1"/>
                </a:solidFill>
              </a:rPr>
              <a:t>Skills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7346011" y="7551762"/>
            <a:ext cx="808271" cy="33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75" dirty="0"/>
              <a:t>What is a charity? RNLI</a:t>
            </a:r>
          </a:p>
        </p:txBody>
      </p:sp>
      <p:pic>
        <p:nvPicPr>
          <p:cNvPr id="334" name="Picture 333"/>
          <p:cNvPicPr>
            <a:picLocks noChangeAspect="1"/>
          </p:cNvPicPr>
          <p:nvPr/>
        </p:nvPicPr>
        <p:blipFill rotWithShape="1">
          <a:blip r:embed="rId20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0344" r="12414" b="22758"/>
          <a:stretch/>
        </p:blipFill>
        <p:spPr>
          <a:xfrm>
            <a:off x="6982759" y="7490979"/>
            <a:ext cx="459861" cy="459861"/>
          </a:xfrm>
          <a:prstGeom prst="rect">
            <a:avLst/>
          </a:prstGeom>
        </p:spPr>
      </p:pic>
      <p:grpSp>
        <p:nvGrpSpPr>
          <p:cNvPr id="337" name="Group 336">
            <a:extLst>
              <a:ext uri="{FF2B5EF4-FFF2-40B4-BE49-F238E27FC236}">
                <a16:creationId xmlns:a16="http://schemas.microsoft.com/office/drawing/2014/main" id="{2239A29E-3448-4AE0-89D8-2CF6091F11CD}"/>
              </a:ext>
            </a:extLst>
          </p:cNvPr>
          <p:cNvGrpSpPr/>
          <p:nvPr/>
        </p:nvGrpSpPr>
        <p:grpSpPr>
          <a:xfrm>
            <a:off x="5433604" y="7941936"/>
            <a:ext cx="598691" cy="556579"/>
            <a:chOff x="2429692" y="9320666"/>
            <a:chExt cx="682139" cy="564086"/>
          </a:xfrm>
        </p:grpSpPr>
        <p:pic>
          <p:nvPicPr>
            <p:cNvPr id="338" name="Picture 337">
              <a:extLst>
                <a:ext uri="{FF2B5EF4-FFF2-40B4-BE49-F238E27FC236}">
                  <a16:creationId xmlns:a16="http://schemas.microsoft.com/office/drawing/2014/main" id="{C720D452-6A8C-4D7C-8872-21CD8EC08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692" y="9419396"/>
              <a:ext cx="465356" cy="465356"/>
            </a:xfrm>
            <a:prstGeom prst="rect">
              <a:avLst/>
            </a:prstGeom>
          </p:spPr>
        </p:pic>
        <p:pic>
          <p:nvPicPr>
            <p:cNvPr id="339" name="Picture 338">
              <a:extLst>
                <a:ext uri="{FF2B5EF4-FFF2-40B4-BE49-F238E27FC236}">
                  <a16:creationId xmlns:a16="http://schemas.microsoft.com/office/drawing/2014/main" id="{21197331-143A-4714-8AFE-7B9317592D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3302" y="9320666"/>
              <a:ext cx="428529" cy="428529"/>
            </a:xfrm>
            <a:prstGeom prst="rect">
              <a:avLst/>
            </a:prstGeom>
          </p:spPr>
        </p:pic>
      </p:grpSp>
      <p:pic>
        <p:nvPicPr>
          <p:cNvPr id="341" name="Picture 340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865003" y="7933289"/>
            <a:ext cx="661097" cy="661097"/>
          </a:xfrm>
          <a:prstGeom prst="rect">
            <a:avLst/>
          </a:prstGeom>
        </p:spPr>
      </p:pic>
      <p:pic>
        <p:nvPicPr>
          <p:cNvPr id="342" name="Picture 341">
            <a:extLst>
              <a:ext uri="{FF2B5EF4-FFF2-40B4-BE49-F238E27FC236}">
                <a16:creationId xmlns:a16="http://schemas.microsoft.com/office/drawing/2014/main" id="{56A2DD83-5EB6-4529-8FE2-38DACE16367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129" y="7908540"/>
            <a:ext cx="577731" cy="609039"/>
          </a:xfrm>
          <a:prstGeom prst="rect">
            <a:avLst/>
          </a:prstGeom>
        </p:spPr>
      </p:pic>
      <p:pic>
        <p:nvPicPr>
          <p:cNvPr id="378" name="Picture 377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2436391" y="7951438"/>
            <a:ext cx="395559" cy="473226"/>
          </a:xfrm>
          <a:prstGeom prst="rect">
            <a:avLst/>
          </a:prstGeom>
        </p:spPr>
      </p:pic>
      <p:pic>
        <p:nvPicPr>
          <p:cNvPr id="379" name="Picture 378"/>
          <p:cNvPicPr>
            <a:picLocks noChangeAspect="1"/>
          </p:cNvPicPr>
          <p:nvPr/>
        </p:nvPicPr>
        <p:blipFill rotWithShape="1">
          <a:blip r:embed="rId22"/>
          <a:srcRect l="8414" r="8915" b="20454"/>
          <a:stretch/>
        </p:blipFill>
        <p:spPr>
          <a:xfrm>
            <a:off x="300361" y="7286958"/>
            <a:ext cx="537800" cy="517470"/>
          </a:xfrm>
          <a:prstGeom prst="rect">
            <a:avLst/>
          </a:prstGeom>
        </p:spPr>
      </p:pic>
      <p:pic>
        <p:nvPicPr>
          <p:cNvPr id="380" name="Picture 379"/>
          <p:cNvPicPr>
            <a:picLocks noChangeAspect="1"/>
          </p:cNvPicPr>
          <p:nvPr/>
        </p:nvPicPr>
        <p:blipFill rotWithShape="1">
          <a:blip r:embed="rId26"/>
          <a:srcRect l="6020" r="4324" b="17878"/>
          <a:stretch/>
        </p:blipFill>
        <p:spPr>
          <a:xfrm>
            <a:off x="1355708" y="7089722"/>
            <a:ext cx="417740" cy="382641"/>
          </a:xfrm>
          <a:prstGeom prst="rect">
            <a:avLst/>
          </a:prstGeom>
        </p:spPr>
      </p:pic>
      <p:pic>
        <p:nvPicPr>
          <p:cNvPr id="382" name="Picture 381"/>
          <p:cNvPicPr>
            <a:picLocks noChangeAspect="1"/>
          </p:cNvPicPr>
          <p:nvPr/>
        </p:nvPicPr>
        <p:blipFill rotWithShape="1">
          <a:blip r:embed="rId26"/>
          <a:srcRect l="6020" r="4324" b="17878"/>
          <a:stretch/>
        </p:blipFill>
        <p:spPr>
          <a:xfrm>
            <a:off x="4005925" y="11297825"/>
            <a:ext cx="435509" cy="398917"/>
          </a:xfrm>
          <a:prstGeom prst="rect">
            <a:avLst/>
          </a:prstGeom>
        </p:spPr>
      </p:pic>
      <p:pic>
        <p:nvPicPr>
          <p:cNvPr id="383" name="Picture 382"/>
          <p:cNvPicPr>
            <a:picLocks noChangeAspect="1"/>
          </p:cNvPicPr>
          <p:nvPr/>
        </p:nvPicPr>
        <p:blipFill rotWithShape="1">
          <a:blip r:embed="rId26"/>
          <a:srcRect l="6020" r="4324" b="17878"/>
          <a:stretch/>
        </p:blipFill>
        <p:spPr>
          <a:xfrm>
            <a:off x="6345408" y="8499374"/>
            <a:ext cx="416782" cy="381764"/>
          </a:xfrm>
          <a:prstGeom prst="rect">
            <a:avLst/>
          </a:prstGeom>
        </p:spPr>
      </p:pic>
      <p:pic>
        <p:nvPicPr>
          <p:cNvPr id="385" name="Picture 384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2465" y="5480165"/>
            <a:ext cx="661097" cy="661097"/>
          </a:xfrm>
          <a:prstGeom prst="rect">
            <a:avLst/>
          </a:prstGeom>
        </p:spPr>
      </p:pic>
      <p:pic>
        <p:nvPicPr>
          <p:cNvPr id="386" name="Picture 6" descr="Old Sewing Machine Vector SVG Icon - SVG Repo Free SVG Icons">
            <a:extLst>
              <a:ext uri="{FF2B5EF4-FFF2-40B4-BE49-F238E27FC236}">
                <a16:creationId xmlns:a16="http://schemas.microsoft.com/office/drawing/2014/main" id="{137023A4-E00D-4A59-AAD6-A8C4F6524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41109" y="5857183"/>
            <a:ext cx="584652" cy="58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7" name="Picture 38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700532" y="6482956"/>
            <a:ext cx="661097" cy="661097"/>
          </a:xfrm>
          <a:prstGeom prst="rect">
            <a:avLst/>
          </a:prstGeom>
        </p:spPr>
      </p:pic>
      <p:pic>
        <p:nvPicPr>
          <p:cNvPr id="389" name="Picture 388"/>
          <p:cNvPicPr>
            <a:picLocks noChangeAspect="1"/>
          </p:cNvPicPr>
          <p:nvPr/>
        </p:nvPicPr>
        <p:blipFill rotWithShape="1">
          <a:blip r:embed="rId24"/>
          <a:srcRect l="9894" t="1768" r="9187" b="19433"/>
          <a:stretch/>
        </p:blipFill>
        <p:spPr>
          <a:xfrm>
            <a:off x="5980666" y="5692882"/>
            <a:ext cx="500555" cy="487440"/>
          </a:xfrm>
          <a:prstGeom prst="rect">
            <a:avLst/>
          </a:prstGeom>
        </p:spPr>
      </p:pic>
      <p:pic>
        <p:nvPicPr>
          <p:cNvPr id="395" name="Picture 394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6155787" y="6494294"/>
            <a:ext cx="395559" cy="473226"/>
          </a:xfrm>
          <a:prstGeom prst="rect">
            <a:avLst/>
          </a:prstGeom>
        </p:spPr>
      </p:pic>
      <p:pic>
        <p:nvPicPr>
          <p:cNvPr id="248" name="Picture 247"/>
          <p:cNvPicPr>
            <a:picLocks noChangeAspect="1"/>
          </p:cNvPicPr>
          <p:nvPr/>
        </p:nvPicPr>
        <p:blipFill rotWithShape="1">
          <a:blip r:embed="rId22"/>
          <a:srcRect l="8414" r="8915" b="20454"/>
          <a:stretch/>
        </p:blipFill>
        <p:spPr>
          <a:xfrm>
            <a:off x="336362" y="3939315"/>
            <a:ext cx="467751" cy="450069"/>
          </a:xfrm>
          <a:prstGeom prst="rect">
            <a:avLst/>
          </a:prstGeom>
        </p:spPr>
      </p:pic>
      <p:pic>
        <p:nvPicPr>
          <p:cNvPr id="257" name="Picture 25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36467" y="2394034"/>
            <a:ext cx="661097" cy="661097"/>
          </a:xfrm>
          <a:prstGeom prst="rect">
            <a:avLst/>
          </a:prstGeom>
        </p:spPr>
      </p:pic>
      <p:pic>
        <p:nvPicPr>
          <p:cNvPr id="292" name="Picture 291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2971396" y="2689756"/>
            <a:ext cx="395559" cy="473226"/>
          </a:xfrm>
          <a:prstGeom prst="rect">
            <a:avLst/>
          </a:prstGeom>
        </p:spPr>
      </p:pic>
      <p:pic>
        <p:nvPicPr>
          <p:cNvPr id="296" name="Picture 29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886043" y="4275747"/>
            <a:ext cx="661097" cy="661097"/>
          </a:xfrm>
          <a:prstGeom prst="rect">
            <a:avLst/>
          </a:prstGeom>
        </p:spPr>
      </p:pic>
      <p:grpSp>
        <p:nvGrpSpPr>
          <p:cNvPr id="297" name="Group 296">
            <a:extLst>
              <a:ext uri="{FF2B5EF4-FFF2-40B4-BE49-F238E27FC236}">
                <a16:creationId xmlns:a16="http://schemas.microsoft.com/office/drawing/2014/main" id="{2239A29E-3448-4AE0-89D8-2CF6091F11CD}"/>
              </a:ext>
            </a:extLst>
          </p:cNvPr>
          <p:cNvGrpSpPr/>
          <p:nvPr/>
        </p:nvGrpSpPr>
        <p:grpSpPr>
          <a:xfrm>
            <a:off x="7646098" y="4966083"/>
            <a:ext cx="598691" cy="556579"/>
            <a:chOff x="2429692" y="9320666"/>
            <a:chExt cx="682139" cy="564086"/>
          </a:xfrm>
        </p:grpSpPr>
        <p:pic>
          <p:nvPicPr>
            <p:cNvPr id="319" name="Picture 318">
              <a:extLst>
                <a:ext uri="{FF2B5EF4-FFF2-40B4-BE49-F238E27FC236}">
                  <a16:creationId xmlns:a16="http://schemas.microsoft.com/office/drawing/2014/main" id="{C720D452-6A8C-4D7C-8872-21CD8EC08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692" y="9419396"/>
              <a:ext cx="465356" cy="465356"/>
            </a:xfrm>
            <a:prstGeom prst="rect">
              <a:avLst/>
            </a:prstGeom>
          </p:spPr>
        </p:pic>
        <p:pic>
          <p:nvPicPr>
            <p:cNvPr id="349" name="Picture 348">
              <a:extLst>
                <a:ext uri="{FF2B5EF4-FFF2-40B4-BE49-F238E27FC236}">
                  <a16:creationId xmlns:a16="http://schemas.microsoft.com/office/drawing/2014/main" id="{21197331-143A-4714-8AFE-7B9317592D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3302" y="9320666"/>
              <a:ext cx="428529" cy="428529"/>
            </a:xfrm>
            <a:prstGeom prst="rect">
              <a:avLst/>
            </a:prstGeom>
          </p:spPr>
        </p:pic>
      </p:grpSp>
      <p:pic>
        <p:nvPicPr>
          <p:cNvPr id="350" name="Picture 349"/>
          <p:cNvPicPr>
            <a:picLocks noChangeAspect="1"/>
          </p:cNvPicPr>
          <p:nvPr/>
        </p:nvPicPr>
        <p:blipFill rotWithShape="1">
          <a:blip r:embed="rId27"/>
          <a:srcRect l="15221" t="4540" r="13391" b="20862"/>
          <a:stretch/>
        </p:blipFill>
        <p:spPr>
          <a:xfrm>
            <a:off x="8002677" y="4429750"/>
            <a:ext cx="434739" cy="454277"/>
          </a:xfrm>
          <a:prstGeom prst="rect">
            <a:avLst/>
          </a:prstGeom>
        </p:spPr>
      </p:pic>
      <p:pic>
        <p:nvPicPr>
          <p:cNvPr id="351" name="Picture 350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007279" y="2633229"/>
            <a:ext cx="661097" cy="661097"/>
          </a:xfrm>
          <a:prstGeom prst="rect">
            <a:avLst/>
          </a:prstGeom>
        </p:spPr>
      </p:pic>
      <p:pic>
        <p:nvPicPr>
          <p:cNvPr id="352" name="Picture 351"/>
          <p:cNvPicPr>
            <a:picLocks noChangeAspect="1"/>
          </p:cNvPicPr>
          <p:nvPr/>
        </p:nvPicPr>
        <p:blipFill rotWithShape="1">
          <a:blip r:embed="rId24"/>
          <a:srcRect l="9894" t="1768" r="9187" b="19433"/>
          <a:stretch/>
        </p:blipFill>
        <p:spPr>
          <a:xfrm>
            <a:off x="7080214" y="2596271"/>
            <a:ext cx="500555" cy="487440"/>
          </a:xfrm>
          <a:prstGeom prst="rect">
            <a:avLst/>
          </a:prstGeom>
        </p:spPr>
      </p:pic>
      <p:pic>
        <p:nvPicPr>
          <p:cNvPr id="353" name="Picture 352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8754584" y="3215758"/>
            <a:ext cx="477339" cy="571063"/>
          </a:xfrm>
          <a:prstGeom prst="rect">
            <a:avLst/>
          </a:prstGeom>
        </p:spPr>
      </p:pic>
      <p:sp>
        <p:nvSpPr>
          <p:cNvPr id="354" name="Oval 353">
            <a:extLst>
              <a:ext uri="{FF2B5EF4-FFF2-40B4-BE49-F238E27FC236}">
                <a16:creationId xmlns:a16="http://schemas.microsoft.com/office/drawing/2014/main" id="{D3DE387F-0495-4D25-9F3B-BD79348A0E6B}"/>
              </a:ext>
            </a:extLst>
          </p:cNvPr>
          <p:cNvSpPr/>
          <p:nvPr/>
        </p:nvSpPr>
        <p:spPr>
          <a:xfrm>
            <a:off x="2076349" y="1922444"/>
            <a:ext cx="823884" cy="80461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FC56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CF7BCC8C-78D1-423A-A3AB-28FD6C5BBD1F}"/>
              </a:ext>
            </a:extLst>
          </p:cNvPr>
          <p:cNvSpPr txBox="1"/>
          <p:nvPr/>
        </p:nvSpPr>
        <p:spPr>
          <a:xfrm>
            <a:off x="2039394" y="2071176"/>
            <a:ext cx="940821" cy="370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dirty="0" err="1"/>
              <a:t>Vtec</a:t>
            </a:r>
            <a:r>
              <a:rPr lang="en-GB" sz="905" b="1" dirty="0"/>
              <a:t> ENGINEERING</a:t>
            </a: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E17BD39D-4067-4B35-B05A-57FA0E27520C}"/>
              </a:ext>
            </a:extLst>
          </p:cNvPr>
          <p:cNvSpPr/>
          <p:nvPr/>
        </p:nvSpPr>
        <p:spPr>
          <a:xfrm>
            <a:off x="2771085" y="858052"/>
            <a:ext cx="1176289" cy="807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775" b="1" dirty="0"/>
              <a:t>How it's assessed</a:t>
            </a:r>
          </a:p>
          <a:p>
            <a:pPr fontAlgn="base"/>
            <a:r>
              <a:rPr lang="en-GB" sz="775" dirty="0"/>
              <a:t>Written exam: 2 hours</a:t>
            </a:r>
          </a:p>
          <a:p>
            <a:pPr fontAlgn="base"/>
            <a:r>
              <a:rPr lang="en-GB" sz="775" dirty="0"/>
              <a:t>40%</a:t>
            </a:r>
          </a:p>
          <a:p>
            <a:pPr fontAlgn="base"/>
            <a:r>
              <a:rPr lang="en-GB" sz="775" dirty="0"/>
              <a:t>2 Controlled assessment units</a:t>
            </a:r>
          </a:p>
          <a:p>
            <a:pPr fontAlgn="base"/>
            <a:r>
              <a:rPr lang="en-GB" sz="775" b="1" dirty="0"/>
              <a:t>60% of GCSE</a:t>
            </a:r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ECBEB678-5B2A-42D4-8AA8-932A5AE03339}"/>
              </a:ext>
            </a:extLst>
          </p:cNvPr>
          <p:cNvSpPr/>
          <p:nvPr/>
        </p:nvSpPr>
        <p:spPr>
          <a:xfrm>
            <a:off x="2749512" y="654506"/>
            <a:ext cx="2153761" cy="25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34" b="1" dirty="0"/>
              <a:t>ENGINEERING</a:t>
            </a:r>
          </a:p>
        </p:txBody>
      </p:sp>
      <p:pic>
        <p:nvPicPr>
          <p:cNvPr id="358" name="Picture 357"/>
          <p:cNvPicPr>
            <a:picLocks noChangeAspect="1"/>
          </p:cNvPicPr>
          <p:nvPr/>
        </p:nvPicPr>
        <p:blipFill rotWithShape="1">
          <a:blip r:embed="rId24"/>
          <a:srcRect l="9894" t="1768" r="9187" b="19433"/>
          <a:stretch/>
        </p:blipFill>
        <p:spPr>
          <a:xfrm>
            <a:off x="1718497" y="1685363"/>
            <a:ext cx="404995" cy="394384"/>
          </a:xfrm>
          <a:prstGeom prst="rect">
            <a:avLst/>
          </a:prstGeom>
        </p:spPr>
      </p:pic>
      <p:pic>
        <p:nvPicPr>
          <p:cNvPr id="362" name="Picture 36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253800" y="813984"/>
            <a:ext cx="497182" cy="497182"/>
          </a:xfrm>
          <a:prstGeom prst="rect">
            <a:avLst/>
          </a:prstGeom>
        </p:spPr>
      </p:pic>
      <p:pic>
        <p:nvPicPr>
          <p:cNvPr id="364" name="Picture 363"/>
          <p:cNvPicPr>
            <a:picLocks noChangeAspect="1"/>
          </p:cNvPicPr>
          <p:nvPr/>
        </p:nvPicPr>
        <p:blipFill rotWithShape="1">
          <a:blip r:embed="rId27"/>
          <a:srcRect l="15221" t="4540" r="13391" b="20862"/>
          <a:stretch/>
        </p:blipFill>
        <p:spPr>
          <a:xfrm>
            <a:off x="2974959" y="1656834"/>
            <a:ext cx="434739" cy="454277"/>
          </a:xfrm>
          <a:prstGeom prst="rect">
            <a:avLst/>
          </a:prstGeom>
        </p:spPr>
      </p:pic>
      <p:pic>
        <p:nvPicPr>
          <p:cNvPr id="365" name="Picture 364"/>
          <p:cNvPicPr>
            <a:picLocks noChangeAspect="1"/>
          </p:cNvPicPr>
          <p:nvPr/>
        </p:nvPicPr>
        <p:blipFill rotWithShape="1">
          <a:blip r:embed="rId22"/>
          <a:srcRect l="8414" r="8915" b="20454"/>
          <a:stretch/>
        </p:blipFill>
        <p:spPr>
          <a:xfrm>
            <a:off x="4205727" y="1555303"/>
            <a:ext cx="467751" cy="450069"/>
          </a:xfrm>
          <a:prstGeom prst="rect">
            <a:avLst/>
          </a:prstGeom>
        </p:spPr>
      </p:pic>
      <p:grpSp>
        <p:nvGrpSpPr>
          <p:cNvPr id="366" name="Group 365">
            <a:extLst>
              <a:ext uri="{FF2B5EF4-FFF2-40B4-BE49-F238E27FC236}">
                <a16:creationId xmlns:a16="http://schemas.microsoft.com/office/drawing/2014/main" id="{2239A29E-3448-4AE0-89D8-2CF6091F11CD}"/>
              </a:ext>
            </a:extLst>
          </p:cNvPr>
          <p:cNvGrpSpPr/>
          <p:nvPr/>
        </p:nvGrpSpPr>
        <p:grpSpPr>
          <a:xfrm>
            <a:off x="5109982" y="1511525"/>
            <a:ext cx="598691" cy="556579"/>
            <a:chOff x="2429692" y="9320666"/>
            <a:chExt cx="682139" cy="564086"/>
          </a:xfrm>
        </p:grpSpPr>
        <p:pic>
          <p:nvPicPr>
            <p:cNvPr id="367" name="Picture 366">
              <a:extLst>
                <a:ext uri="{FF2B5EF4-FFF2-40B4-BE49-F238E27FC236}">
                  <a16:creationId xmlns:a16="http://schemas.microsoft.com/office/drawing/2014/main" id="{C720D452-6A8C-4D7C-8872-21CD8EC08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9692" y="9419396"/>
              <a:ext cx="465356" cy="465356"/>
            </a:xfrm>
            <a:prstGeom prst="rect">
              <a:avLst/>
            </a:prstGeom>
          </p:spPr>
        </p:pic>
        <p:pic>
          <p:nvPicPr>
            <p:cNvPr id="368" name="Picture 367">
              <a:extLst>
                <a:ext uri="{FF2B5EF4-FFF2-40B4-BE49-F238E27FC236}">
                  <a16:creationId xmlns:a16="http://schemas.microsoft.com/office/drawing/2014/main" id="{21197331-143A-4714-8AFE-7B9317592D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3302" y="9320666"/>
              <a:ext cx="428529" cy="428529"/>
            </a:xfrm>
            <a:prstGeom prst="rect">
              <a:avLst/>
            </a:prstGeom>
          </p:spPr>
        </p:pic>
      </p:grpSp>
      <p:pic>
        <p:nvPicPr>
          <p:cNvPr id="369" name="Picture 368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1564386" y="4210765"/>
            <a:ext cx="377591" cy="451730"/>
          </a:xfrm>
          <a:prstGeom prst="rect">
            <a:avLst/>
          </a:prstGeom>
        </p:spPr>
      </p:pic>
      <p:pic>
        <p:nvPicPr>
          <p:cNvPr id="370" name="Picture 369"/>
          <p:cNvPicPr>
            <a:picLocks noChangeAspect="1"/>
          </p:cNvPicPr>
          <p:nvPr/>
        </p:nvPicPr>
        <p:blipFill rotWithShape="1">
          <a:blip r:embed="rId23"/>
          <a:srcRect l="14921" t="-1270" r="15556" b="18096"/>
          <a:stretch/>
        </p:blipFill>
        <p:spPr>
          <a:xfrm>
            <a:off x="6126000" y="10173034"/>
            <a:ext cx="395559" cy="473226"/>
          </a:xfrm>
          <a:prstGeom prst="rect">
            <a:avLst/>
          </a:prstGeom>
        </p:spPr>
      </p:pic>
      <p:pic>
        <p:nvPicPr>
          <p:cNvPr id="246" name="Picture 245"/>
          <p:cNvPicPr>
            <a:picLocks noChangeAspect="1"/>
          </p:cNvPicPr>
          <p:nvPr/>
        </p:nvPicPr>
        <p:blipFill rotWithShape="1">
          <a:blip r:embed="rId19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4282"/>
          <a:stretch/>
        </p:blipFill>
        <p:spPr>
          <a:xfrm>
            <a:off x="8093655" y="8537218"/>
            <a:ext cx="442361" cy="379180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 rotWithShape="1">
          <a:blip r:embed="rId19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4282"/>
          <a:stretch/>
        </p:blipFill>
        <p:spPr>
          <a:xfrm>
            <a:off x="8138114" y="5762280"/>
            <a:ext cx="442361" cy="379180"/>
          </a:xfrm>
          <a:prstGeom prst="rect">
            <a:avLst/>
          </a:prstGeom>
        </p:spPr>
      </p:pic>
      <p:pic>
        <p:nvPicPr>
          <p:cNvPr id="277" name="Picture 276"/>
          <p:cNvPicPr>
            <a:picLocks noChangeAspect="1"/>
          </p:cNvPicPr>
          <p:nvPr/>
        </p:nvPicPr>
        <p:blipFill rotWithShape="1">
          <a:blip r:embed="rId19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14282"/>
          <a:stretch/>
        </p:blipFill>
        <p:spPr>
          <a:xfrm>
            <a:off x="8550892" y="1939691"/>
            <a:ext cx="442361" cy="379180"/>
          </a:xfrm>
          <a:prstGeom prst="rect">
            <a:avLst/>
          </a:prstGeom>
        </p:spPr>
      </p:pic>
      <p:pic>
        <p:nvPicPr>
          <p:cNvPr id="371" name="Picture 370"/>
          <p:cNvPicPr>
            <a:picLocks noChangeAspect="1"/>
          </p:cNvPicPr>
          <p:nvPr/>
        </p:nvPicPr>
        <p:blipFill rotWithShape="1">
          <a:blip r:embed="rId26"/>
          <a:srcRect l="6020" r="4324" b="17878"/>
          <a:stretch/>
        </p:blipFill>
        <p:spPr>
          <a:xfrm>
            <a:off x="5494893" y="5428214"/>
            <a:ext cx="436472" cy="399799"/>
          </a:xfrm>
          <a:prstGeom prst="rect">
            <a:avLst/>
          </a:prstGeom>
        </p:spPr>
      </p:pic>
      <p:pic>
        <p:nvPicPr>
          <p:cNvPr id="373" name="Picture 372"/>
          <p:cNvPicPr>
            <a:picLocks noChangeAspect="1"/>
          </p:cNvPicPr>
          <p:nvPr/>
        </p:nvPicPr>
        <p:blipFill rotWithShape="1">
          <a:blip r:embed="rId26"/>
          <a:srcRect l="6020" r="4324" b="17878"/>
          <a:stretch/>
        </p:blipFill>
        <p:spPr>
          <a:xfrm>
            <a:off x="1085878" y="5252843"/>
            <a:ext cx="446584" cy="40906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541E1649-1C2D-0377-72A5-6EEB0FA14668}"/>
              </a:ext>
            </a:extLst>
          </p:cNvPr>
          <p:cNvSpPr/>
          <p:nvPr/>
        </p:nvSpPr>
        <p:spPr>
          <a:xfrm>
            <a:off x="4800600" y="9873999"/>
            <a:ext cx="800706" cy="66979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5" b="1" dirty="0">
                <a:solidFill>
                  <a:schemeClr val="tx1"/>
                </a:solidFill>
              </a:rPr>
              <a:t>A fishy tail! recipe</a:t>
            </a:r>
          </a:p>
        </p:txBody>
      </p:sp>
      <p:pic>
        <p:nvPicPr>
          <p:cNvPr id="326" name="Picture 325"/>
          <p:cNvPicPr>
            <a:picLocks noChangeAspect="1"/>
          </p:cNvPicPr>
          <p:nvPr/>
        </p:nvPicPr>
        <p:blipFill rotWithShape="1">
          <a:blip r:embed="rId25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7428" r="7227" b="17816"/>
          <a:stretch/>
        </p:blipFill>
        <p:spPr>
          <a:xfrm>
            <a:off x="5490693" y="10151027"/>
            <a:ext cx="438386" cy="422149"/>
          </a:xfrm>
          <a:prstGeom prst="rect">
            <a:avLst/>
          </a:prstGeom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2075F401-1609-C651-FCDF-7B639EA9D3FE}"/>
              </a:ext>
            </a:extLst>
          </p:cNvPr>
          <p:cNvSpPr/>
          <p:nvPr/>
        </p:nvSpPr>
        <p:spPr>
          <a:xfrm>
            <a:off x="4092487" y="6879480"/>
            <a:ext cx="733036" cy="66979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5" b="1" dirty="0">
                <a:solidFill>
                  <a:schemeClr val="tx1"/>
                </a:solidFill>
              </a:rPr>
              <a:t>Beat the chippy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CA9E027-734E-A1BE-C374-0AD43412A997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4369981" y="10207256"/>
            <a:ext cx="430619" cy="164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6CEE9D4C-F562-E004-D49A-14C26A1F3ADA}"/>
              </a:ext>
            </a:extLst>
          </p:cNvPr>
          <p:cNvPicPr>
            <a:picLocks noChangeAspect="1"/>
          </p:cNvPicPr>
          <p:nvPr/>
        </p:nvPicPr>
        <p:blipFill rotWithShape="1">
          <a:blip r:embed="rId25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7428" r="7227" b="17816"/>
          <a:stretch/>
        </p:blipFill>
        <p:spPr>
          <a:xfrm>
            <a:off x="4643657" y="7179362"/>
            <a:ext cx="428083" cy="412228"/>
          </a:xfrm>
          <a:prstGeom prst="rect">
            <a:avLst/>
          </a:prstGeom>
        </p:spPr>
      </p:pic>
      <p:sp>
        <p:nvSpPr>
          <p:cNvPr id="40" name="Oval 39">
            <a:extLst>
              <a:ext uri="{FF2B5EF4-FFF2-40B4-BE49-F238E27FC236}">
                <a16:creationId xmlns:a16="http://schemas.microsoft.com/office/drawing/2014/main" id="{E811003F-4D7D-E076-B6B9-0C6E2C4594D7}"/>
              </a:ext>
            </a:extLst>
          </p:cNvPr>
          <p:cNvSpPr/>
          <p:nvPr/>
        </p:nvSpPr>
        <p:spPr>
          <a:xfrm>
            <a:off x="3525596" y="5163792"/>
            <a:ext cx="885888" cy="849251"/>
          </a:xfrm>
          <a:prstGeom prst="ellipse">
            <a:avLst/>
          </a:prstGeom>
          <a:solidFill>
            <a:schemeClr val="bg1"/>
          </a:solidFill>
          <a:ln w="7620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B99DC8-B7E4-E584-149E-111883842025}"/>
              </a:ext>
            </a:extLst>
          </p:cNvPr>
          <p:cNvSpPr/>
          <p:nvPr/>
        </p:nvSpPr>
        <p:spPr>
          <a:xfrm>
            <a:off x="3535638" y="5201513"/>
            <a:ext cx="933404" cy="728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34" b="1" dirty="0"/>
              <a:t>FOOD</a:t>
            </a:r>
          </a:p>
          <a:p>
            <a:pPr algn="ctr"/>
            <a:r>
              <a:rPr lang="en-US" sz="1034" dirty="0"/>
              <a:t>How it can cause ill health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089250F-A3A0-8A09-9AF0-8866DE03E59E}"/>
              </a:ext>
            </a:extLst>
          </p:cNvPr>
          <p:cNvSpPr/>
          <p:nvPr/>
        </p:nvSpPr>
        <p:spPr>
          <a:xfrm>
            <a:off x="7434712" y="3569523"/>
            <a:ext cx="917102" cy="84925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5" b="1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46B43A4-54EC-C524-B7BE-723D6609B9DE}"/>
              </a:ext>
            </a:extLst>
          </p:cNvPr>
          <p:cNvSpPr txBox="1"/>
          <p:nvPr/>
        </p:nvSpPr>
        <p:spPr>
          <a:xfrm>
            <a:off x="7426781" y="3715225"/>
            <a:ext cx="940821" cy="788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5" b="1" u="sng" dirty="0"/>
              <a:t>ENGINEERING</a:t>
            </a:r>
          </a:p>
          <a:p>
            <a:pPr algn="ctr"/>
            <a:r>
              <a:rPr lang="en-GB" sz="905" b="1" dirty="0"/>
              <a:t>Desk Tidier</a:t>
            </a:r>
          </a:p>
          <a:p>
            <a:pPr algn="ctr"/>
            <a:r>
              <a:rPr lang="en-GB" sz="905" b="1" dirty="0"/>
              <a:t>Mixed Materials</a:t>
            </a:r>
          </a:p>
          <a:p>
            <a:pPr algn="ctr"/>
            <a:endParaRPr lang="en-GB" sz="905" b="1" dirty="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8D144C2-D242-180D-2B8A-26BC34371634}"/>
              </a:ext>
            </a:extLst>
          </p:cNvPr>
          <p:cNvCxnSpPr>
            <a:cxnSpLocks/>
            <a:endCxn id="45" idx="2"/>
          </p:cNvCxnSpPr>
          <p:nvPr/>
        </p:nvCxnSpPr>
        <p:spPr>
          <a:xfrm flipV="1">
            <a:off x="7156083" y="3994149"/>
            <a:ext cx="278629" cy="39401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261A62D-1C30-077F-A8A7-4A727B5D6015}"/>
              </a:ext>
            </a:extLst>
          </p:cNvPr>
          <p:cNvCxnSpPr>
            <a:cxnSpLocks/>
          </p:cNvCxnSpPr>
          <p:nvPr/>
        </p:nvCxnSpPr>
        <p:spPr>
          <a:xfrm flipV="1">
            <a:off x="6345408" y="4082763"/>
            <a:ext cx="911628" cy="4687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795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  <SharedWithUsers xmlns="4276e521-d8f5-44a8-8722-75164a36e364">
      <UserInfo>
        <DisplayName>E Cooling</DisplayName>
        <AccountId>13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5" ma:contentTypeDescription="Create a new document." ma:contentTypeScope="" ma:versionID="4dac7ff436fdfdd594ac7c56390ed539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8e3826b2454d98bb2f2658cc1a338abe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8F55F3-511F-4686-92A0-3D64A444A6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BB198D-54BD-40AD-949E-8988171B3A3E}">
  <ds:schemaRefs>
    <ds:schemaRef ds:uri="d2ff850c-5ef6-4677-9489-0d05ff7cff03"/>
    <ds:schemaRef ds:uri="http://purl.org/dc/terms/"/>
    <ds:schemaRef ds:uri="2ecd3540-7ae6-4583-a408-d0fdbd12214c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4276e521-d8f5-44a8-8722-75164a36e364"/>
    <ds:schemaRef ds:uri="b6daa2f3-06b5-47f8-a85d-067055f32ca7"/>
  </ds:schemaRefs>
</ds:datastoreItem>
</file>

<file path=customXml/itemProps3.xml><?xml version="1.0" encoding="utf-8"?>
<ds:datastoreItem xmlns:ds="http://schemas.openxmlformats.org/officeDocument/2006/customXml" ds:itemID="{2A52D3A8-4BCF-4408-937D-E735F120D9C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3792</TotalTime>
  <Words>1068</Words>
  <Application>Microsoft Office PowerPoint</Application>
  <PresentationFormat>A3 Paper (297x420 mm)</PresentationFormat>
  <Paragraphs>193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Wadebridge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Burrell, Grace</dc:creator>
  <cp:lastModifiedBy>Tracey Ramage</cp:lastModifiedBy>
  <cp:revision>648</cp:revision>
  <cp:lastPrinted>2022-04-27T16:46:15Z</cp:lastPrinted>
  <dcterms:created xsi:type="dcterms:W3CDTF">2019-10-28T16:02:33Z</dcterms:created>
  <dcterms:modified xsi:type="dcterms:W3CDTF">2023-08-19T13:45:57Z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  <property fmtid="{D5CDD505-2E9C-101B-9397-08002B2CF9AE}" pid="3" name="MediaServiceImageTags">
    <vt:lpwstr/>
  </property>
  <property fmtid="{D5CDD505-2E9C-101B-9397-08002B2CF9AE}" pid="4" name="Order">
    <vt:r8>12100</vt:r8>
  </property>
  <property fmtid="{D5CDD505-2E9C-101B-9397-08002B2CF9AE}" pid="5" name="xd_Signature">
    <vt:bool>false</vt:bool>
  </property>
  <property fmtid="{D5CDD505-2E9C-101B-9397-08002B2CF9AE}" pid="6" name="SharedWithUsers">
    <vt:lpwstr>13;#E Cooling</vt:lpwstr>
  </property>
  <property fmtid="{D5CDD505-2E9C-101B-9397-08002B2CF9AE}" pid="7" name="xd_ProgID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</Properties>
</file>