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8" r:id="rId5"/>
    <p:sldId id="257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0BFF69-DC67-1691-7F63-70486D51CF7E}" v="1" dt="2026-01-27T09:20:43.574"/>
    <p1510:client id="{EF50E1FC-7B86-23BA-44B3-DD1A5CE386FD}" v="19" dt="2026-01-27T09:23:46.1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 Stow" userId="S::stowl@omacademy.co.uk::ed49c1d8-c73d-4a0c-a548-c2581d2a7937" providerId="AD" clId="Web-{EF50E1FC-7B86-23BA-44B3-DD1A5CE386FD}"/>
    <pc:docChg chg="addSld modSld">
      <pc:chgData name="L Stow" userId="S::stowl@omacademy.co.uk::ed49c1d8-c73d-4a0c-a548-c2581d2a7937" providerId="AD" clId="Web-{EF50E1FC-7B86-23BA-44B3-DD1A5CE386FD}" dt="2026-01-27T09:23:45.946" v="10" actId="1076"/>
      <pc:docMkLst>
        <pc:docMk/>
      </pc:docMkLst>
      <pc:sldChg chg="modSp add">
        <pc:chgData name="L Stow" userId="S::stowl@omacademy.co.uk::ed49c1d8-c73d-4a0c-a548-c2581d2a7937" providerId="AD" clId="Web-{EF50E1FC-7B86-23BA-44B3-DD1A5CE386FD}" dt="2026-01-27T09:23:45.946" v="10" actId="1076"/>
        <pc:sldMkLst>
          <pc:docMk/>
          <pc:sldMk cId="797130068" sldId="257"/>
        </pc:sldMkLst>
        <pc:spChg chg="mod">
          <ac:chgData name="L Stow" userId="S::stowl@omacademy.co.uk::ed49c1d8-c73d-4a0c-a548-c2581d2a7937" providerId="AD" clId="Web-{EF50E1FC-7B86-23BA-44B3-DD1A5CE386FD}" dt="2026-01-27T09:23:45.946" v="10" actId="1076"/>
          <ac:spMkLst>
            <pc:docMk/>
            <pc:sldMk cId="797130068" sldId="257"/>
            <ac:spMk id="5" creationId="{1D1C33C9-9288-4B96-92E6-3E3F5BB2BEF8}"/>
          </ac:spMkLst>
        </pc:spChg>
      </pc:sldChg>
      <pc:sldChg chg="modSp">
        <pc:chgData name="L Stow" userId="S::stowl@omacademy.co.uk::ed49c1d8-c73d-4a0c-a548-c2581d2a7937" providerId="AD" clId="Web-{EF50E1FC-7B86-23BA-44B3-DD1A5CE386FD}" dt="2026-01-27T09:23:35.102" v="7" actId="1076"/>
        <pc:sldMkLst>
          <pc:docMk/>
          <pc:sldMk cId="3918494999" sldId="258"/>
        </pc:sldMkLst>
        <pc:spChg chg="mod">
          <ac:chgData name="L Stow" userId="S::stowl@omacademy.co.uk::ed49c1d8-c73d-4a0c-a548-c2581d2a7937" providerId="AD" clId="Web-{EF50E1FC-7B86-23BA-44B3-DD1A5CE386FD}" dt="2026-01-27T09:23:35.102" v="7" actId="1076"/>
          <ac:spMkLst>
            <pc:docMk/>
            <pc:sldMk cId="3918494999" sldId="258"/>
            <ac:spMk id="5" creationId="{9AA36024-EF39-C7FB-16FD-9E1783454BD8}"/>
          </ac:spMkLst>
        </pc:spChg>
      </pc:sldChg>
    </pc:docChg>
  </pc:docChgLst>
  <pc:docChgLst>
    <pc:chgData name="L Stow" userId="S::stowl@omacademy.co.uk::ed49c1d8-c73d-4a0c-a548-c2581d2a7937" providerId="AD" clId="Web-{CD0BFF69-DC67-1691-7F63-70486D51CF7E}"/>
    <pc:docChg chg="delSld">
      <pc:chgData name="L Stow" userId="S::stowl@omacademy.co.uk::ed49c1d8-c73d-4a0c-a548-c2581d2a7937" providerId="AD" clId="Web-{CD0BFF69-DC67-1691-7F63-70486D51CF7E}" dt="2026-01-27T09:20:43.574" v="0"/>
      <pc:docMkLst>
        <pc:docMk/>
      </pc:docMkLst>
      <pc:sldChg chg="del">
        <pc:chgData name="L Stow" userId="S::stowl@omacademy.co.uk::ed49c1d8-c73d-4a0c-a548-c2581d2a7937" providerId="AD" clId="Web-{CD0BFF69-DC67-1691-7F63-70486D51CF7E}" dt="2026-01-27T09:20:43.574" v="0"/>
        <pc:sldMkLst>
          <pc:docMk/>
          <pc:sldMk cId="797130068" sldId="2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9B1D6-BBDB-4C4C-B00B-10EA36FA8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152B4C-BF3B-4158-9230-9196C7A3C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64606-1D21-4D88-B94A-EAB9B03C5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43AF5C-DB1F-4B97-9062-803B46C04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AF2317-506A-430D-926B-66BC413A6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64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3CD22-9AD1-41D4-B989-209E68104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984EB7-A61D-40C0-8960-3032197A91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979DBB-9EDD-411E-8173-E5C0A7463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A16F8-73E4-482D-ADFF-961C666B2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5F5DB-C824-4DDB-888B-25A0E91D0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5592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22C6D-FFCB-42B6-B137-3F15639A22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5C07F5-E601-4B82-A2D3-E3738326A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229745-5DE1-4334-B1DB-C41B21086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87E85-9DF4-48BC-BAA7-F4654B174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1B5F-E7D8-4293-ACF0-8FD12B95D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4389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lamp&#10;&#10;Description automatically generated">
            <a:extLst>
              <a:ext uri="{FF2B5EF4-FFF2-40B4-BE49-F238E27FC236}">
                <a16:creationId xmlns:a16="http://schemas.microsoft.com/office/drawing/2014/main" id="{3CFF213E-0A7B-AB42-BC44-9B063A679B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9770"/>
          <a:stretch/>
        </p:blipFill>
        <p:spPr>
          <a:xfrm>
            <a:off x="0" y="5538789"/>
            <a:ext cx="12192000" cy="13192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58FC0B-73D1-0343-854E-CD01D8FE5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AD3CD-0F38-6E49-8CFE-541745BB8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AC9C9-8F56-D742-AE41-24B65A563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B735A66-3CE7-2241-9CC3-8587A53EC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699" y="314249"/>
            <a:ext cx="8649101" cy="10662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>
                <a:solidFill>
                  <a:srgbClr val="9617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430B27E-01FB-A447-AF2E-1C2684E65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3266"/>
            <a:ext cx="10515600" cy="44436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defTabSz="360000">
              <a:spcBef>
                <a:spcPts val="1400"/>
              </a:spcBef>
              <a:buClr>
                <a:srgbClr val="449DD7"/>
              </a:buClr>
              <a:buFont typeface="Wingdings" pitchFamily="2" charset="2"/>
              <a:buChar char="§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8950" indent="-22542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0413" indent="-23177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3938" indent="-23018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9050" indent="-22383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C76B3FDD-1E9B-2E48-B147-F1BD34E583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031" y="349250"/>
            <a:ext cx="1675294" cy="10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2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amp&#10;&#10;Description automatically generated">
            <a:extLst>
              <a:ext uri="{FF2B5EF4-FFF2-40B4-BE49-F238E27FC236}">
                <a16:creationId xmlns:a16="http://schemas.microsoft.com/office/drawing/2014/main" id="{4CC733B9-CEE1-DA46-8ED8-1C1251735B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9770"/>
          <a:stretch/>
        </p:blipFill>
        <p:spPr>
          <a:xfrm>
            <a:off x="0" y="5538789"/>
            <a:ext cx="12192000" cy="131921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0D896-D063-C949-800F-269AB10C7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DDC47-0B2E-8541-BF89-3B670DCA1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97DD3-0105-3E42-990E-21AC2B91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EC284FE-C85C-0046-9A16-029433E96A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576930"/>
            <a:ext cx="9144000" cy="1428751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500">
                <a:solidFill>
                  <a:srgbClr val="9617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Section heading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D07ADC9-EDD9-0D4E-B787-8A7001612CB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78719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rgbClr val="B2B2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Subheading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FC28EB55-D656-6641-A72C-80FE3F23C8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427" y="349250"/>
            <a:ext cx="2923173" cy="18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41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lamp&#10;&#10;Description automatically generated">
            <a:extLst>
              <a:ext uri="{FF2B5EF4-FFF2-40B4-BE49-F238E27FC236}">
                <a16:creationId xmlns:a16="http://schemas.microsoft.com/office/drawing/2014/main" id="{C3B0EAA3-39AF-0E4F-BA09-4C1EBE7B1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9770"/>
          <a:stretch/>
        </p:blipFill>
        <p:spPr>
          <a:xfrm>
            <a:off x="0" y="5538789"/>
            <a:ext cx="12192000" cy="1319212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45CE4D-11B5-474E-AB35-33E19203A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D2762F-F58F-7B48-BD2E-0F2CDBEDC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6FF68-4806-B345-84A9-A43679012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E266321-BB4F-BC46-B508-B17AB1302F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3266"/>
            <a:ext cx="5040000" cy="44436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defTabSz="360000">
              <a:spcBef>
                <a:spcPts val="1400"/>
              </a:spcBef>
              <a:buClr>
                <a:srgbClr val="449DD7"/>
              </a:buClr>
              <a:buFont typeface="Wingdings" pitchFamily="2" charset="2"/>
              <a:buChar char="§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8950" indent="-22542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0413" indent="-23177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3938" indent="-23018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9050" indent="-22383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3D0CEFC-5C28-5344-8445-CB6C09AEFE5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13800" y="1733266"/>
            <a:ext cx="5040000" cy="44436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defTabSz="360000">
              <a:spcBef>
                <a:spcPts val="1400"/>
              </a:spcBef>
              <a:buClr>
                <a:srgbClr val="449DD7"/>
              </a:buClr>
              <a:buFont typeface="Wingdings" pitchFamily="2" charset="2"/>
              <a:buChar char="§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8950" indent="-22542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0413" indent="-23177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3938" indent="-23018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9050" indent="-22383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C6D4FD5-7E11-D74A-A1DE-D1C4E7033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699" y="314249"/>
            <a:ext cx="8649101" cy="10662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>
                <a:solidFill>
                  <a:srgbClr val="9617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691165A6-40B3-9845-B1F4-E435B3876B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031" y="349250"/>
            <a:ext cx="1675294" cy="10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793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amp&#10;&#10;Description automatically generated">
            <a:extLst>
              <a:ext uri="{FF2B5EF4-FFF2-40B4-BE49-F238E27FC236}">
                <a16:creationId xmlns:a16="http://schemas.microsoft.com/office/drawing/2014/main" id="{37EF5D74-CCB2-9F44-8A15-F4575BBCFB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9770"/>
          <a:stretch/>
        </p:blipFill>
        <p:spPr>
          <a:xfrm>
            <a:off x="0" y="5538789"/>
            <a:ext cx="12192000" cy="131921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0982A3-1A28-0E48-B02C-4BB04E2B9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36986A-85B0-4B41-9B6C-89B15AF1B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8E27E8-5581-EC46-B400-62B35DF2D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05E5DE-5451-E14B-8677-63B624FE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699" y="314249"/>
            <a:ext cx="8649101" cy="10662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>
                <a:solidFill>
                  <a:srgbClr val="9617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71216838-22C0-774B-9503-79CDF0D740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031" y="349250"/>
            <a:ext cx="1675294" cy="10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78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lamp&#10;&#10;Description automatically generated">
            <a:extLst>
              <a:ext uri="{FF2B5EF4-FFF2-40B4-BE49-F238E27FC236}">
                <a16:creationId xmlns:a16="http://schemas.microsoft.com/office/drawing/2014/main" id="{45729A10-C066-A14E-863F-3799B7B7D5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" b="39770"/>
          <a:stretch/>
        </p:blipFill>
        <p:spPr>
          <a:xfrm>
            <a:off x="0" y="5538789"/>
            <a:ext cx="12192000" cy="1319212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9BD546-6DA3-9849-B482-D51CEF802D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313800" y="1733266"/>
            <a:ext cx="5040000" cy="4442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80D49-3557-164E-8927-CC97FA3E3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61B919-97C1-0241-B9A5-96E73498E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BC5541-CFFF-6F42-B22B-2B6978951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30F4BC7-2A31-3F4F-B47F-08A7B5F89A3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38200" y="1733266"/>
            <a:ext cx="5040000" cy="444369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defTabSz="360000">
              <a:spcBef>
                <a:spcPts val="1400"/>
              </a:spcBef>
              <a:buClr>
                <a:srgbClr val="449DD7"/>
              </a:buClr>
              <a:buFont typeface="Wingdings" pitchFamily="2" charset="2"/>
              <a:buChar char="§"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88950" indent="-22542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760413" indent="-231775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3938" indent="-23018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289050" indent="-223838" defTabSz="360000">
              <a:buClr>
                <a:srgbClr val="B2B2B2"/>
              </a:buClr>
              <a:buFont typeface="Wingdings" pitchFamily="2" charset="2"/>
              <a:buChar char="§"/>
              <a:tabLst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05A2209-6279-9040-B7CB-2C992E88C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4699" y="314249"/>
            <a:ext cx="8649101" cy="106629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>
                <a:solidFill>
                  <a:srgbClr val="9617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1AFAC1AD-6A34-594A-99A2-5A038C2CEB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031" y="349250"/>
            <a:ext cx="1675294" cy="1066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71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0FE3B4-E0D3-2140-AEF9-4B58C64A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9DAEAC-4D23-9A43-A0F0-12B7EDD226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1/27/2026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91417F-71F2-4C48-8B19-0E4CFE72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C845D-0D9F-284E-9946-6E305DC1C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776BE3-2E31-2C42-A483-BEFE94CC999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421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05E0-6C1B-4838-A1CF-8B87240C6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46967-DBFF-4AFE-BFC9-6B67FBB2D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02854-1687-472C-A30C-52E54F0E1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12B08-F94A-448B-99A3-52FA35EB0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E2F49-5D95-43E0-8F63-21DF606F0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58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7162D-DE87-471A-929E-D70AF8637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3FD4E-B7F8-4BC6-B9DA-6D2225FF5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13AC9-8359-4F71-9654-631C4DEC3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2C82A1-FA27-4577-BEE8-5E1251257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9EA69-401E-410B-BE9B-5172DD4C5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097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F41EE-2005-413C-90B8-4499FA15B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526A5-2B4F-4C34-B37D-CA35B8CF1A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BBD3CF-ABA3-4F3B-A5E1-01118BC6F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AF127F-3FB1-4119-BB88-E76745914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733B9-E115-4A76-A10A-8177A3B4F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E877-ADE2-4987-A154-A1E14052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4751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419DE-99E6-4BED-AB6D-072FB17A0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BFFD8-F88F-4186-91E4-0B100C92DB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59898B-37B9-405C-BC9F-F8C8E612C5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B7B5EB-C58A-48BE-9BB4-1E6553A598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A912C5-DD8C-4FE3-B925-FD0350D7F4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74AC63-68B7-42A4-ACDB-FC1E5FE2E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7BAF04-F204-428F-AAF7-12D6EF4A5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3B06CF-B35D-4871-85C1-EACAB8B2D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969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CB94D-4955-4C1A-B150-7D8C9CEE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A6BA5-A414-4BCC-B11C-8FF11B27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D87D87-07D4-4A40-A8F6-905DE163C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EF634F-63B9-4767-B592-42BDEDDC5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619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D65F7-A114-4776-AC89-01414F575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E8C11C-3268-41F0-B198-40EF97496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A0A050-8627-404C-87FC-B539E1B24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81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E081B-1317-4FE1-9173-26EE9E251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1D06F-8BBA-4270-A8EA-FBE935AE1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3DF9A-573F-44DB-A7EC-9CA06E1CB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3EEAB4-442F-4F95-986B-00A5D1407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BCB771-A8F4-47C0-99BB-663672152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62EA4-6D16-4D9C-92E5-F68F804AE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1897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C6C08-A7A6-4CC9-809B-02D214E9F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A18E1D-1CBA-40B2-9561-DD8E965A09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B9AC74-5CA3-4B16-B207-88B3F7A99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7C41F0-F03B-4EEC-9865-5838BF9C7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6A4F5-D547-40AE-B205-CEA4B73C2E83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C4C37-DCAE-4C73-940B-AC80BDEF4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D3011-4C85-474C-841B-3A53D004F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371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5DEC3E-B3ED-448E-BB84-4A900766A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D75AE-D2C3-4BE0-8ECF-B0ACC98C38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394DC-DC03-4A28-ACCE-80E016C446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6A4F5-D547-40AE-B205-CEA4B73C2E83}" type="datetimeFigureOut">
              <a:rPr lang="en-GB" smtClean="0"/>
              <a:t>27/01/2026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4A8189-7D39-440F-AD1B-4FE1E34EC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89821-B15C-4DF8-9694-4A070B3891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FA600-9654-4DE5-AE7A-DEEC789C3F3E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0F536D-B2DB-4377-B176-AEF29BC776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/>
          <a:srcRect l="8822" t="6674"/>
          <a:stretch/>
        </p:blipFill>
        <p:spPr>
          <a:xfrm>
            <a:off x="157942" y="124691"/>
            <a:ext cx="859156" cy="58120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CF28900-0685-44AE-8155-D4C5E709673C}"/>
              </a:ext>
            </a:extLst>
          </p:cNvPr>
          <p:cNvCxnSpPr/>
          <p:nvPr userDrawn="1"/>
        </p:nvCxnSpPr>
        <p:spPr>
          <a:xfrm>
            <a:off x="157941" y="124691"/>
            <a:ext cx="11895513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0B9E7BF-9644-4F08-B59B-0A4B9BE6C381}"/>
              </a:ext>
            </a:extLst>
          </p:cNvPr>
          <p:cNvCxnSpPr/>
          <p:nvPr userDrawn="1"/>
        </p:nvCxnSpPr>
        <p:spPr>
          <a:xfrm>
            <a:off x="157942" y="124691"/>
            <a:ext cx="0" cy="663355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D6D6EE-ABED-4F56-AF5A-5201FE901496}"/>
              </a:ext>
            </a:extLst>
          </p:cNvPr>
          <p:cNvCxnSpPr/>
          <p:nvPr userDrawn="1"/>
        </p:nvCxnSpPr>
        <p:spPr>
          <a:xfrm>
            <a:off x="157942" y="6758247"/>
            <a:ext cx="11895513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0BADD6B-89F3-4EF4-9677-F03E415A8032}"/>
              </a:ext>
            </a:extLst>
          </p:cNvPr>
          <p:cNvCxnSpPr/>
          <p:nvPr userDrawn="1"/>
        </p:nvCxnSpPr>
        <p:spPr>
          <a:xfrm>
            <a:off x="12053454" y="124691"/>
            <a:ext cx="0" cy="6633556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5026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B3DF33F8-7A4F-9FB1-B8BF-D094985B7D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000" r="50000"/>
          <a:stretch/>
        </p:blipFill>
        <p:spPr>
          <a:xfrm>
            <a:off x="5333554" y="557828"/>
            <a:ext cx="2909182" cy="218905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FB1AD-9F95-17A0-CBED-9C2217053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A36024-EF39-C7FB-16FD-9E1783454BD8}"/>
              </a:ext>
            </a:extLst>
          </p:cNvPr>
          <p:cNvSpPr txBox="1"/>
          <p:nvPr/>
        </p:nvSpPr>
        <p:spPr>
          <a:xfrm>
            <a:off x="1778297" y="64296"/>
            <a:ext cx="101483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u="sng" dirty="0"/>
              <a:t>Art – Knowledge Organiser Term 4&amp;5– Year 9 ‘Maritime – Art Textiles’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A598C4D-8FE1-20E4-D2C4-62F2A288E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8" r="3542" b="50967"/>
          <a:stretch/>
        </p:blipFill>
        <p:spPr bwMode="auto">
          <a:xfrm flipH="1" flipV="1">
            <a:off x="188742" y="582993"/>
            <a:ext cx="5518768" cy="219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BFCF77-F06E-327B-E203-A7FF984D40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5667" y="4158611"/>
            <a:ext cx="2539687" cy="2539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95515B-D3BE-45E3-F7C6-90AC143B77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654" y="3301139"/>
            <a:ext cx="1286834" cy="859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B928CA-1274-FB48-4B5D-C6D4CE8F8B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296" y="5490032"/>
            <a:ext cx="1222639" cy="1221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3BFBC3-2272-0C58-A612-984AD34FAF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104" y="4207254"/>
            <a:ext cx="1221201" cy="122120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86310DF-F8A9-2B66-9CDC-7A5A77362D4D}"/>
              </a:ext>
            </a:extLst>
          </p:cNvPr>
          <p:cNvSpPr txBox="1">
            <a:spLocks/>
          </p:cNvSpPr>
          <p:nvPr/>
        </p:nvSpPr>
        <p:spPr>
          <a:xfrm>
            <a:off x="140733" y="2453870"/>
            <a:ext cx="1640072" cy="11428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Lynnette Griffiths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 &amp; Erub Arts</a:t>
            </a: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602DE41D-6E16-C123-0FAC-6F3EFC410CF5}"/>
              </a:ext>
            </a:extLst>
          </p:cNvPr>
          <p:cNvSpPr txBox="1">
            <a:spLocks/>
          </p:cNvSpPr>
          <p:nvPr/>
        </p:nvSpPr>
        <p:spPr>
          <a:xfrm>
            <a:off x="-2004839" y="2065012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Katherine KQ creates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8878B1-EC7C-70D0-C54D-FE82AA8079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2631" y="4615461"/>
            <a:ext cx="2608185" cy="210189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AE98EF1-5AFF-CC57-CDEE-B514F5ADEB7A}"/>
              </a:ext>
            </a:extLst>
          </p:cNvPr>
          <p:cNvSpPr txBox="1">
            <a:spLocks/>
          </p:cNvSpPr>
          <p:nvPr/>
        </p:nvSpPr>
        <p:spPr>
          <a:xfrm>
            <a:off x="4390450" y="38712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Sandra Meech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9C21A37-8A9E-1C32-8C73-1DC311B06D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52977" y="5102444"/>
            <a:ext cx="1640072" cy="16400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CC31086-F97D-E9E7-88DB-1DD6661EC7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3186" y="5102444"/>
            <a:ext cx="1640072" cy="16400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D210C9-EB03-B131-750A-858777FEA8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3603" y="5102444"/>
            <a:ext cx="1640072" cy="1640072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5C6E049C-63A6-EE09-D14E-5DFDFB9A5B52}"/>
              </a:ext>
            </a:extLst>
          </p:cNvPr>
          <p:cNvSpPr txBox="1">
            <a:spLocks/>
          </p:cNvSpPr>
          <p:nvPr/>
        </p:nvSpPr>
        <p:spPr>
          <a:xfrm>
            <a:off x="6907430" y="427510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  <a:t>Alison Holt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14F333-6169-49E5-3686-005BA4B64E55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42309" y="2608065"/>
            <a:ext cx="3808300" cy="2442846"/>
          </a:xfrm>
          <a:prstGeom prst="rect">
            <a:avLst/>
          </a:prstGeom>
          <a:solidFill>
            <a:srgbClr val="FFCCFF"/>
          </a:solidFill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9CF47A2-FA0E-02FF-DD9C-3C76B5790F8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439718" y="525961"/>
            <a:ext cx="2597301" cy="19223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03F0C39-9BB5-B724-1614-D0692D500504}"/>
              </a:ext>
            </a:extLst>
          </p:cNvPr>
          <p:cNvSpPr txBox="1"/>
          <p:nvPr/>
        </p:nvSpPr>
        <p:spPr>
          <a:xfrm>
            <a:off x="6593328" y="2717335"/>
            <a:ext cx="1640072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u="sng"/>
              <a:t>Key Terms:</a:t>
            </a:r>
          </a:p>
          <a:p>
            <a:r>
              <a:rPr lang="en-US" sz="1400"/>
              <a:t>Wet Felting</a:t>
            </a:r>
          </a:p>
          <a:p>
            <a:r>
              <a:rPr lang="en-US" sz="1400"/>
              <a:t>Free Machine Embroidery</a:t>
            </a:r>
          </a:p>
          <a:p>
            <a:r>
              <a:rPr lang="en-US" sz="1400"/>
              <a:t>Hand Embroidery</a:t>
            </a:r>
          </a:p>
          <a:p>
            <a:r>
              <a:rPr lang="en-US" sz="1400"/>
              <a:t>Macrame</a:t>
            </a:r>
          </a:p>
          <a:p>
            <a:r>
              <a:rPr lang="en-US" sz="1400"/>
              <a:t>Sewing Machine</a:t>
            </a:r>
          </a:p>
          <a:p>
            <a:r>
              <a:rPr lang="en-US" sz="1400"/>
              <a:t>Applique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23E12F3-7553-68F0-0173-14755A33265B}"/>
              </a:ext>
            </a:extLst>
          </p:cNvPr>
          <p:cNvSpPr txBox="1"/>
          <p:nvPr/>
        </p:nvSpPr>
        <p:spPr>
          <a:xfrm>
            <a:off x="1531212" y="2746882"/>
            <a:ext cx="5057661" cy="11695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u="sng"/>
              <a:t>What is ‘Textiles art’?</a:t>
            </a:r>
          </a:p>
          <a:p>
            <a:r>
              <a:rPr lang="en-US" sz="1400"/>
              <a:t>Textiles art is producing using a variety of fabrics to create an image. Textiles art can be produced wither by hand or machine. Textiles brings a new dimension of texture to your art and allows to add a further dimension to your drawing and painting,</a:t>
            </a:r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918494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E5E6C-F670-47D2-9ED8-496707D8B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9B8CF-8268-4C0E-864A-7FB0461CB4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C33C9-9288-4B96-92E6-3E3F5BB2BEF8}"/>
              </a:ext>
            </a:extLst>
          </p:cNvPr>
          <p:cNvSpPr txBox="1"/>
          <p:nvPr/>
        </p:nvSpPr>
        <p:spPr>
          <a:xfrm>
            <a:off x="1747406" y="64296"/>
            <a:ext cx="870667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400" u="sng" dirty="0"/>
              <a:t>Art – Knowledge Organiser Term 6– Year 9 ‘Concept Art’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CDC757-9073-475C-BC1F-E97F3D01D661}"/>
              </a:ext>
            </a:extLst>
          </p:cNvPr>
          <p:cNvSpPr txBox="1"/>
          <p:nvPr/>
        </p:nvSpPr>
        <p:spPr>
          <a:xfrm>
            <a:off x="173142" y="4713573"/>
            <a:ext cx="8212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/>
              <a:t>Artists covered:</a:t>
            </a:r>
          </a:p>
          <a:p>
            <a:r>
              <a:rPr lang="en-GB" sz="1600" dirty="0"/>
              <a:t>Filip Hodas, </a:t>
            </a:r>
            <a:r>
              <a:rPr lang="en-GB" sz="1600" dirty="0" err="1"/>
              <a:t>Schichigoro</a:t>
            </a:r>
            <a:r>
              <a:rPr lang="en-GB" sz="1600" dirty="0"/>
              <a:t> Shingo, HR Giger, Orlando Arocena</a:t>
            </a:r>
          </a:p>
        </p:txBody>
      </p:sp>
      <p:pic>
        <p:nvPicPr>
          <p:cNvPr id="13" name="Picture 52" descr="half robot face clipart 10 free Cliparts | Download images on ...">
            <a:extLst>
              <a:ext uri="{FF2B5EF4-FFF2-40B4-BE49-F238E27FC236}">
                <a16:creationId xmlns:a16="http://schemas.microsoft.com/office/drawing/2014/main" id="{62B87037-BBAF-40E0-B84B-1586BF3DCF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79" b="99407" l="1429" r="98132">
                        <a14:foregroundMark x1="1868" y1="57832" x2="10440" y2="62066"/>
                        <a14:foregroundMark x1="31319" y1="9145" x2="53297" y2="2879"/>
                        <a14:foregroundMark x1="53297" y1="2879" x2="69341" y2="4403"/>
                        <a14:foregroundMark x1="95578" y1="44566" x2="98132" y2="54022"/>
                        <a14:foregroundMark x1="95072" y1="42691" x2="95246" y2="43335"/>
                        <a14:foregroundMark x1="90220" y1="24725" x2="93939" y2="38496"/>
                        <a14:foregroundMark x1="44176" y1="94242" x2="65055" y2="93734"/>
                        <a14:foregroundMark x1="49121" y1="99407" x2="57033" y2="98984"/>
                        <a14:backgroundMark x1="95055" y1="43607" x2="99341" y2="42676"/>
                        <a14:backgroundMark x1="94505" y1="44539" x2="94505" y2="42252"/>
                        <a14:backgroundMark x1="94505" y1="42252" x2="94505" y2="39373"/>
                        <a14:backgroundMark x1="96923" y1="45047" x2="98791" y2="43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790" y="657293"/>
            <a:ext cx="1826235" cy="2369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E3ADD3-D9D5-43E7-ACE9-E2D860878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73" y="659593"/>
            <a:ext cx="4914827" cy="273018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717781-1961-4042-AEC0-61130F95C575}"/>
              </a:ext>
            </a:extLst>
          </p:cNvPr>
          <p:cNvSpPr txBox="1"/>
          <p:nvPr/>
        </p:nvSpPr>
        <p:spPr>
          <a:xfrm>
            <a:off x="1869006" y="2417293"/>
            <a:ext cx="21362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Working in layers to produce a concept – How the professionals do it digitally.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E1DF80-1F11-4C40-9DD5-B4FBDD2E463D}"/>
              </a:ext>
            </a:extLst>
          </p:cNvPr>
          <p:cNvSpPr/>
          <p:nvPr/>
        </p:nvSpPr>
        <p:spPr>
          <a:xfrm>
            <a:off x="1936298" y="3522885"/>
            <a:ext cx="5978154" cy="116955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GB" sz="1400" b="1" u="sng" dirty="0"/>
              <a:t>What is concept art?</a:t>
            </a:r>
          </a:p>
          <a:p>
            <a:r>
              <a:rPr lang="en-GB" sz="1400" dirty="0"/>
              <a:t>Concept Art is essentially the visual representation of an idea before it is developed into a final product. It is used in various industries to define the look and feel of a product, movie, video game, or animation before it is produced. Concept Art provides a tangible, visual blueprint, </a:t>
            </a:r>
          </a:p>
        </p:txBody>
      </p:sp>
      <p:pic>
        <p:nvPicPr>
          <p:cNvPr id="18" name="Picture 56" descr="Concept drawing by H.R. Giger for Alejandro Jodorowsky's unrealized ...">
            <a:extLst>
              <a:ext uri="{FF2B5EF4-FFF2-40B4-BE49-F238E27FC236}">
                <a16:creationId xmlns:a16="http://schemas.microsoft.com/office/drawing/2014/main" id="{B3C65948-9B79-490E-A788-21992F7D5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42" y="3422686"/>
            <a:ext cx="1745226" cy="133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C4B951-BA26-4F43-A2FA-0909B126B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1900" y="901529"/>
            <a:ext cx="4365568" cy="23265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3661DAB-1DE2-47AD-8ECC-B8636F67BB02}"/>
              </a:ext>
            </a:extLst>
          </p:cNvPr>
          <p:cNvSpPr txBox="1"/>
          <p:nvPr/>
        </p:nvSpPr>
        <p:spPr>
          <a:xfrm>
            <a:off x="7885942" y="3162195"/>
            <a:ext cx="403301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 err="1"/>
              <a:t>FireAlpaca</a:t>
            </a:r>
            <a:r>
              <a:rPr lang="en-GB" sz="1600" dirty="0"/>
              <a:t> </a:t>
            </a:r>
          </a:p>
          <a:p>
            <a:r>
              <a:rPr lang="en-GB" sz="1600" dirty="0"/>
              <a:t>is a free Digital Painting software that is compatible with both Mac and Windows. It works in a very similar way to Photoshop. This will be used during the GCSE course.</a:t>
            </a:r>
          </a:p>
          <a:p>
            <a:r>
              <a:rPr lang="en-GB" sz="1600" dirty="0"/>
              <a:t>This will be taught during the course however tutorials are available, particularly on YouTube.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6D39B79-E4FD-49BA-82B7-CE764FB214B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60" t="14735" r="45709" b="33363"/>
          <a:stretch/>
        </p:blipFill>
        <p:spPr>
          <a:xfrm>
            <a:off x="9152233" y="151097"/>
            <a:ext cx="2897636" cy="7584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DC63E9F-C56B-454D-8139-5F13E43B2B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015" y="5254742"/>
            <a:ext cx="6511499" cy="1500105"/>
          </a:xfrm>
          <a:prstGeom prst="rect">
            <a:avLst/>
          </a:prstGeom>
        </p:spPr>
      </p:pic>
      <p:pic>
        <p:nvPicPr>
          <p:cNvPr id="22" name="Picture 20" descr="Female Hand Holding Paint Brush Isolated Stock Image - Image of close ...">
            <a:extLst>
              <a:ext uri="{FF2B5EF4-FFF2-40B4-BE49-F238E27FC236}">
                <a16:creationId xmlns:a16="http://schemas.microsoft.com/office/drawing/2014/main" id="{ECF52BB7-54B1-4E8D-99CB-E4D402D2E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86919" y="5337577"/>
            <a:ext cx="168307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Different+Types+Of+Paint+Brushes | Paint brush shapes and purposes via ...">
            <a:extLst>
              <a:ext uri="{FF2B5EF4-FFF2-40B4-BE49-F238E27FC236}">
                <a16:creationId xmlns:a16="http://schemas.microsoft.com/office/drawing/2014/main" id="{05262B92-CCFC-4669-9400-79D67117E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9992" y="4984324"/>
            <a:ext cx="2583869" cy="1722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13006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A85D441D5968479B2FFF3A7C88333F" ma:contentTypeVersion="16" ma:contentTypeDescription="Create a new document." ma:contentTypeScope="" ma:versionID="39df88822b2114664b79d06acdaca214">
  <xsd:schema xmlns:xsd="http://www.w3.org/2001/XMLSchema" xmlns:xs="http://www.w3.org/2001/XMLSchema" xmlns:p="http://schemas.microsoft.com/office/2006/metadata/properties" xmlns:ns2="b6daa2f3-06b5-47f8-a85d-067055f32ca7" xmlns:ns3="4276e521-d8f5-44a8-8722-75164a36e364" targetNamespace="http://schemas.microsoft.com/office/2006/metadata/properties" ma:root="true" ma:fieldsID="364e38c615f8f59bb05386bb064d5cf4" ns2:_="" ns3:_="">
    <xsd:import namespace="b6daa2f3-06b5-47f8-a85d-067055f32ca7"/>
    <xsd:import namespace="4276e521-d8f5-44a8-8722-75164a36e36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daa2f3-06b5-47f8-a85d-067055f32c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fc6e421-0895-41c1-badf-596bff0fe7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76e521-d8f5-44a8-8722-75164a36e36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53140eff-5672-4042-a3e4-d3f7522364a3}" ma:internalName="TaxCatchAll" ma:showField="CatchAllData" ma:web="4276e521-d8f5-44a8-8722-75164a36e36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276e521-d8f5-44a8-8722-75164a36e364" xsi:nil="true"/>
    <lcf76f155ced4ddcb4097134ff3c332f xmlns="b6daa2f3-06b5-47f8-a85d-067055f32ca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BDDC22-E1B1-4284-9E90-6957C60A513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daa2f3-06b5-47f8-a85d-067055f32ca7"/>
    <ds:schemaRef ds:uri="4276e521-d8f5-44a8-8722-75164a36e36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E77EE5-361B-41B5-8778-C21C032A887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731D68-EEBB-40E3-9260-FD88BE858FAE}">
  <ds:schemaRefs>
    <ds:schemaRef ds:uri="4276e521-d8f5-44a8-8722-75164a36e364"/>
    <ds:schemaRef ds:uri="b6daa2f3-06b5-47f8-a85d-067055f32ca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1_Office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Stow</dc:creator>
  <cp:revision>7</cp:revision>
  <dcterms:created xsi:type="dcterms:W3CDTF">2024-05-15T15:05:26Z</dcterms:created>
  <dcterms:modified xsi:type="dcterms:W3CDTF">2026-01-27T09:23:47Z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0x01010064A85D441D5968479B2FFF3A7C88333F</vt:lpwstr>
  </property>
  <property fmtid="{D5CDD505-2E9C-101B-9397-08002B2CF9AE}" pid="3" name="MediaServiceImageTags">
    <vt:lpwstr/>
  </property>
</Properties>
</file>