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69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D5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20" y="72"/>
      </p:cViewPr>
      <p:guideLst>
        <p:guide orient="horz" pos="3069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878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53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60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755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331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8649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376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410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470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85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67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861BD-D69F-4500-9292-272783E4EB51}" type="datetimeFigureOut">
              <a:rPr lang="en-GB" smtClean="0"/>
              <a:t>27/06/2019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D27393-E036-4A2E-BD85-3C1E159474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0251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47737" y="336883"/>
            <a:ext cx="6906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030A0"/>
                </a:solidFill>
                <a:latin typeface="Chalk Dash" panose="03000600000000000000" pitchFamily="66" charset="0"/>
              </a:rPr>
              <a:t>Design Strategies</a:t>
            </a:r>
            <a:endParaRPr lang="en-GB" sz="1400" dirty="0">
              <a:solidFill>
                <a:srgbClr val="7030A0"/>
              </a:solidFill>
              <a:latin typeface="Chalk Dash" panose="03000600000000000000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245" t="18946" r="51856" b="35731"/>
          <a:stretch/>
        </p:blipFill>
        <p:spPr>
          <a:xfrm>
            <a:off x="442055" y="1681154"/>
            <a:ext cx="2695728" cy="147112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240631" y="1467852"/>
            <a:ext cx="5991727" cy="2839453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6582277" y="1591177"/>
            <a:ext cx="5943600" cy="1894974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/>
          <p:cNvSpPr txBox="1"/>
          <p:nvPr/>
        </p:nvSpPr>
        <p:spPr>
          <a:xfrm>
            <a:off x="140368" y="857251"/>
            <a:ext cx="6260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Strategies are used to solve </a:t>
            </a:r>
            <a:r>
              <a:rPr lang="en-GB" sz="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Fixation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and help develop creative design ideas.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83832" y="1636295"/>
            <a:ext cx="30800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Iterative Design</a:t>
            </a:r>
          </a:p>
          <a:p>
            <a:pPr algn="ctr"/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Proposal is made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then planned and developed to meet the brief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analysed and refined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then tested and modelled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0947" y="3200401"/>
            <a:ext cx="56307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Then evaluated against the brief – many versions fail but that then informs development to make the idea </a:t>
            </a: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better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cycle then repeats and if the product is successful it is then made and sold on the market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267703" y="6172201"/>
            <a:ext cx="5961647" cy="1612232"/>
            <a:chOff x="6649453" y="3505201"/>
            <a:chExt cx="5919537" cy="1612232"/>
          </a:xfrm>
        </p:grpSpPr>
        <p:sp>
          <p:nvSpPr>
            <p:cNvPr id="15" name="Rectangle 14"/>
            <p:cNvSpPr/>
            <p:nvPr/>
          </p:nvSpPr>
          <p:spPr>
            <a:xfrm>
              <a:off x="6649453" y="3505201"/>
              <a:ext cx="5919537" cy="1612232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753726" y="3617494"/>
              <a:ext cx="574307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200" b="1" dirty="0" smtClean="0">
                  <a:solidFill>
                    <a:srgbClr val="7030A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User-Centred Design</a:t>
              </a:r>
            </a:p>
            <a:p>
              <a:pPr algn="ctr"/>
              <a:endParaRPr lang="en-GB" sz="1200" b="1" dirty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This is when designs are based on fulfilling the needs and wants of the Users/ Clients at every stage of the design process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801852" y="4499811"/>
              <a:ext cx="54212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Questioning and testing is ongoing and is often found through interviews, questionnaires, surveys, </a:t>
              </a:r>
              <a:r>
                <a:rPr lang="en-GB" sz="1200" dirty="0" err="1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etc</a:t>
              </a:r>
              <a:endPara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552198" y="5467350"/>
            <a:ext cx="5943600" cy="2021306"/>
            <a:chOff x="208548" y="7756359"/>
            <a:chExt cx="5943600" cy="2021306"/>
          </a:xfrm>
        </p:grpSpPr>
        <p:sp>
          <p:nvSpPr>
            <p:cNvPr id="16" name="Rectangle 15"/>
            <p:cNvSpPr/>
            <p:nvPr/>
          </p:nvSpPr>
          <p:spPr>
            <a:xfrm>
              <a:off x="208548" y="7756359"/>
              <a:ext cx="5943600" cy="1612231"/>
            </a:xfrm>
            <a:prstGeom prst="rect">
              <a:avLst/>
            </a:prstGeom>
            <a:noFill/>
            <a:ln w="5715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Content Placeholder 2"/>
            <p:cNvSpPr txBox="1">
              <a:spLocks/>
            </p:cNvSpPr>
            <p:nvPr/>
          </p:nvSpPr>
          <p:spPr>
            <a:xfrm>
              <a:off x="304801" y="8760081"/>
              <a:ext cx="5727031" cy="1017584"/>
            </a:xfrm>
            <a:prstGeom prst="rect">
              <a:avLst/>
            </a:prstGeom>
          </p:spPr>
          <p:txBody>
            <a:bodyPr/>
            <a:lstStyle>
              <a:lvl1pPr marL="320040" indent="-320040" algn="l" defTabSz="1280160" rtl="0" eaLnBrk="1" latinLnBrk="0" hangingPunct="1">
                <a:lnSpc>
                  <a:spcPct val="90000"/>
                </a:lnSpc>
                <a:spcBef>
                  <a:spcPts val="1400"/>
                </a:spcBef>
                <a:buFont typeface="Arial" panose="020B0604020202020204" pitchFamily="34" charset="0"/>
                <a:buChar char="•"/>
                <a:defRPr sz="39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96012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336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60020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224028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88036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352044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416052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80060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5440680" indent="-320040" algn="l" defTabSz="1280160" rtl="0" eaLnBrk="1" latinLnBrk="0" hangingPunct="1">
                <a:lnSpc>
                  <a:spcPct val="90000"/>
                </a:lnSpc>
                <a:spcBef>
                  <a:spcPts val="700"/>
                </a:spcBef>
                <a:buFont typeface="Arial" panose="020B0604020202020204" pitchFamily="34" charset="0"/>
                <a:buChar char="•"/>
                <a:defRPr sz="252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GB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Numerous companies work in teams, and has been shown to improve the range and quality of ideas produced</a:t>
              </a:r>
              <a:endPara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36884" y="7836001"/>
              <a:ext cx="5791199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GB" sz="1200" b="1" dirty="0" smtClean="0">
                  <a:solidFill>
                    <a:srgbClr val="7030A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Collaborative Approach</a:t>
              </a: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endPara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171450" indent="-171450" algn="ctr">
                <a:buFont typeface="Arial" panose="020B0604020202020204" pitchFamily="34" charset="0"/>
                <a:buChar char="•"/>
              </a:pPr>
              <a:r>
                <a:rPr lang="en-GB" sz="1200" dirty="0" smtClean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Working </a:t>
              </a:r>
              <a:r>
                <a:rPr lang="en-GB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with others to share data and solving problems and coming up with design proposals can help with creativity </a:t>
              </a:r>
            </a:p>
          </p:txBody>
        </p:sp>
      </p:grpSp>
      <p:sp>
        <p:nvSpPr>
          <p:cNvPr id="25" name="Rounded Rectangle 24"/>
          <p:cNvSpPr/>
          <p:nvPr/>
        </p:nvSpPr>
        <p:spPr>
          <a:xfrm>
            <a:off x="6604409" y="2626895"/>
            <a:ext cx="5798144" cy="306467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Planning the layout for the correct sequences e.g. inputs, outputs, timings, </a:t>
            </a:r>
            <a:r>
              <a:rPr lang="en-GB" sz="1200" dirty="0" err="1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etc</a:t>
            </a:r>
            <a:r>
              <a:rPr lang="en-GB" sz="1200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599489" y="2929689"/>
            <a:ext cx="5749924" cy="306467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Electronics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mechanical systems need an ordered and logical approach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572250" y="2313071"/>
            <a:ext cx="5777163" cy="306467"/>
          </a:xfrm>
          <a:prstGeom prst="round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Often uses diagrams to show systems in a visual way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724650" y="1632517"/>
            <a:ext cx="5576637" cy="715089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GB" sz="1200" b="1" dirty="0" smtClean="0">
                <a:solidFill>
                  <a:srgbClr val="7030A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Systems Approach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Usually </a:t>
            </a:r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used for electronic products 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732336"/>
              </p:ext>
            </p:extLst>
          </p:nvPr>
        </p:nvGraphicFramePr>
        <p:xfrm>
          <a:off x="256674" y="4458101"/>
          <a:ext cx="5991726" cy="156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95863">
                  <a:extLst>
                    <a:ext uri="{9D8B030D-6E8A-4147-A177-3AD203B41FA5}">
                      <a16:colId xmlns:a16="http://schemas.microsoft.com/office/drawing/2014/main" val="2540402863"/>
                    </a:ext>
                  </a:extLst>
                </a:gridCol>
                <a:gridCol w="2995863">
                  <a:extLst>
                    <a:ext uri="{9D8B030D-6E8A-4147-A177-3AD203B41FA5}">
                      <a16:colId xmlns:a16="http://schemas.microsoft.com/office/drawing/2014/main" val="34494296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Iterative Design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099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 </a:t>
                      </a:r>
                      <a:endParaRPr lang="en-GB" sz="1200" b="1" dirty="0">
                        <a:solidFill>
                          <a:srgbClr val="00B05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6774850"/>
                  </a:ext>
                </a:extLst>
              </a:tr>
              <a:tr h="791945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Consistent testing helps solve problems earlier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Constant feedback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evidence of progress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Designers can loose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sight of “the big picture”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Time consuming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071886"/>
                  </a:ext>
                </a:extLst>
              </a:tr>
            </a:tbl>
          </a:graphicData>
        </a:graphic>
      </p:graphicFrame>
      <p:graphicFrame>
        <p:nvGraphicFramePr>
          <p:cNvPr id="30" name="Table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7537841"/>
              </p:ext>
            </p:extLst>
          </p:nvPr>
        </p:nvGraphicFramePr>
        <p:xfrm>
          <a:off x="278732" y="7922260"/>
          <a:ext cx="5927558" cy="156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3779">
                  <a:extLst>
                    <a:ext uri="{9D8B030D-6E8A-4147-A177-3AD203B41FA5}">
                      <a16:colId xmlns:a16="http://schemas.microsoft.com/office/drawing/2014/main" val="2540402863"/>
                    </a:ext>
                  </a:extLst>
                </a:gridCol>
                <a:gridCol w="2963779">
                  <a:extLst>
                    <a:ext uri="{9D8B030D-6E8A-4147-A177-3AD203B41FA5}">
                      <a16:colId xmlns:a16="http://schemas.microsoft.com/office/drawing/2014/main" val="34494296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User-Centred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099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 </a:t>
                      </a:r>
                      <a:endParaRPr lang="en-GB" sz="1200" b="1" dirty="0">
                        <a:solidFill>
                          <a:srgbClr val="00B05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6774850"/>
                  </a:ext>
                </a:extLst>
              </a:tr>
              <a:tr h="791945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User feels listened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to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Makes sure the product meets their needs</a:t>
                      </a:r>
                      <a:endParaRPr lang="en-GB" sz="1200" dirty="0" smtClean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Requires extra time to get customer feedback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If focused on just one person it can limit appeal to others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071886"/>
                  </a:ext>
                </a:extLst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703542"/>
              </p:ext>
            </p:extLst>
          </p:nvPr>
        </p:nvGraphicFramePr>
        <p:xfrm>
          <a:off x="6579269" y="3761272"/>
          <a:ext cx="5927558" cy="153362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3779">
                  <a:extLst>
                    <a:ext uri="{9D8B030D-6E8A-4147-A177-3AD203B41FA5}">
                      <a16:colId xmlns:a16="http://schemas.microsoft.com/office/drawing/2014/main" val="2540402863"/>
                    </a:ext>
                  </a:extLst>
                </a:gridCol>
                <a:gridCol w="2963779">
                  <a:extLst>
                    <a:ext uri="{9D8B030D-6E8A-4147-A177-3AD203B41FA5}">
                      <a16:colId xmlns:a16="http://schemas.microsoft.com/office/drawing/2014/main" val="34494296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Systems Approach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099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 </a:t>
                      </a:r>
                      <a:endParaRPr lang="en-GB" sz="1200" b="1" dirty="0">
                        <a:solidFill>
                          <a:srgbClr val="00B05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6774850"/>
                  </a:ext>
                </a:extLst>
              </a:tr>
              <a:tr h="791945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Does not need specialist knowledge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communicate stages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Easy to find errors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Sometimes over-simplifies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stages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lead to unnecessary stages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071886"/>
                  </a:ext>
                </a:extLst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6952588"/>
              </p:ext>
            </p:extLst>
          </p:nvPr>
        </p:nvGraphicFramePr>
        <p:xfrm>
          <a:off x="6579269" y="7304572"/>
          <a:ext cx="5927558" cy="1564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63779">
                  <a:extLst>
                    <a:ext uri="{9D8B030D-6E8A-4147-A177-3AD203B41FA5}">
                      <a16:colId xmlns:a16="http://schemas.microsoft.com/office/drawing/2014/main" val="2540402863"/>
                    </a:ext>
                  </a:extLst>
                </a:gridCol>
                <a:gridCol w="2963779">
                  <a:extLst>
                    <a:ext uri="{9D8B030D-6E8A-4147-A177-3AD203B41FA5}">
                      <a16:colId xmlns:a16="http://schemas.microsoft.com/office/drawing/2014/main" val="344942969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Collaborative Approach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rgbClr val="EAD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10996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00B05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Advantages </a:t>
                      </a:r>
                      <a:endParaRPr lang="en-GB" sz="1200" b="1" dirty="0">
                        <a:solidFill>
                          <a:srgbClr val="00B05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 smtClean="0">
                          <a:solidFill>
                            <a:srgbClr val="FF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Disadvantages</a:t>
                      </a:r>
                      <a:endParaRPr lang="en-GB" sz="1200" b="1" dirty="0">
                        <a:solidFill>
                          <a:srgbClr val="FF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6774850"/>
                  </a:ext>
                </a:extLst>
              </a:tr>
              <a:tr h="791945"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Gets multiple opinions</a:t>
                      </a: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and a range of views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Working in groups can produce more ideas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difficult to design ideas with opposing views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 smtClean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difficult to find time to communicate with multiple people 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071886"/>
                  </a:ext>
                </a:extLst>
              </a:tr>
            </a:tbl>
          </a:graphicData>
        </a:graphic>
      </p:graphicFrame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8224" y="155448"/>
            <a:ext cx="883920" cy="883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788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A85D441D5968479B2FFF3A7C88333F" ma:contentTypeVersion="16" ma:contentTypeDescription="Create a new document." ma:contentTypeScope="" ma:versionID="be66c1aad8eb9f988ae5574c05fe6bc3">
  <xsd:schema xmlns:xsd="http://www.w3.org/2001/XMLSchema" xmlns:xs="http://www.w3.org/2001/XMLSchema" xmlns:p="http://schemas.microsoft.com/office/2006/metadata/properties" xmlns:ns2="b6daa2f3-06b5-47f8-a85d-067055f32ca7" xmlns:ns3="4276e521-d8f5-44a8-8722-75164a36e364" targetNamespace="http://schemas.microsoft.com/office/2006/metadata/properties" ma:root="true" ma:fieldsID="b5a91c2b404a9d51996ceae58009a9ec" ns2:_="" ns3:_="">
    <xsd:import namespace="b6daa2f3-06b5-47f8-a85d-067055f32ca7"/>
    <xsd:import namespace="4276e521-d8f5-44a8-8722-75164a36e3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aa2f3-06b5-47f8-a85d-067055f32ca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afc6e421-0895-41c1-badf-596bff0fe7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76e521-d8f5-44a8-8722-75164a36e364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53140eff-5672-4042-a3e4-d3f7522364a3}" ma:internalName="TaxCatchAll" ma:showField="CatchAllData" ma:web="4276e521-d8f5-44a8-8722-75164a36e3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276e521-d8f5-44a8-8722-75164a36e364" xsi:nil="true"/>
    <lcf76f155ced4ddcb4097134ff3c332f xmlns="b6daa2f3-06b5-47f8-a85d-067055f32ca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3949881-FA86-4715-B217-E0E95FC884E6}"/>
</file>

<file path=customXml/itemProps2.xml><?xml version="1.0" encoding="utf-8"?>
<ds:datastoreItem xmlns:ds="http://schemas.openxmlformats.org/officeDocument/2006/customXml" ds:itemID="{221D5DB8-7E1C-42BD-B87B-F556280D87A4}"/>
</file>

<file path=customXml/itemProps3.xml><?xml version="1.0" encoding="utf-8"?>
<ds:datastoreItem xmlns:ds="http://schemas.openxmlformats.org/officeDocument/2006/customXml" ds:itemID="{D1EB6820-170F-4C21-B027-CDAF5702E67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</TotalTime>
  <Words>334</Words>
  <Application>Microsoft Office PowerPoint</Application>
  <PresentationFormat>A3 Paper (297x420 mm)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Chalk Dash</vt:lpstr>
      <vt:lpstr>Tahoma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9</cp:revision>
  <dcterms:created xsi:type="dcterms:W3CDTF">2019-06-27T07:56:09Z</dcterms:created>
  <dcterms:modified xsi:type="dcterms:W3CDTF">2019-06-27T10:20:31Z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0x01010064A85D441D5968479B2FFF3A7C88333F</vt:lpwstr>
  </property>
</Properties>
</file>