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D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showGuides="1">
      <p:cViewPr varScale="1">
        <p:scale>
          <a:sx n="40" d="100"/>
          <a:sy n="40" d="100"/>
        </p:scale>
        <p:origin x="78" y="444"/>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smtClean="0"/>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108859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215614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281510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280289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smtClean="0"/>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1345950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6FFDE4C-D640-476E-85AF-545D5F0F6BF0}" type="datetimeFigureOut">
              <a:rPr lang="en-GB" smtClean="0"/>
              <a:t>27/06/2019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3333477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6FFDE4C-D640-476E-85AF-545D5F0F6BF0}" type="datetimeFigureOut">
              <a:rPr lang="en-GB" smtClean="0"/>
              <a:t>27/06/2019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1658130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6FFDE4C-D640-476E-85AF-545D5F0F6BF0}" type="datetimeFigureOut">
              <a:rPr lang="en-GB" smtClean="0"/>
              <a:t>27/06/2019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757627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FDE4C-D640-476E-85AF-545D5F0F6BF0}" type="datetimeFigureOut">
              <a:rPr lang="en-GB" smtClean="0"/>
              <a:t>27/06/2019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212856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86FFDE4C-D640-476E-85AF-545D5F0F6BF0}" type="datetimeFigureOut">
              <a:rPr lang="en-GB" smtClean="0"/>
              <a:t>27/06/2019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3564090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smtClean="0"/>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86FFDE4C-D640-476E-85AF-545D5F0F6BF0}" type="datetimeFigureOut">
              <a:rPr lang="en-GB" smtClean="0"/>
              <a:t>27/06/2019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1939595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6FFDE4C-D640-476E-85AF-545D5F0F6BF0}" type="datetimeFigureOut">
              <a:rPr lang="en-GB" smtClean="0"/>
              <a:t>27/06/2019</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23B5B5B-F7D0-428A-8251-A1E625E57906}" type="slidenum">
              <a:rPr lang="en-GB" smtClean="0"/>
              <a:t>‹#›</a:t>
            </a:fld>
            <a:endParaRPr lang="en-GB"/>
          </a:p>
        </p:txBody>
      </p:sp>
    </p:spTree>
    <p:extLst>
      <p:ext uri="{BB962C8B-B14F-4D97-AF65-F5344CB8AC3E}">
        <p14:creationId xmlns:p14="http://schemas.microsoft.com/office/powerpoint/2010/main" val="3675236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61488" y="237744"/>
            <a:ext cx="7808976" cy="369332"/>
          </a:xfrm>
          <a:prstGeom prst="rect">
            <a:avLst/>
          </a:prstGeom>
          <a:noFill/>
        </p:spPr>
        <p:txBody>
          <a:bodyPr wrap="square" rtlCol="0">
            <a:spAutoFit/>
          </a:bodyPr>
          <a:lstStyle/>
          <a:p>
            <a:r>
              <a:rPr lang="en-GB" dirty="0" smtClean="0">
                <a:solidFill>
                  <a:srgbClr val="7030A0"/>
                </a:solidFill>
                <a:latin typeface="Chalk Dash" panose="03000600000000000000" pitchFamily="66" charset="0"/>
              </a:rPr>
              <a:t>Industry and Enterprise</a:t>
            </a:r>
            <a:endParaRPr lang="en-GB" dirty="0">
              <a:solidFill>
                <a:srgbClr val="7030A0"/>
              </a:solidFill>
              <a:latin typeface="Chalk Dash" panose="03000600000000000000" pitchFamily="66" charset="0"/>
            </a:endParaRPr>
          </a:p>
        </p:txBody>
      </p:sp>
      <p:sp>
        <p:nvSpPr>
          <p:cNvPr id="6" name="TextBox 5"/>
          <p:cNvSpPr txBox="1"/>
          <p:nvPr/>
        </p:nvSpPr>
        <p:spPr>
          <a:xfrm>
            <a:off x="256032" y="914400"/>
            <a:ext cx="5998464" cy="3439239"/>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Automation</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endParaRPr lang="en-GB" sz="1400" b="1" dirty="0" smtClean="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when machines and robotics help make products or make them for you.</a:t>
            </a: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Often this is done by </a:t>
            </a:r>
            <a:r>
              <a:rPr lang="en-GB" sz="1400" b="1" dirty="0" smtClean="0">
                <a:latin typeface="Tahoma" panose="020B0604030504040204" pitchFamily="34" charset="0"/>
                <a:ea typeface="Tahoma" panose="020B0604030504040204" pitchFamily="34" charset="0"/>
                <a:cs typeface="Tahoma" panose="020B0604030504040204" pitchFamily="34" charset="0"/>
              </a:rPr>
              <a:t>CAD (Computer Aided Design) </a:t>
            </a:r>
            <a:r>
              <a:rPr lang="en-GB" sz="1400" dirty="0" smtClean="0">
                <a:latin typeface="Tahoma" panose="020B0604030504040204" pitchFamily="34" charset="0"/>
                <a:ea typeface="Tahoma" panose="020B0604030504040204" pitchFamily="34" charset="0"/>
                <a:cs typeface="Tahoma" panose="020B0604030504040204" pitchFamily="34" charset="0"/>
              </a:rPr>
              <a:t>and </a:t>
            </a:r>
            <a:r>
              <a:rPr lang="en-GB" sz="1400" b="1" dirty="0" smtClean="0">
                <a:latin typeface="Tahoma" panose="020B0604030504040204" pitchFamily="34" charset="0"/>
                <a:ea typeface="Tahoma" panose="020B0604030504040204" pitchFamily="34" charset="0"/>
                <a:cs typeface="Tahoma" panose="020B0604030504040204" pitchFamily="34" charset="0"/>
              </a:rPr>
              <a:t>CAM (Computer Aided Manufacture)</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helps products be made quicker, with more accuracy. Reducing errors humans make to products.</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However, these machines are expensive to buy, need specialist training to use and need constant maintenance to keep them working properly</a:t>
            </a: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7" name="TextBox 6"/>
          <p:cNvSpPr txBox="1"/>
          <p:nvPr/>
        </p:nvSpPr>
        <p:spPr>
          <a:xfrm>
            <a:off x="6553200" y="1688592"/>
            <a:ext cx="6028944" cy="2485787"/>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Enterprise</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when an idea is developed into a business and produces a viable product.</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Often, one of the biggest enterprises in in apps for smartphones</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To make sure ideas are protected from being copied, a </a:t>
            </a:r>
            <a:r>
              <a:rPr lang="en-GB" sz="1400" b="1" dirty="0" smtClean="0">
                <a:latin typeface="Tahoma" panose="020B0604030504040204" pitchFamily="34" charset="0"/>
                <a:ea typeface="Tahoma" panose="020B0604030504040204" pitchFamily="34" charset="0"/>
                <a:cs typeface="Tahoma" panose="020B0604030504040204" pitchFamily="34" charset="0"/>
              </a:rPr>
              <a:t>Patent</a:t>
            </a:r>
            <a:r>
              <a:rPr lang="en-GB" sz="1400" dirty="0" smtClean="0">
                <a:latin typeface="Tahoma" panose="020B0604030504040204" pitchFamily="34" charset="0"/>
                <a:ea typeface="Tahoma" panose="020B0604030504040204" pitchFamily="34" charset="0"/>
                <a:cs typeface="Tahoma" panose="020B0604030504040204" pitchFamily="34" charset="0"/>
              </a:rPr>
              <a:t> can be applied for. This legally protects your idea on invention from being stolen.</a:t>
            </a:r>
          </a:p>
        </p:txBody>
      </p:sp>
      <p:sp>
        <p:nvSpPr>
          <p:cNvPr id="8" name="TextBox 7"/>
          <p:cNvSpPr txBox="1"/>
          <p:nvPr/>
        </p:nvSpPr>
        <p:spPr>
          <a:xfrm>
            <a:off x="6626352" y="4431792"/>
            <a:ext cx="5937504" cy="1293971"/>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Crowdfunding</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where ideas are funded by large groups of ordinary people. </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www.Kickstarter.com is a good example of this.</a:t>
            </a: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p:cNvSpPr txBox="1"/>
          <p:nvPr/>
        </p:nvSpPr>
        <p:spPr>
          <a:xfrm>
            <a:off x="249936" y="4636008"/>
            <a:ext cx="5967984" cy="2247424"/>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Virtual Marketing</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when websites, social media and email are used to promote and sell products. This has become very popular in recent years, with big social media apps being funded by advertisers</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Companies can also pay search engines to push their company further to the top of the results page, so customers are more likely to click it.</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10" name="TextBox 9"/>
          <p:cNvSpPr txBox="1"/>
          <p:nvPr/>
        </p:nvSpPr>
        <p:spPr>
          <a:xfrm>
            <a:off x="365760" y="7120128"/>
            <a:ext cx="5760720" cy="2247424"/>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Cooperatives</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A Cooperative is an Enterprise that is run by members that are part of the workforce or customers. </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means the organisation is democratic and often supports the local community. They are set-up to protect the rights of their members and ensure the same rules apply to everyone</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11" name="TextBox 10"/>
          <p:cNvSpPr txBox="1"/>
          <p:nvPr/>
        </p:nvSpPr>
        <p:spPr>
          <a:xfrm>
            <a:off x="6638544" y="5964745"/>
            <a:ext cx="5870448" cy="2485787"/>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Fair Trade</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an organisation that promotes fair pay, working conditions and better trade with farmers in developing countries</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r>
              <a:rPr lang="en-GB" sz="1400" dirty="0" smtClean="0">
                <a:latin typeface="Tahoma" panose="020B0604030504040204" pitchFamily="34" charset="0"/>
                <a:ea typeface="Tahoma" panose="020B0604030504040204" pitchFamily="34" charset="0"/>
                <a:cs typeface="Tahoma" panose="020B0604030504040204" pitchFamily="34" charset="0"/>
              </a:rPr>
              <a:t>You can tell when something is Fairtrade </a:t>
            </a:r>
            <a:br>
              <a:rPr lang="en-GB" sz="1400" dirty="0" smtClean="0">
                <a:latin typeface="Tahoma" panose="020B0604030504040204" pitchFamily="34" charset="0"/>
                <a:ea typeface="Tahoma" panose="020B0604030504040204" pitchFamily="34" charset="0"/>
                <a:cs typeface="Tahoma" panose="020B0604030504040204" pitchFamily="34" charset="0"/>
              </a:rPr>
            </a:br>
            <a:r>
              <a:rPr lang="en-GB" sz="1400" dirty="0" smtClean="0">
                <a:latin typeface="Tahoma" panose="020B0604030504040204" pitchFamily="34" charset="0"/>
                <a:ea typeface="Tahoma" panose="020B0604030504040204" pitchFamily="34" charset="0"/>
                <a:cs typeface="Tahoma" panose="020B0604030504040204" pitchFamily="34" charset="0"/>
              </a:rPr>
              <a:t>as it will often have the symbol on the </a:t>
            </a:r>
            <a:br>
              <a:rPr lang="en-GB" sz="1400" dirty="0" smtClean="0">
                <a:latin typeface="Tahoma" panose="020B0604030504040204" pitchFamily="34" charset="0"/>
                <a:ea typeface="Tahoma" panose="020B0604030504040204" pitchFamily="34" charset="0"/>
                <a:cs typeface="Tahoma" panose="020B0604030504040204" pitchFamily="34" charset="0"/>
              </a:rPr>
            </a:br>
            <a:r>
              <a:rPr lang="en-GB" sz="1400" dirty="0" smtClean="0">
                <a:latin typeface="Tahoma" panose="020B0604030504040204" pitchFamily="34" charset="0"/>
                <a:ea typeface="Tahoma" panose="020B0604030504040204" pitchFamily="34" charset="0"/>
                <a:cs typeface="Tahoma" panose="020B0604030504040204" pitchFamily="34" charset="0"/>
              </a:rPr>
              <a:t>product or packaging. Common Fairtrade </a:t>
            </a:r>
            <a:br>
              <a:rPr lang="en-GB" sz="1400" dirty="0" smtClean="0">
                <a:latin typeface="Tahoma" panose="020B0604030504040204" pitchFamily="34" charset="0"/>
                <a:ea typeface="Tahoma" panose="020B0604030504040204" pitchFamily="34" charset="0"/>
                <a:cs typeface="Tahoma" panose="020B0604030504040204" pitchFamily="34" charset="0"/>
              </a:rPr>
            </a:br>
            <a:r>
              <a:rPr lang="en-GB" sz="1400" dirty="0" smtClean="0">
                <a:latin typeface="Tahoma" panose="020B0604030504040204" pitchFamily="34" charset="0"/>
                <a:ea typeface="Tahoma" panose="020B0604030504040204" pitchFamily="34" charset="0"/>
                <a:cs typeface="Tahoma" panose="020B0604030504040204" pitchFamily="34" charset="0"/>
              </a:rPr>
              <a:t>items include; bananas, cotton and chocolate.</a:t>
            </a:r>
          </a:p>
          <a:p>
            <a:endParaRPr lang="en-GB" sz="1400" dirty="0">
              <a:latin typeface="Tahoma" panose="020B0604030504040204" pitchFamily="34" charset="0"/>
              <a:ea typeface="Tahoma" panose="020B0604030504040204" pitchFamily="34" charset="0"/>
              <a:cs typeface="Tahoma" panose="020B0604030504040204" pitchFamily="34" charset="0"/>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00816" y="7156323"/>
            <a:ext cx="956310" cy="1121491"/>
          </a:xfrm>
          <a:prstGeom prst="rect">
            <a:avLst/>
          </a:prstGeom>
          <a:ln w="28575">
            <a:solidFill>
              <a:schemeClr val="tx1"/>
            </a:solidFill>
          </a:ln>
        </p:spPr>
      </p:pic>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8224" y="155448"/>
            <a:ext cx="883920" cy="883920"/>
          </a:xfrm>
          <a:prstGeom prst="rect">
            <a:avLst/>
          </a:prstGeom>
        </p:spPr>
      </p:pic>
    </p:spTree>
    <p:extLst>
      <p:ext uri="{BB962C8B-B14F-4D97-AF65-F5344CB8AC3E}">
        <p14:creationId xmlns:p14="http://schemas.microsoft.com/office/powerpoint/2010/main" val="9061585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A85D441D5968479B2FFF3A7C88333F" ma:contentTypeVersion="16" ma:contentTypeDescription="Create a new document." ma:contentTypeScope="" ma:versionID="be66c1aad8eb9f988ae5574c05fe6bc3">
  <xsd:schema xmlns:xsd="http://www.w3.org/2001/XMLSchema" xmlns:xs="http://www.w3.org/2001/XMLSchema" xmlns:p="http://schemas.microsoft.com/office/2006/metadata/properties" xmlns:ns2="b6daa2f3-06b5-47f8-a85d-067055f32ca7" xmlns:ns3="4276e521-d8f5-44a8-8722-75164a36e364" targetNamespace="http://schemas.microsoft.com/office/2006/metadata/properties" ma:root="true" ma:fieldsID="b5a91c2b404a9d51996ceae58009a9ec" ns2:_="" ns3:_="">
    <xsd:import namespace="b6daa2f3-06b5-47f8-a85d-067055f32ca7"/>
    <xsd:import namespace="4276e521-d8f5-44a8-8722-75164a36e36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CR"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daa2f3-06b5-47f8-a85d-067055f32c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descriptio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descrip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276e521-d8f5-44a8-8722-75164a36e364"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53140eff-5672-4042-a3e4-d3f7522364a3}" ma:internalName="TaxCatchAll" ma:showField="CatchAllData" ma:web="4276e521-d8f5-44a8-8722-75164a36e36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276e521-d8f5-44a8-8722-75164a36e364" xsi:nil="true"/>
    <lcf76f155ced4ddcb4097134ff3c332f xmlns="b6daa2f3-06b5-47f8-a85d-067055f32ca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1B087BA-203F-4608-B679-E952A2D471FC}"/>
</file>

<file path=customXml/itemProps2.xml><?xml version="1.0" encoding="utf-8"?>
<ds:datastoreItem xmlns:ds="http://schemas.openxmlformats.org/officeDocument/2006/customXml" ds:itemID="{E72EAB91-AB52-4F98-9E71-B69E56085ECA}"/>
</file>

<file path=customXml/itemProps3.xml><?xml version="1.0" encoding="utf-8"?>
<ds:datastoreItem xmlns:ds="http://schemas.openxmlformats.org/officeDocument/2006/customXml" ds:itemID="{30C23B89-DB5A-4736-A01E-447A531D50CA}"/>
</file>

<file path=docProps/app.xml><?xml version="1.0" encoding="utf-8"?>
<Properties xmlns="http://schemas.openxmlformats.org/officeDocument/2006/extended-properties" xmlns:vt="http://schemas.openxmlformats.org/officeDocument/2006/docPropsVTypes">
  <Template>Office Theme</Template>
  <TotalTime>47</TotalTime>
  <Words>301</Words>
  <Application>Microsoft Office PowerPoint</Application>
  <PresentationFormat>A3 Paper (297x420 mm)</PresentationFormat>
  <Paragraphs>37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Chalk Dash</vt:lpstr>
      <vt:lpstr>Tahoma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 Hill</dc:creator>
  <cp:lastModifiedBy>N. Hill</cp:lastModifiedBy>
  <cp:revision>6</cp:revision>
  <dcterms:created xsi:type="dcterms:W3CDTF">2019-06-26T08:34:38Z</dcterms:created>
  <dcterms:modified xsi:type="dcterms:W3CDTF">2019-06-27T12:37:01Z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0x01010064A85D441D5968479B2FFF3A7C88333F</vt:lpwstr>
  </property>
</Properties>
</file>