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12801600" cy="9601200" type="A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024" userDrawn="1">
          <p15:clr>
            <a:srgbClr val="A4A3A4"/>
          </p15:clr>
        </p15:guide>
        <p15:guide id="2" pos="403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3" autoAdjust="0"/>
    <p:restoredTop sz="94660"/>
  </p:normalViewPr>
  <p:slideViewPr>
    <p:cSldViewPr snapToGrid="0" showGuides="1">
      <p:cViewPr varScale="1">
        <p:scale>
          <a:sx n="40" d="100"/>
          <a:sy n="40" d="100"/>
        </p:scale>
        <p:origin x="66" y="444"/>
      </p:cViewPr>
      <p:guideLst>
        <p:guide orient="horz" pos="3024"/>
        <p:guide pos="403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2.xml"/><Relationship Id="rId3" Type="http://schemas.openxmlformats.org/officeDocument/2006/relationships/presProps" Target="presProps.xml"/><Relationship Id="rId7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Relationship Id="rId9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60120" y="1571308"/>
            <a:ext cx="10881360" cy="3342640"/>
          </a:xfrm>
        </p:spPr>
        <p:txBody>
          <a:bodyPr anchor="b"/>
          <a:lstStyle>
            <a:lvl1pPr algn="ctr">
              <a:defRPr sz="8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0200" y="5042853"/>
            <a:ext cx="9601200" cy="2318067"/>
          </a:xfrm>
        </p:spPr>
        <p:txBody>
          <a:bodyPr/>
          <a:lstStyle>
            <a:lvl1pPr marL="0" indent="0" algn="ctr">
              <a:buNone/>
              <a:defRPr sz="3360"/>
            </a:lvl1pPr>
            <a:lvl2pPr marL="640080" indent="0" algn="ctr">
              <a:buNone/>
              <a:defRPr sz="2800"/>
            </a:lvl2pPr>
            <a:lvl3pPr marL="1280160" indent="0" algn="ctr">
              <a:buNone/>
              <a:defRPr sz="2520"/>
            </a:lvl3pPr>
            <a:lvl4pPr marL="1920240" indent="0" algn="ctr">
              <a:buNone/>
              <a:defRPr sz="2240"/>
            </a:lvl4pPr>
            <a:lvl5pPr marL="2560320" indent="0" algn="ctr">
              <a:buNone/>
              <a:defRPr sz="2240"/>
            </a:lvl5pPr>
            <a:lvl6pPr marL="3200400" indent="0" algn="ctr">
              <a:buNone/>
              <a:defRPr sz="2240"/>
            </a:lvl6pPr>
            <a:lvl7pPr marL="3840480" indent="0" algn="ctr">
              <a:buNone/>
              <a:defRPr sz="2240"/>
            </a:lvl7pPr>
            <a:lvl8pPr marL="4480560" indent="0" algn="ctr">
              <a:buNone/>
              <a:defRPr sz="2240"/>
            </a:lvl8pPr>
            <a:lvl9pPr marL="5120640" indent="0" algn="ctr">
              <a:buNone/>
              <a:defRPr sz="224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0A463-28C4-4094-9683-A0C685B4B463}" type="datetimeFigureOut">
              <a:rPr lang="en-GB" smtClean="0"/>
              <a:t>17/09/2019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20E2D-3E98-4475-8CF9-FE86916C63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15272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0A463-28C4-4094-9683-A0C685B4B463}" type="datetimeFigureOut">
              <a:rPr lang="en-GB" smtClean="0"/>
              <a:t>17/09/2019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20E2D-3E98-4475-8CF9-FE86916C63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995722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1146" y="511175"/>
            <a:ext cx="2760345" cy="813657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80111" y="511175"/>
            <a:ext cx="8121015" cy="8136573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0A463-28C4-4094-9683-A0C685B4B463}" type="datetimeFigureOut">
              <a:rPr lang="en-GB" smtClean="0"/>
              <a:t>17/09/2019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20E2D-3E98-4475-8CF9-FE86916C63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802802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0A463-28C4-4094-9683-A0C685B4B463}" type="datetimeFigureOut">
              <a:rPr lang="en-GB" smtClean="0"/>
              <a:t>17/09/2019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20E2D-3E98-4475-8CF9-FE86916C63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977686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3443" y="2393635"/>
            <a:ext cx="11041380" cy="3993832"/>
          </a:xfrm>
        </p:spPr>
        <p:txBody>
          <a:bodyPr anchor="b"/>
          <a:lstStyle>
            <a:lvl1pPr>
              <a:defRPr sz="8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3443" y="6425250"/>
            <a:ext cx="11041380" cy="2100262"/>
          </a:xfrm>
        </p:spPr>
        <p:txBody>
          <a:bodyPr/>
          <a:lstStyle>
            <a:lvl1pPr marL="0" indent="0">
              <a:buNone/>
              <a:defRPr sz="3360">
                <a:solidFill>
                  <a:schemeClr val="tx1"/>
                </a:solidFill>
              </a:defRPr>
            </a:lvl1pPr>
            <a:lvl2pPr marL="64008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2pPr>
            <a:lvl3pPr marL="1280160" indent="0">
              <a:buNone/>
              <a:defRPr sz="2520">
                <a:solidFill>
                  <a:schemeClr val="tx1">
                    <a:tint val="75000"/>
                  </a:schemeClr>
                </a:solidFill>
              </a:defRPr>
            </a:lvl3pPr>
            <a:lvl4pPr marL="19202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4pPr>
            <a:lvl5pPr marL="256032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5pPr>
            <a:lvl6pPr marL="320040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6pPr>
            <a:lvl7pPr marL="384048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7pPr>
            <a:lvl8pPr marL="448056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8pPr>
            <a:lvl9pPr marL="51206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0A463-28C4-4094-9683-A0C685B4B463}" type="datetimeFigureOut">
              <a:rPr lang="en-GB" smtClean="0"/>
              <a:t>17/09/2019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20E2D-3E98-4475-8CF9-FE86916C63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601640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80110" y="2555875"/>
            <a:ext cx="5440680" cy="609187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80810" y="2555875"/>
            <a:ext cx="5440680" cy="609187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0A463-28C4-4094-9683-A0C685B4B463}" type="datetimeFigureOut">
              <a:rPr lang="en-GB" smtClean="0"/>
              <a:t>17/09/2019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20E2D-3E98-4475-8CF9-FE86916C63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528316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7" y="511177"/>
            <a:ext cx="11041380" cy="185578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1779" y="2353628"/>
            <a:ext cx="5415676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81779" y="3507105"/>
            <a:ext cx="5415676" cy="515842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80811" y="2353628"/>
            <a:ext cx="5442347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80811" y="3507105"/>
            <a:ext cx="5442347" cy="515842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0A463-28C4-4094-9683-A0C685B4B463}" type="datetimeFigureOut">
              <a:rPr lang="en-GB" smtClean="0"/>
              <a:t>17/09/2019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20E2D-3E98-4475-8CF9-FE86916C63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865881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0A463-28C4-4094-9683-A0C685B4B463}" type="datetimeFigureOut">
              <a:rPr lang="en-GB" smtClean="0"/>
              <a:t>17/09/2019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20E2D-3E98-4475-8CF9-FE86916C63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591967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0A463-28C4-4094-9683-A0C685B4B463}" type="datetimeFigureOut">
              <a:rPr lang="en-GB" smtClean="0"/>
              <a:t>17/09/2019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20E2D-3E98-4475-8CF9-FE86916C63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302470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42347" y="1382397"/>
            <a:ext cx="6480810" cy="6823075"/>
          </a:xfrm>
        </p:spPr>
        <p:txBody>
          <a:bodyPr/>
          <a:lstStyle>
            <a:lvl1pPr>
              <a:defRPr sz="4480"/>
            </a:lvl1pPr>
            <a:lvl2pPr>
              <a:defRPr sz="3920"/>
            </a:lvl2pPr>
            <a:lvl3pPr>
              <a:defRPr sz="336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0A463-28C4-4094-9683-A0C685B4B463}" type="datetimeFigureOut">
              <a:rPr lang="en-GB" smtClean="0"/>
              <a:t>17/09/2019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20E2D-3E98-4475-8CF9-FE86916C63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645864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42347" y="1382397"/>
            <a:ext cx="6480810" cy="6823075"/>
          </a:xfrm>
        </p:spPr>
        <p:txBody>
          <a:bodyPr anchor="t"/>
          <a:lstStyle>
            <a:lvl1pPr marL="0" indent="0">
              <a:buNone/>
              <a:defRPr sz="4480"/>
            </a:lvl1pPr>
            <a:lvl2pPr marL="640080" indent="0">
              <a:buNone/>
              <a:defRPr sz="3920"/>
            </a:lvl2pPr>
            <a:lvl3pPr marL="1280160" indent="0">
              <a:buNone/>
              <a:defRPr sz="3360"/>
            </a:lvl3pPr>
            <a:lvl4pPr marL="1920240" indent="0">
              <a:buNone/>
              <a:defRPr sz="2800"/>
            </a:lvl4pPr>
            <a:lvl5pPr marL="2560320" indent="0">
              <a:buNone/>
              <a:defRPr sz="2800"/>
            </a:lvl5pPr>
            <a:lvl6pPr marL="3200400" indent="0">
              <a:buNone/>
              <a:defRPr sz="2800"/>
            </a:lvl6pPr>
            <a:lvl7pPr marL="3840480" indent="0">
              <a:buNone/>
              <a:defRPr sz="2800"/>
            </a:lvl7pPr>
            <a:lvl8pPr marL="4480560" indent="0">
              <a:buNone/>
              <a:defRPr sz="2800"/>
            </a:lvl8pPr>
            <a:lvl9pPr marL="5120640" indent="0">
              <a:buNone/>
              <a:defRPr sz="28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0A463-28C4-4094-9683-A0C685B4B463}" type="datetimeFigureOut">
              <a:rPr lang="en-GB" smtClean="0"/>
              <a:t>17/09/2019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20E2D-3E98-4475-8CF9-FE86916C63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902288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80110" y="511177"/>
            <a:ext cx="11041380" cy="18557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0110" y="2555875"/>
            <a:ext cx="11041380" cy="60918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8011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50A463-28C4-4094-9683-A0C685B4B463}" type="datetimeFigureOut">
              <a:rPr lang="en-GB" smtClean="0"/>
              <a:t>17/09/2019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240530" y="8898892"/>
            <a:ext cx="432054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04113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420E2D-3E98-4475-8CF9-FE86916C63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223579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1280160" rtl="0" eaLnBrk="1" latinLnBrk="0" hangingPunct="1">
        <a:lnSpc>
          <a:spcPct val="90000"/>
        </a:lnSpc>
        <a:spcBef>
          <a:spcPct val="0"/>
        </a:spcBef>
        <a:buNone/>
        <a:defRPr sz="61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20040" indent="-320040" algn="l" defTabSz="1280160" rtl="0" eaLnBrk="1" latinLnBrk="0" hangingPunct="1">
        <a:lnSpc>
          <a:spcPct val="90000"/>
        </a:lnSpc>
        <a:spcBef>
          <a:spcPts val="1400"/>
        </a:spcBef>
        <a:buFont typeface="Arial" panose="020B0604020202020204" pitchFamily="34" charset="0"/>
        <a:buChar char="•"/>
        <a:defRPr sz="3920" kern="1200">
          <a:solidFill>
            <a:schemeClr val="tx1"/>
          </a:solidFill>
          <a:latin typeface="+mn-lt"/>
          <a:ea typeface="+mn-ea"/>
          <a:cs typeface="+mn-cs"/>
        </a:defRPr>
      </a:lvl1pPr>
      <a:lvl2pPr marL="9601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3360" kern="1200">
          <a:solidFill>
            <a:schemeClr val="tx1"/>
          </a:solidFill>
          <a:latin typeface="+mn-lt"/>
          <a:ea typeface="+mn-ea"/>
          <a:cs typeface="+mn-cs"/>
        </a:defRPr>
      </a:lvl2pPr>
      <a:lvl3pPr marL="16002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22402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88036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52044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41605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4406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8016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56032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20040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384048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48056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12064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98224" y="155448"/>
            <a:ext cx="883920" cy="88392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312340" y="120316"/>
            <a:ext cx="1191174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chemeClr val="accent2"/>
                </a:solidFill>
                <a:latin typeface="Chalk Dash" panose="03000600000000000000" pitchFamily="66" charset="0"/>
              </a:rPr>
              <a:t>Modern and Smart </a:t>
            </a:r>
            <a:r>
              <a:rPr lang="en-GB" sz="1200" dirty="0" smtClean="0">
                <a:solidFill>
                  <a:schemeClr val="accent2"/>
                </a:solidFill>
                <a:latin typeface="Chalk Dash" panose="03000600000000000000" pitchFamily="66" charset="0"/>
              </a:rPr>
              <a:t>Materials</a:t>
            </a:r>
            <a:endParaRPr lang="en-GB" sz="1200" dirty="0">
              <a:solidFill>
                <a:schemeClr val="accent2"/>
              </a:solidFill>
              <a:latin typeface="Chalk Dash" panose="03000600000000000000" pitchFamily="66" charset="0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51306163"/>
              </p:ext>
            </p:extLst>
          </p:nvPr>
        </p:nvGraphicFramePr>
        <p:xfrm>
          <a:off x="245285" y="876807"/>
          <a:ext cx="5313307" cy="435457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54146">
                  <a:extLst>
                    <a:ext uri="{9D8B030D-6E8A-4147-A177-3AD203B41FA5}">
                      <a16:colId xmlns:a16="http://schemas.microsoft.com/office/drawing/2014/main" val="2868898196"/>
                    </a:ext>
                  </a:extLst>
                </a:gridCol>
                <a:gridCol w="2896642">
                  <a:extLst>
                    <a:ext uri="{9D8B030D-6E8A-4147-A177-3AD203B41FA5}">
                      <a16:colId xmlns:a16="http://schemas.microsoft.com/office/drawing/2014/main" val="3187111543"/>
                    </a:ext>
                  </a:extLst>
                </a:gridCol>
                <a:gridCol w="1362519">
                  <a:extLst>
                    <a:ext uri="{9D8B030D-6E8A-4147-A177-3AD203B41FA5}">
                      <a16:colId xmlns:a16="http://schemas.microsoft.com/office/drawing/2014/main" val="3776042511"/>
                    </a:ext>
                  </a:extLst>
                </a:gridCol>
              </a:tblGrid>
              <a:tr h="458217">
                <a:tc gridSpan="3"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Modern</a:t>
                      </a:r>
                      <a:r>
                        <a:rPr lang="en-GB" sz="1200" b="1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Materials are </a:t>
                      </a:r>
                      <a:r>
                        <a:rPr lang="en-GB" sz="1200" b="0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materials that have been developed recently</a:t>
                      </a:r>
                      <a:endParaRPr lang="en-GB" sz="12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128016" marR="128016" marT="64008" marB="64008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65708560"/>
                  </a:ext>
                </a:extLst>
              </a:tr>
              <a:tr h="458217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Material</a:t>
                      </a:r>
                      <a:endParaRPr lang="en-GB" sz="12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128016" marR="128016" marT="64008" marB="64008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Key info</a:t>
                      </a:r>
                      <a:endParaRPr lang="en-GB" sz="12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128016" marR="128016" marT="64008" marB="64008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Examples</a:t>
                      </a:r>
                      <a:endParaRPr lang="en-GB" sz="12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128016" marR="128016" marT="64008" marB="64008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05222152"/>
                  </a:ext>
                </a:extLst>
              </a:tr>
              <a:tr h="657351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Corn-starch</a:t>
                      </a:r>
                      <a:r>
                        <a:rPr lang="en-GB" sz="1200" b="1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Polymers</a:t>
                      </a:r>
                      <a:endParaRPr lang="en-GB" sz="12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These</a:t>
                      </a:r>
                      <a:r>
                        <a:rPr lang="en-GB" sz="1200" b="0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are plant-based polymers that are a</a:t>
                      </a:r>
                      <a:r>
                        <a:rPr lang="en-GB" sz="1200" b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replacement for plastics that are </a:t>
                      </a:r>
                      <a:r>
                        <a:rPr lang="en-GB" sz="1200" b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biodegradable </a:t>
                      </a:r>
                      <a:r>
                        <a:rPr lang="en-GB" sz="1200" b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but cannot</a:t>
                      </a:r>
                      <a:r>
                        <a:rPr lang="en-GB" sz="1200" b="0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be recycled.</a:t>
                      </a:r>
                      <a:endParaRPr lang="en-GB" sz="1200" b="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Plastic bottles, tubs, food containers, </a:t>
                      </a:r>
                      <a:r>
                        <a:rPr lang="en-GB" sz="1200" b="0" dirty="0" err="1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etc</a:t>
                      </a:r>
                      <a:endParaRPr lang="en-GB" sz="1200" b="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128016" marR="128016" marT="64008" marB="64008" anchor="ctr"/>
                </a:tc>
                <a:extLst>
                  <a:ext uri="{0D108BD9-81ED-4DB2-BD59-A6C34878D82A}">
                    <a16:rowId xmlns:a16="http://schemas.microsoft.com/office/drawing/2014/main" val="739736390"/>
                  </a:ext>
                </a:extLst>
              </a:tr>
              <a:tr h="694944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Flexible</a:t>
                      </a:r>
                      <a:r>
                        <a:rPr lang="en-GB" sz="1200" b="1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MDF</a:t>
                      </a:r>
                      <a:endParaRPr lang="en-GB" sz="12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Made</a:t>
                      </a:r>
                      <a:r>
                        <a:rPr lang="en-GB" sz="1200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in the same way as normal MDF but with grooves cut into the surface so it is flexible. </a:t>
                      </a:r>
                      <a:r>
                        <a:rPr lang="en-GB" sz="1200" b="1" baseline="0" dirty="0" err="1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Flexiply</a:t>
                      </a:r>
                      <a:r>
                        <a:rPr lang="en-GB" sz="1200" b="1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en-GB" sz="1200" b="0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is the same but for Plywood. These can easily be shaped into curves </a:t>
                      </a:r>
                      <a:endParaRPr lang="en-GB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Modern furniture, interior walls and room dividers</a:t>
                      </a:r>
                      <a:endParaRPr lang="en-GB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128016" marR="128016" marT="64008" marB="64008" anchor="ctr"/>
                </a:tc>
                <a:extLst>
                  <a:ext uri="{0D108BD9-81ED-4DB2-BD59-A6C34878D82A}">
                    <a16:rowId xmlns:a16="http://schemas.microsoft.com/office/drawing/2014/main" val="3781206839"/>
                  </a:ext>
                </a:extLst>
              </a:tr>
              <a:tr h="530352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Titanium</a:t>
                      </a:r>
                      <a:endParaRPr lang="en-GB" sz="12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High strength to weight</a:t>
                      </a:r>
                      <a:r>
                        <a:rPr lang="en-GB" sz="1200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ratio. Doesn’t corrode or rust. Suitable for medical use as its hypo-</a:t>
                      </a:r>
                      <a:r>
                        <a:rPr lang="en-GB" sz="1200" baseline="0" dirty="0" err="1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allergneic</a:t>
                      </a:r>
                      <a:endParaRPr lang="en-GB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Prosthetics,</a:t>
                      </a:r>
                      <a:r>
                        <a:rPr lang="en-GB" sz="1200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medical applications, sports cars, </a:t>
                      </a:r>
                      <a:r>
                        <a:rPr lang="en-GB" sz="1200" baseline="0" dirty="0" err="1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etc</a:t>
                      </a:r>
                      <a:endParaRPr lang="en-GB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128016" marR="128016" marT="64008" marB="64008" anchor="ctr"/>
                </a:tc>
                <a:extLst>
                  <a:ext uri="{0D108BD9-81ED-4DB2-BD59-A6C34878D82A}">
                    <a16:rowId xmlns:a16="http://schemas.microsoft.com/office/drawing/2014/main" val="1935869641"/>
                  </a:ext>
                </a:extLst>
              </a:tr>
              <a:tr h="64008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Kevlar</a:t>
                      </a:r>
                      <a:endParaRPr lang="en-GB" sz="12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A woven</a:t>
                      </a:r>
                      <a:r>
                        <a:rPr lang="en-GB" sz="1200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polymer with a high strength to weight ratio. </a:t>
                      </a:r>
                      <a:endParaRPr lang="en-GB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Bullet-proof vests, tyres, helmets, </a:t>
                      </a:r>
                      <a:r>
                        <a:rPr lang="en-GB" sz="1200" dirty="0" err="1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etc</a:t>
                      </a:r>
                      <a:endParaRPr lang="en-GB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128016" marR="128016" marT="64008" marB="64008" anchor="ctr"/>
                </a:tc>
                <a:extLst>
                  <a:ext uri="{0D108BD9-81ED-4DB2-BD59-A6C34878D82A}">
                    <a16:rowId xmlns:a16="http://schemas.microsoft.com/office/drawing/2014/main" val="3355540579"/>
                  </a:ext>
                </a:extLst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58957635"/>
              </p:ext>
            </p:extLst>
          </p:nvPr>
        </p:nvGraphicFramePr>
        <p:xfrm>
          <a:off x="197158" y="5426242"/>
          <a:ext cx="5289242" cy="399592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66438">
                  <a:extLst>
                    <a:ext uri="{9D8B030D-6E8A-4147-A177-3AD203B41FA5}">
                      <a16:colId xmlns:a16="http://schemas.microsoft.com/office/drawing/2014/main" val="2868898196"/>
                    </a:ext>
                  </a:extLst>
                </a:gridCol>
                <a:gridCol w="2435260">
                  <a:extLst>
                    <a:ext uri="{9D8B030D-6E8A-4147-A177-3AD203B41FA5}">
                      <a16:colId xmlns:a16="http://schemas.microsoft.com/office/drawing/2014/main" val="3187111543"/>
                    </a:ext>
                  </a:extLst>
                </a:gridCol>
                <a:gridCol w="1587544">
                  <a:extLst>
                    <a:ext uri="{9D8B030D-6E8A-4147-A177-3AD203B41FA5}">
                      <a16:colId xmlns:a16="http://schemas.microsoft.com/office/drawing/2014/main" val="3776042511"/>
                    </a:ext>
                  </a:extLst>
                </a:gridCol>
              </a:tblGrid>
              <a:tr h="458217">
                <a:tc gridSpan="3"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Smart</a:t>
                      </a:r>
                      <a:r>
                        <a:rPr lang="en-GB" sz="1200" b="1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Materials are </a:t>
                      </a:r>
                      <a:r>
                        <a:rPr lang="en-GB" sz="1200" b="0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materials that change and react to the stimuli</a:t>
                      </a:r>
                      <a:endParaRPr lang="en-GB" sz="12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128016" marR="128016" marT="64008" marB="64008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65708560"/>
                  </a:ext>
                </a:extLst>
              </a:tr>
              <a:tr h="458217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Material</a:t>
                      </a:r>
                      <a:endParaRPr lang="en-GB" sz="12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128016" marR="128016" marT="64008" marB="64008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Key info</a:t>
                      </a:r>
                      <a:endParaRPr lang="en-GB" sz="12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128016" marR="128016" marT="64008" marB="64008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Examples</a:t>
                      </a:r>
                      <a:endParaRPr lang="en-GB" sz="12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128016" marR="128016" marT="64008" marB="64008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05222152"/>
                  </a:ext>
                </a:extLst>
              </a:tr>
              <a:tr h="73863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err="1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Thermochromic</a:t>
                      </a:r>
                      <a:r>
                        <a:rPr lang="en-GB" sz="1200" b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Pigments</a:t>
                      </a:r>
                      <a:endParaRPr lang="en-GB" sz="12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Change colour in reaction to heat</a:t>
                      </a:r>
                      <a:endParaRPr lang="en-GB" sz="1200" b="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Kettles, baby bottles, </a:t>
                      </a:r>
                      <a:r>
                        <a:rPr lang="en-GB" sz="1200" b="0" dirty="0" err="1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etc</a:t>
                      </a:r>
                      <a:endParaRPr lang="en-GB" sz="1200" b="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128016" marR="128016" marT="64008" marB="64008" anchor="ctr"/>
                </a:tc>
                <a:extLst>
                  <a:ext uri="{0D108BD9-81ED-4DB2-BD59-A6C34878D82A}">
                    <a16:rowId xmlns:a16="http://schemas.microsoft.com/office/drawing/2014/main" val="739736390"/>
                  </a:ext>
                </a:extLst>
              </a:tr>
              <a:tr h="73152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Photochromic Pigments</a:t>
                      </a:r>
                      <a:endParaRPr lang="en-GB" sz="12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Change colour</a:t>
                      </a:r>
                      <a:r>
                        <a:rPr lang="en-GB" sz="1200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in reaction to light</a:t>
                      </a:r>
                      <a:endParaRPr lang="en-GB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Colour</a:t>
                      </a:r>
                      <a:r>
                        <a:rPr lang="en-GB" sz="1200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changing glasses, windows, </a:t>
                      </a:r>
                      <a:r>
                        <a:rPr lang="en-GB" sz="1200" baseline="0" dirty="0" err="1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etc</a:t>
                      </a:r>
                      <a:endParaRPr lang="en-GB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128016" marR="128016" marT="64008" marB="64008" anchor="ctr"/>
                </a:tc>
                <a:extLst>
                  <a:ext uri="{0D108BD9-81ED-4DB2-BD59-A6C34878D82A}">
                    <a16:rowId xmlns:a16="http://schemas.microsoft.com/office/drawing/2014/main" val="3781206839"/>
                  </a:ext>
                </a:extLst>
              </a:tr>
              <a:tr h="749808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Shape Memory Alloy</a:t>
                      </a:r>
                      <a:endParaRPr lang="en-GB" sz="12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Returns to</a:t>
                      </a:r>
                      <a:r>
                        <a:rPr lang="en-GB" sz="1200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its original shape, in reaction to heat</a:t>
                      </a:r>
                      <a:endParaRPr lang="en-GB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Braces and glasses</a:t>
                      </a:r>
                      <a:endParaRPr lang="en-GB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128016" marR="128016" marT="64008" marB="64008" anchor="ctr"/>
                </a:tc>
                <a:extLst>
                  <a:ext uri="{0D108BD9-81ED-4DB2-BD59-A6C34878D82A}">
                    <a16:rowId xmlns:a16="http://schemas.microsoft.com/office/drawing/2014/main" val="1935869641"/>
                  </a:ext>
                </a:extLst>
              </a:tr>
              <a:tr h="621792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Polymorph</a:t>
                      </a:r>
                      <a:endParaRPr lang="en-GB" sz="12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Granules</a:t>
                      </a:r>
                      <a:r>
                        <a:rPr lang="en-GB" sz="1200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that once exposed to hot water, become a modelling material (like a dough or clay)</a:t>
                      </a:r>
                    </a:p>
                    <a:p>
                      <a:pPr algn="ctr"/>
                      <a:endParaRPr lang="en-GB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Modelling and repairs</a:t>
                      </a:r>
                      <a:endParaRPr lang="en-GB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128016" marR="128016" marT="64008" marB="64008" anchor="ctr"/>
                </a:tc>
                <a:extLst>
                  <a:ext uri="{0D108BD9-81ED-4DB2-BD59-A6C34878D82A}">
                    <a16:rowId xmlns:a16="http://schemas.microsoft.com/office/drawing/2014/main" val="2779172050"/>
                  </a:ext>
                </a:extLst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2871376" y="479340"/>
            <a:ext cx="740359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 smtClean="0">
                <a:solidFill>
                  <a:schemeClr val="accent2"/>
                </a:solidFill>
                <a:latin typeface="Chalk Dash" panose="03000600000000000000" pitchFamily="66" charset="0"/>
              </a:rPr>
              <a:t>Papers and Boards</a:t>
            </a:r>
            <a:endParaRPr lang="en-GB" sz="1200" dirty="0">
              <a:solidFill>
                <a:schemeClr val="accent2"/>
              </a:solidFill>
              <a:latin typeface="Chalk Dash" panose="03000600000000000000" pitchFamily="66" charset="0"/>
            </a:endParaRPr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54606861"/>
              </p:ext>
            </p:extLst>
          </p:nvPr>
        </p:nvGraphicFramePr>
        <p:xfrm>
          <a:off x="5766495" y="882904"/>
          <a:ext cx="6866663" cy="428009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362327">
                  <a:extLst>
                    <a:ext uri="{9D8B030D-6E8A-4147-A177-3AD203B41FA5}">
                      <a16:colId xmlns:a16="http://schemas.microsoft.com/office/drawing/2014/main" val="2868898196"/>
                    </a:ext>
                  </a:extLst>
                </a:gridCol>
                <a:gridCol w="3456506">
                  <a:extLst>
                    <a:ext uri="{9D8B030D-6E8A-4147-A177-3AD203B41FA5}">
                      <a16:colId xmlns:a16="http://schemas.microsoft.com/office/drawing/2014/main" val="3187111543"/>
                    </a:ext>
                  </a:extLst>
                </a:gridCol>
                <a:gridCol w="2047830">
                  <a:extLst>
                    <a:ext uri="{9D8B030D-6E8A-4147-A177-3AD203B41FA5}">
                      <a16:colId xmlns:a16="http://schemas.microsoft.com/office/drawing/2014/main" val="3776042511"/>
                    </a:ext>
                  </a:extLst>
                </a:gridCol>
              </a:tblGrid>
              <a:tr h="464788">
                <a:tc gridSpan="3"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Papers and Boards </a:t>
                      </a:r>
                      <a:r>
                        <a:rPr lang="en-GB" sz="1200" b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come</a:t>
                      </a:r>
                      <a:r>
                        <a:rPr lang="en-GB" sz="1200" b="0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from trees</a:t>
                      </a:r>
                      <a:r>
                        <a:rPr lang="en-GB" sz="1200" b="1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. </a:t>
                      </a:r>
                      <a:br>
                        <a:rPr lang="en-GB" sz="1200" b="1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</a:br>
                      <a:r>
                        <a:rPr lang="en-GB" sz="1200" b="1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The Stock forms </a:t>
                      </a:r>
                      <a:r>
                        <a:rPr lang="en-GB" sz="1200" b="0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for papers are: rolls, sheets, A4, A3, </a:t>
                      </a:r>
                      <a:r>
                        <a:rPr lang="en-GB" sz="1200" b="0" baseline="0" dirty="0" err="1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etc</a:t>
                      </a:r>
                      <a:endParaRPr lang="en-GB" sz="1200" b="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128016" marR="128016" marT="64008" marB="64008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65708560"/>
                  </a:ext>
                </a:extLst>
              </a:tr>
              <a:tr h="387826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Material</a:t>
                      </a:r>
                      <a:endParaRPr lang="en-GB" sz="12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128016" marR="128016" marT="64008" marB="64008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Key info</a:t>
                      </a:r>
                      <a:endParaRPr lang="en-GB" sz="12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128016" marR="128016" marT="64008" marB="64008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Uses/ Examples</a:t>
                      </a:r>
                      <a:endParaRPr lang="en-GB" sz="12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128016" marR="128016" marT="64008" marB="64008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05222152"/>
                  </a:ext>
                </a:extLst>
              </a:tr>
              <a:tr h="556369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Cartridge</a:t>
                      </a:r>
                      <a:r>
                        <a:rPr lang="en-GB" sz="1200" b="1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Paper</a:t>
                      </a:r>
                      <a:endParaRPr lang="en-GB" sz="12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Thick white paper,</a:t>
                      </a:r>
                      <a:r>
                        <a:rPr lang="en-GB" sz="1200" b="0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completely opaque and more expensive than photocopy paper</a:t>
                      </a:r>
                      <a:endParaRPr lang="en-GB" sz="1200" b="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Sketching, ink drawings</a:t>
                      </a:r>
                      <a:endParaRPr lang="en-GB" sz="1200" b="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128016" marR="128016" marT="64008" marB="64008" anchor="ctr"/>
                </a:tc>
                <a:extLst>
                  <a:ext uri="{0D108BD9-81ED-4DB2-BD59-A6C34878D82A}">
                    <a16:rowId xmlns:a16="http://schemas.microsoft.com/office/drawing/2014/main" val="739736390"/>
                  </a:ext>
                </a:extLst>
              </a:tr>
              <a:tr h="588188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Layout</a:t>
                      </a:r>
                      <a:r>
                        <a:rPr lang="en-GB" sz="1200" b="1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Paper</a:t>
                      </a:r>
                      <a:endParaRPr lang="en-GB" sz="12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Light, semi-translucent,</a:t>
                      </a:r>
                      <a:r>
                        <a:rPr lang="en-GB" sz="1200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good for blending inks and artist markers</a:t>
                      </a:r>
                      <a:endParaRPr lang="en-GB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Sketching, drawing and some tracing</a:t>
                      </a:r>
                      <a:endParaRPr lang="en-GB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128016" marR="128016" marT="64008" marB="64008" anchor="ctr"/>
                </a:tc>
                <a:extLst>
                  <a:ext uri="{0D108BD9-81ED-4DB2-BD59-A6C34878D82A}">
                    <a16:rowId xmlns:a16="http://schemas.microsoft.com/office/drawing/2014/main" val="3781206839"/>
                  </a:ext>
                </a:extLst>
              </a:tr>
              <a:tr h="464788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Corrugated Cardboard</a:t>
                      </a:r>
                      <a:endParaRPr lang="en-GB" sz="12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Strong but</a:t>
                      </a:r>
                      <a:r>
                        <a:rPr lang="en-GB" sz="1200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light. Rigid triangles of card sandwiched between a top and bottom layer.</a:t>
                      </a:r>
                      <a:endParaRPr lang="en-GB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Outer packaging,</a:t>
                      </a:r>
                      <a:r>
                        <a:rPr lang="en-GB" sz="1200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food packaging</a:t>
                      </a:r>
                      <a:endParaRPr lang="en-GB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128016" marR="128016" marT="64008" marB="64008" anchor="ctr"/>
                </a:tc>
                <a:extLst>
                  <a:ext uri="{0D108BD9-81ED-4DB2-BD59-A6C34878D82A}">
                    <a16:rowId xmlns:a16="http://schemas.microsoft.com/office/drawing/2014/main" val="1935869641"/>
                  </a:ext>
                </a:extLst>
              </a:tr>
              <a:tr h="636931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Duplex</a:t>
                      </a:r>
                      <a:r>
                        <a:rPr lang="en-GB" sz="1200" b="1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Board</a:t>
                      </a:r>
                      <a:endParaRPr lang="en-GB" sz="12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Light card with white</a:t>
                      </a:r>
                      <a:r>
                        <a:rPr lang="en-GB" sz="1200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outside layers. Waxy coating can be added</a:t>
                      </a:r>
                      <a:endParaRPr lang="en-GB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Cheap packaging. If waxy</a:t>
                      </a:r>
                      <a:r>
                        <a:rPr lang="en-GB" sz="1200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coating is applied, can be used for food</a:t>
                      </a:r>
                      <a:endParaRPr lang="en-GB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128016" marR="128016" marT="64008" marB="64008" anchor="ctr"/>
                </a:tc>
                <a:extLst>
                  <a:ext uri="{0D108BD9-81ED-4DB2-BD59-A6C34878D82A}">
                    <a16:rowId xmlns:a16="http://schemas.microsoft.com/office/drawing/2014/main" val="3355540579"/>
                  </a:ext>
                </a:extLst>
              </a:tr>
              <a:tr h="541751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Foil-lined Board</a:t>
                      </a:r>
                      <a:endParaRPr lang="en-GB" sz="12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White card coated with a thin</a:t>
                      </a:r>
                      <a:r>
                        <a:rPr lang="en-GB" sz="1200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aluminium layer. Foil is great for insulation and water resistance </a:t>
                      </a:r>
                      <a:endParaRPr lang="en-GB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Takeaway</a:t>
                      </a:r>
                      <a:r>
                        <a:rPr lang="en-GB" sz="1200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containers</a:t>
                      </a:r>
                      <a:endParaRPr lang="en-GB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128016" marR="128016" marT="64008" marB="64008" anchor="ctr"/>
                </a:tc>
                <a:extLst>
                  <a:ext uri="{0D108BD9-81ED-4DB2-BD59-A6C34878D82A}">
                    <a16:rowId xmlns:a16="http://schemas.microsoft.com/office/drawing/2014/main" val="1835968907"/>
                  </a:ext>
                </a:extLst>
              </a:tr>
              <a:tr h="541751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Solid White</a:t>
                      </a:r>
                      <a:r>
                        <a:rPr lang="en-GB" sz="1200" b="1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Board</a:t>
                      </a:r>
                      <a:endParaRPr lang="en-GB" sz="12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High-quality white card</a:t>
                      </a:r>
                      <a:r>
                        <a:rPr lang="en-GB" sz="1200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with a smooth finish. Stiff and holds colours well </a:t>
                      </a:r>
                      <a:endParaRPr lang="en-GB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Greetings cards, packaging</a:t>
                      </a:r>
                      <a:r>
                        <a:rPr lang="en-GB" sz="1200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and advertising </a:t>
                      </a:r>
                      <a:endParaRPr lang="en-GB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128016" marR="128016" marT="64008" marB="64008" anchor="ctr"/>
                </a:tc>
                <a:extLst>
                  <a:ext uri="{0D108BD9-81ED-4DB2-BD59-A6C34878D82A}">
                    <a16:rowId xmlns:a16="http://schemas.microsoft.com/office/drawing/2014/main" val="1108330058"/>
                  </a:ext>
                </a:extLst>
              </a:tr>
            </a:tbl>
          </a:graphicData>
        </a:graphic>
      </p:graphicFrame>
      <p:pic>
        <p:nvPicPr>
          <p:cNvPr id="10" name="Picture 2" descr="C:\Users\Rob\AppData\Roaming\PixelMetrics\CaptureWiz\Temp\14.png"/>
          <p:cNvPicPr>
            <a:picLocks noChangeAspect="1" noChangeArrowheads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201644" y="6136104"/>
            <a:ext cx="6035514" cy="20453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6280484" y="8470231"/>
            <a:ext cx="589547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Paper is made by first making pulp. Pulp is a mix of tree fibres and water. This is cooked and bleached white, and adding any other additives.</a:t>
            </a:r>
          </a:p>
          <a:p>
            <a:pPr algn="ctr"/>
            <a:r>
              <a:rPr lang="en-GB" sz="1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 pulp is then drained and goes through </a:t>
            </a:r>
            <a:r>
              <a:rPr lang="en-GB" sz="1200" b="1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Calendering</a:t>
            </a:r>
            <a:r>
              <a:rPr lang="en-GB" sz="12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GB" sz="1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where the pulp is drained and goes through rollers to convert it to its stock forms</a:t>
            </a:r>
            <a:endParaRPr lang="en-GB" sz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7475300" y="5654842"/>
            <a:ext cx="361781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b="1" dirty="0" smtClean="0">
                <a:solidFill>
                  <a:schemeClr val="accent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Primary Processing of Papers and Boards</a:t>
            </a:r>
            <a:endParaRPr lang="en-GB" sz="1200" b="1" dirty="0">
              <a:solidFill>
                <a:schemeClr val="accent2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2895180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4A85D441D5968479B2FFF3A7C88333F" ma:contentTypeVersion="16" ma:contentTypeDescription="Create a new document." ma:contentTypeScope="" ma:versionID="be66c1aad8eb9f988ae5574c05fe6bc3">
  <xsd:schema xmlns:xsd="http://www.w3.org/2001/XMLSchema" xmlns:xs="http://www.w3.org/2001/XMLSchema" xmlns:p="http://schemas.microsoft.com/office/2006/metadata/properties" xmlns:ns2="b6daa2f3-06b5-47f8-a85d-067055f32ca7" xmlns:ns3="4276e521-d8f5-44a8-8722-75164a36e364" targetNamespace="http://schemas.microsoft.com/office/2006/metadata/properties" ma:root="true" ma:fieldsID="b5a91c2b404a9d51996ceae58009a9ec" ns2:_="" ns3:_="">
    <xsd:import namespace="b6daa2f3-06b5-47f8-a85d-067055f32ca7"/>
    <xsd:import namespace="4276e521-d8f5-44a8-8722-75164a36e36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2:MediaServiceLocation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6daa2f3-06b5-47f8-a85d-067055f32ca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description="" ma:hidden="true" ma:indexed="true" ma:internalName="MediaServiceDateTaken" ma:readOnly="true">
      <xsd:simpleType>
        <xsd:restriction base="dms:Text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12" nillable="true" ma:displayName="Location" ma:description="" ma:indexed="true" ma:internalName="MediaServiceLocatio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18" nillable="true" ma:taxonomy="true" ma:internalName="lcf76f155ced4ddcb4097134ff3c332f" ma:taxonomyFieldName="MediaServiceImageTags" ma:displayName="Image Tags" ma:readOnly="false" ma:fieldId="{5cf76f15-5ced-4ddc-b409-7134ff3c332f}" ma:taxonomyMulti="true" ma:sspId="afc6e421-0895-41c1-badf-596bff0fe74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ObjectDetectorVersions" ma:index="2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3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276e521-d8f5-44a8-8722-75164a36e364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9" nillable="true" ma:displayName="Taxonomy Catch All Column" ma:hidden="true" ma:list="{53140eff-5672-4042-a3e4-d3f7522364a3}" ma:internalName="TaxCatchAll" ma:showField="CatchAllData" ma:web="4276e521-d8f5-44a8-8722-75164a36e36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4276e521-d8f5-44a8-8722-75164a36e364" xsi:nil="true"/>
    <lcf76f155ced4ddcb4097134ff3c332f xmlns="b6daa2f3-06b5-47f8-a85d-067055f32ca7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083BBC24-C088-444A-98E5-CAA43BA27807}"/>
</file>

<file path=customXml/itemProps2.xml><?xml version="1.0" encoding="utf-8"?>
<ds:datastoreItem xmlns:ds="http://schemas.openxmlformats.org/officeDocument/2006/customXml" ds:itemID="{2C06B302-CB63-49FE-9575-B1CBB650C09E}"/>
</file>

<file path=customXml/itemProps3.xml><?xml version="1.0" encoding="utf-8"?>
<ds:datastoreItem xmlns:ds="http://schemas.openxmlformats.org/officeDocument/2006/customXml" ds:itemID="{F41E1151-28DF-4555-A92E-D690E036B700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100</TotalTime>
  <Words>431</Words>
  <Application>Microsoft Office PowerPoint</Application>
  <PresentationFormat>A3 Paper (297x420 mm)</PresentationFormat>
  <Paragraphs>59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Chalk Dash</vt:lpstr>
      <vt:lpstr>Tahoma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N. Hill</dc:creator>
  <cp:lastModifiedBy>N. Hill</cp:lastModifiedBy>
  <cp:revision>11</cp:revision>
  <dcterms:created xsi:type="dcterms:W3CDTF">2019-06-26T11:34:00Z</dcterms:created>
  <dcterms:modified xsi:type="dcterms:W3CDTF">2019-09-17T13:58:22Z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0x01010064A85D441D5968479B2FFF3A7C88333F</vt:lpwstr>
  </property>
</Properties>
</file>