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320" y="7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5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096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407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136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91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879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659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889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560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050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153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806A1-7894-4DC1-AF9E-D1502C2ADB2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908B8-324A-44F3-902F-420801BED7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320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8224" y="155448"/>
            <a:ext cx="883920" cy="883920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168443" y="2659486"/>
          <a:ext cx="6232357" cy="36498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6483">
                  <a:extLst>
                    <a:ext uri="{9D8B030D-6E8A-4147-A177-3AD203B41FA5}">
                      <a16:colId xmlns:a16="http://schemas.microsoft.com/office/drawing/2014/main" val="2868898196"/>
                    </a:ext>
                  </a:extLst>
                </a:gridCol>
                <a:gridCol w="3397678">
                  <a:extLst>
                    <a:ext uri="{9D8B030D-6E8A-4147-A177-3AD203B41FA5}">
                      <a16:colId xmlns:a16="http://schemas.microsoft.com/office/drawing/2014/main" val="3187111543"/>
                    </a:ext>
                  </a:extLst>
                </a:gridCol>
                <a:gridCol w="1598196">
                  <a:extLst>
                    <a:ext uri="{9D8B030D-6E8A-4147-A177-3AD203B41FA5}">
                      <a16:colId xmlns:a16="http://schemas.microsoft.com/office/drawing/2014/main" val="3776042511"/>
                    </a:ext>
                  </a:extLst>
                </a:gridCol>
              </a:tblGrid>
              <a:tr h="45821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Hardwoods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come from 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Deciduous Trees.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These trees loose leaves in winter and grow fruit and flowers in spring 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08560"/>
                  </a:ext>
                </a:extLst>
              </a:tr>
              <a:tr h="45821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22152"/>
                  </a:ext>
                </a:extLst>
              </a:tr>
              <a:tr h="57647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Ash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Flexible,</a:t>
                      </a:r>
                      <a:r>
                        <a:rPr lang="en-GB" sz="1200" baseline="0" dirty="0" smtClean="0"/>
                        <a:t> t</a:t>
                      </a:r>
                      <a:r>
                        <a:rPr lang="en-GB" sz="1200" dirty="0" smtClean="0"/>
                        <a:t>ough</a:t>
                      </a:r>
                      <a:r>
                        <a:rPr lang="en-GB" sz="1200" baseline="0" dirty="0" smtClean="0"/>
                        <a:t> and s</a:t>
                      </a:r>
                      <a:r>
                        <a:rPr lang="en-GB" sz="1200" dirty="0" smtClean="0"/>
                        <a:t>hock resistant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Sports equipment</a:t>
                      </a:r>
                    </a:p>
                    <a:p>
                      <a:pPr algn="ctr"/>
                      <a:r>
                        <a:rPr lang="en-GB" sz="1200" dirty="0" smtClean="0"/>
                        <a:t>Tool Handles</a:t>
                      </a:r>
                    </a:p>
                    <a:p>
                      <a:pPr algn="ctr"/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39736390"/>
                  </a:ext>
                </a:extLst>
              </a:tr>
              <a:tr h="59476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Beech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Fine finish, tough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durable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Toys,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furniture and veneers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781206839"/>
                  </a:ext>
                </a:extLst>
              </a:tr>
              <a:tr h="46674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Mahogany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Easily worked, durable,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high quality finish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High-end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furniture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935869641"/>
                  </a:ext>
                </a:extLst>
              </a:tr>
              <a:tr h="44845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Balsa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Very soft and spongy. Light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Modelling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911556245"/>
                  </a:ext>
                </a:extLst>
              </a:tr>
              <a:tr h="51126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Oak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Tough, durable and hard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Flooring, furniture and veneers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35554057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192505" y="6473952"/>
          <a:ext cx="6208295" cy="29809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31709">
                  <a:extLst>
                    <a:ext uri="{9D8B030D-6E8A-4147-A177-3AD203B41FA5}">
                      <a16:colId xmlns:a16="http://schemas.microsoft.com/office/drawing/2014/main" val="2868898196"/>
                    </a:ext>
                  </a:extLst>
                </a:gridCol>
                <a:gridCol w="3384560">
                  <a:extLst>
                    <a:ext uri="{9D8B030D-6E8A-4147-A177-3AD203B41FA5}">
                      <a16:colId xmlns:a16="http://schemas.microsoft.com/office/drawing/2014/main" val="3187111543"/>
                    </a:ext>
                  </a:extLst>
                </a:gridCol>
                <a:gridCol w="1592026">
                  <a:extLst>
                    <a:ext uri="{9D8B030D-6E8A-4147-A177-3AD203B41FA5}">
                      <a16:colId xmlns:a16="http://schemas.microsoft.com/office/drawing/2014/main" val="3776042511"/>
                    </a:ext>
                  </a:extLst>
                </a:gridCol>
              </a:tblGrid>
              <a:tr h="45821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Softwoods </a:t>
                      </a:r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come from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Coniferous Trees.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These have thin, needle-like leaves and grow all year round. Often have pine cones and sometimes nuts and seeds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08560"/>
                  </a:ext>
                </a:extLst>
              </a:tr>
              <a:tr h="45821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22152"/>
                  </a:ext>
                </a:extLst>
              </a:tr>
              <a:tr h="65735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Larch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Durable, tough, good water resistance and finishes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well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Furniture,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flooring and used outdoors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39736390"/>
                  </a:ext>
                </a:extLst>
              </a:tr>
              <a:tr h="69494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Pine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Light, easy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to work with but can split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Cheap furniture,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construction and decking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781206839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Spruce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Easy to work with,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high stiffness but can decay quickly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Furniture, musical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instruments and construction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935869641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40631" y="1036761"/>
            <a:ext cx="61601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Softwoods are generally cheaper than hardwoods as they are more available, since they grow quicker.</a:t>
            </a:r>
          </a:p>
          <a:p>
            <a:pPr algn="ctr"/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 because man-made boards are manufactured they are cheaper than timbers. </a:t>
            </a:r>
            <a:b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Man-made boards also come in a better variety of sizes since they don’t depend on tree growth. </a:t>
            </a:r>
          </a:p>
          <a:p>
            <a:pPr algn="ctr"/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GB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Stock forms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for both include; sheets, dowel, planks, </a:t>
            </a:r>
            <a:r>
              <a:rPr lang="en-GB" sz="1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etc</a:t>
            </a:r>
            <a:endParaRPr lang="en-GB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6678008" y="1522101"/>
          <a:ext cx="5871410" cy="28183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4872">
                  <a:extLst>
                    <a:ext uri="{9D8B030D-6E8A-4147-A177-3AD203B41FA5}">
                      <a16:colId xmlns:a16="http://schemas.microsoft.com/office/drawing/2014/main" val="2868898196"/>
                    </a:ext>
                  </a:extLst>
                </a:gridCol>
                <a:gridCol w="3200902">
                  <a:extLst>
                    <a:ext uri="{9D8B030D-6E8A-4147-A177-3AD203B41FA5}">
                      <a16:colId xmlns:a16="http://schemas.microsoft.com/office/drawing/2014/main" val="3187111543"/>
                    </a:ext>
                  </a:extLst>
                </a:gridCol>
                <a:gridCol w="1505636">
                  <a:extLst>
                    <a:ext uri="{9D8B030D-6E8A-4147-A177-3AD203B41FA5}">
                      <a16:colId xmlns:a16="http://schemas.microsoft.com/office/drawing/2014/main" val="3776042511"/>
                    </a:ext>
                  </a:extLst>
                </a:gridCol>
              </a:tblGrid>
              <a:tr h="45821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Manufactured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boards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are made from wood chips/dust/ layers and glue.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08560"/>
                  </a:ext>
                </a:extLst>
              </a:tr>
              <a:tr h="45821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22152"/>
                  </a:ext>
                </a:extLst>
              </a:tr>
              <a:tr h="65735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Chipboard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Prone to chipping but good compressive strength.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Not-water resistant</a:t>
                      </a:r>
                      <a:endParaRPr lang="en-GB" sz="12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Flooring, low-end furniture, flat-pack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39736390"/>
                  </a:ext>
                </a:extLst>
              </a:tr>
              <a:tr h="69494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MDF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Rigid and stable. Easy to finish. Absorbs liquid easily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Flat-pack furniture and kitchen unites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781206839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Plywood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Very stable. Exterior veneer can be used from more expensive woods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Shelving, furniture, toys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935869641"/>
                  </a:ext>
                </a:extLst>
              </a:tr>
            </a:tbl>
          </a:graphicData>
        </a:graphic>
      </p:graphicFrame>
      <p:pic>
        <p:nvPicPr>
          <p:cNvPr id="13" name="Picture 4" descr="Image result for kiln-drying season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8063" y="5287733"/>
            <a:ext cx="2103537" cy="1640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6593305" y="5276088"/>
            <a:ext cx="40185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Trees are cut then converted into planks by cut using saws</a:t>
            </a:r>
          </a:p>
          <a:p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is then seasoned to reduce the moisture in the wood. This is done by either:</a:t>
            </a:r>
          </a:p>
          <a:p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Air-drying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Planks are stacked and air allowed to circulate; causing evaporation</a:t>
            </a:r>
          </a:p>
          <a:p>
            <a:r>
              <a:rPr lang="en-GB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Kiln-drying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Where planks are put into a kiln and dried rapidly. This process is more costly than air-drying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27122" y="7707934"/>
            <a:ext cx="397042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Manufactured boards can be either be made by lamination or compression</a:t>
            </a:r>
          </a:p>
          <a:p>
            <a:pPr algn="r"/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Lamination – Layers of woods and adhesive are layered and compressed together. Usually with a more expensive wooden veneer on the top</a:t>
            </a:r>
          </a:p>
          <a:p>
            <a:pPr algn="r"/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Compression – Wood is shredded, heated and compressed with adhesive under extreme pressure</a:t>
            </a:r>
          </a:p>
        </p:txBody>
      </p:sp>
      <p:pic>
        <p:nvPicPr>
          <p:cNvPr id="16" name="Picture 2" descr="Image result for lamination man made board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256"/>
          <a:stretch/>
        </p:blipFill>
        <p:spPr bwMode="auto">
          <a:xfrm>
            <a:off x="6936023" y="7273320"/>
            <a:ext cx="1750705" cy="2199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717517" y="316154"/>
            <a:ext cx="53665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2"/>
                </a:solidFill>
                <a:latin typeface="Chalk Dash" panose="03000600000000000000" pitchFamily="66" charset="0"/>
              </a:rPr>
              <a:t>Woods and Boards</a:t>
            </a:r>
            <a:endParaRPr lang="en-GB" sz="1200" dirty="0">
              <a:solidFill>
                <a:schemeClr val="accent2"/>
              </a:solidFill>
              <a:latin typeface="Chalk Dash" panose="03000600000000000000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84832" y="658368"/>
            <a:ext cx="24140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Natural Timbers</a:t>
            </a:r>
            <a:endParaRPr lang="en-GB" sz="12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436864" y="1085088"/>
            <a:ext cx="24140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Man-Made Boards</a:t>
            </a:r>
            <a:endParaRPr lang="en-GB" sz="12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510016" y="4523601"/>
            <a:ext cx="2414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Primary Processing of Papers and Boards</a:t>
            </a:r>
            <a:endParaRPr lang="en-GB" sz="12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093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85D441D5968479B2FFF3A7C88333F" ma:contentTypeVersion="16" ma:contentTypeDescription="Create a new document." ma:contentTypeScope="" ma:versionID="be66c1aad8eb9f988ae5574c05fe6bc3">
  <xsd:schema xmlns:xsd="http://www.w3.org/2001/XMLSchema" xmlns:xs="http://www.w3.org/2001/XMLSchema" xmlns:p="http://schemas.microsoft.com/office/2006/metadata/properties" xmlns:ns2="b6daa2f3-06b5-47f8-a85d-067055f32ca7" xmlns:ns3="4276e521-d8f5-44a8-8722-75164a36e364" targetNamespace="http://schemas.microsoft.com/office/2006/metadata/properties" ma:root="true" ma:fieldsID="b5a91c2b404a9d51996ceae58009a9ec" ns2:_="" ns3:_="">
    <xsd:import namespace="b6daa2f3-06b5-47f8-a85d-067055f32ca7"/>
    <xsd:import namespace="4276e521-d8f5-44a8-8722-75164a36e3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aa2f3-06b5-47f8-a85d-067055f32c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76e521-d8f5-44a8-8722-75164a36e36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53140eff-5672-4042-a3e4-d3f7522364a3}" ma:internalName="TaxCatchAll" ma:showField="CatchAllData" ma:web="4276e521-d8f5-44a8-8722-75164a36e3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76e521-d8f5-44a8-8722-75164a36e364" xsi:nil="true"/>
    <lcf76f155ced4ddcb4097134ff3c332f xmlns="b6daa2f3-06b5-47f8-a85d-067055f32ca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8E58CB0-0A97-4741-B056-148FEA30D918}"/>
</file>

<file path=customXml/itemProps2.xml><?xml version="1.0" encoding="utf-8"?>
<ds:datastoreItem xmlns:ds="http://schemas.openxmlformats.org/officeDocument/2006/customXml" ds:itemID="{3534E044-6338-480B-8EC5-6330D86165D6}"/>
</file>

<file path=customXml/itemProps3.xml><?xml version="1.0" encoding="utf-8"?>
<ds:datastoreItem xmlns:ds="http://schemas.openxmlformats.org/officeDocument/2006/customXml" ds:itemID="{382053EE-124B-402F-B5E7-B6220755E76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378</Words>
  <Application>Microsoft Office PowerPoint</Application>
  <PresentationFormat>A3 Paper (297x420 mm)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 Dash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N. Hill</cp:lastModifiedBy>
  <cp:revision>1</cp:revision>
  <dcterms:created xsi:type="dcterms:W3CDTF">2019-06-26T15:31:59Z</dcterms:created>
  <dcterms:modified xsi:type="dcterms:W3CDTF">2019-06-26T15:35:13Z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0x01010064A85D441D5968479B2FFF3A7C88333F</vt:lpwstr>
  </property>
</Properties>
</file>