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32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4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8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2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7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4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6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3552" y="475488"/>
            <a:ext cx="6693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030A0"/>
                </a:solidFill>
                <a:latin typeface="Chalk Dash" panose="03000600000000000000" pitchFamily="66" charset="0"/>
              </a:rPr>
              <a:t>People. Society and Culture</a:t>
            </a:r>
            <a:endParaRPr lang="en-GB" sz="1400" dirty="0">
              <a:solidFill>
                <a:srgbClr val="7030A0"/>
              </a:solidFill>
              <a:latin typeface="Chalk Dash" panose="03000600000000000000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78658"/>
              </p:ext>
            </p:extLst>
          </p:nvPr>
        </p:nvGraphicFramePr>
        <p:xfrm>
          <a:off x="597408" y="1114552"/>
          <a:ext cx="5803392" cy="2597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3392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494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Market Pull and Technology Push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Technology Push </a:t>
                      </a: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the development of new technology, materials and manufacturing methods to create new products or improve old ones.</a:t>
                      </a: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Smart</a:t>
                      </a:r>
                      <a:r>
                        <a:rPr lang="en-US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Phones, Electricity, Mass Production, </a:t>
                      </a:r>
                      <a:r>
                        <a:rPr lang="en-US" sz="12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Market pull </a:t>
                      </a: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the demand from consumers for new products and improvements in old ones; this is often found via reviews, polls, surveys, </a:t>
                      </a:r>
                      <a:r>
                        <a:rPr lang="en-US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Product</a:t>
                      </a:r>
                      <a:r>
                        <a:rPr lang="en-US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Aesthetics, </a:t>
                      </a:r>
                      <a:r>
                        <a:rPr lang="en-US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making products easier to use, </a:t>
                      </a:r>
                      <a:r>
                        <a:rPr lang="en-US" sz="12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10152"/>
              </p:ext>
            </p:extLst>
          </p:nvPr>
        </p:nvGraphicFramePr>
        <p:xfrm>
          <a:off x="6565392" y="1120648"/>
          <a:ext cx="5888736" cy="5523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8736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494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Fashion and Trends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Fashion</a:t>
                      </a:r>
                      <a:r>
                        <a:rPr lang="en-GB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Trends will change quickly, and you can see major differences in fashions over decades.</a:t>
                      </a: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Designers have to make sure their products meet the fashion and trends of the area they are designing and selling the product to.</a:t>
                      </a: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change of products over time is called </a:t>
                      </a:r>
                      <a:r>
                        <a:rPr lang="en-GB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 Evolution</a:t>
                      </a:r>
                      <a:r>
                        <a:rPr lang="en-GB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This is caused by Market Pull, Technology Push and Fashion and Trends.</a:t>
                      </a: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Some products are seen as </a:t>
                      </a:r>
                      <a:r>
                        <a:rPr lang="en-GB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timeless. </a:t>
                      </a:r>
                      <a:r>
                        <a:rPr lang="en-GB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These products are called </a:t>
                      </a:r>
                      <a:r>
                        <a:rPr lang="en-GB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Iconic Designs.</a:t>
                      </a:r>
                      <a:r>
                        <a:rPr lang="en-GB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These products are timeless because they were innovative, set a bench mark for following products, changed their industry and are often copied.</a:t>
                      </a:r>
                    </a:p>
                    <a:p>
                      <a:pPr algn="ctr"/>
                      <a:r>
                        <a:rPr lang="en-GB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iPod, iPhone, Angle-Poise Lamp, Swiss Army Knife, Converse Shoes, Levi’s Jeans, Classic Mini Cooper</a:t>
                      </a: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42583"/>
              </p:ext>
            </p:extLst>
          </p:nvPr>
        </p:nvGraphicFramePr>
        <p:xfrm>
          <a:off x="562114" y="3960100"/>
          <a:ext cx="5838685" cy="5421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8685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57532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Cultures, Faith and Belief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382127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Different groups of people have different interests and have to be catered for.</a:t>
                      </a: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Different countries and cultures also react to products differently. </a:t>
                      </a:r>
                      <a:b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1200" b="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b="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 In India McDonalds don’t sell beef burgers as it has a large Hindu population, and cows are seen as sacred – in contrast the UK sells its most amount of fish and chips on a Friday as it is a Christian tradition to not eat meat on that day.</a:t>
                      </a: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00769"/>
              </p:ext>
            </p:extLst>
          </p:nvPr>
        </p:nvGraphicFramePr>
        <p:xfrm>
          <a:off x="6615442" y="6922757"/>
          <a:ext cx="5783821" cy="2415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3821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494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Inclusive vs. Exclusive Design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Inclusive Design: </a:t>
                      </a:r>
                      <a:r>
                        <a:rPr lang="en-GB" sz="12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aim to create a product that as many people as possible can use</a:t>
                      </a:r>
                    </a:p>
                    <a:p>
                      <a:endParaRPr lang="en-GB" sz="120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2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Cars, Doorframes, Adjustable Products,</a:t>
                      </a:r>
                      <a:r>
                        <a:rPr lang="en-GB" sz="1200" i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i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2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2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Exclusive Design: </a:t>
                      </a:r>
                      <a:r>
                        <a:rPr lang="en-GB" sz="12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aim to create a product for a particular group and their needs</a:t>
                      </a:r>
                    </a:p>
                    <a:p>
                      <a:endParaRPr lang="en-GB" sz="120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2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Car</a:t>
                      </a:r>
                      <a:r>
                        <a:rPr lang="en-GB" sz="1200" i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seats for babies, Wheelchairs, Stair Lifts</a:t>
                      </a:r>
                      <a:endParaRPr lang="en-GB" sz="120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BF96063-805F-584D-9CAA-A8B6C271C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2" t="6763" r="1884" b="17295"/>
          <a:stretch/>
        </p:blipFill>
        <p:spPr>
          <a:xfrm>
            <a:off x="961193" y="6005360"/>
            <a:ext cx="5073847" cy="3155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21" y="3217637"/>
            <a:ext cx="3732415" cy="1040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5558990"/>
            <a:ext cx="3081414" cy="1002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224" y="155448"/>
            <a:ext cx="88392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C6ADA-24DB-49FC-8E56-7A977BF39806}"/>
</file>

<file path=customXml/itemProps2.xml><?xml version="1.0" encoding="utf-8"?>
<ds:datastoreItem xmlns:ds="http://schemas.openxmlformats.org/officeDocument/2006/customXml" ds:itemID="{C5FDA376-E717-460C-AF62-8609D498216E}"/>
</file>

<file path=customXml/itemProps3.xml><?xml version="1.0" encoding="utf-8"?>
<ds:datastoreItem xmlns:ds="http://schemas.openxmlformats.org/officeDocument/2006/customXml" ds:itemID="{1C1C813C-52C8-4418-93A9-5C3EF06F8AC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307</Words>
  <Application>Microsoft Office PowerPoint</Application>
  <PresentationFormat>A3 Paper (297x420 mm)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N. Hill</cp:lastModifiedBy>
  <cp:revision>5</cp:revision>
  <dcterms:created xsi:type="dcterms:W3CDTF">2019-06-26T10:12:14Z</dcterms:created>
  <dcterms:modified xsi:type="dcterms:W3CDTF">2019-06-26T15:00:21Z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