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BD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53" d="100"/>
          <a:sy n="53" d="100"/>
        </p:scale>
        <p:origin x="1320" y="72"/>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smtClean="0"/>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3872121-C36E-4743-BE90-306EE621A9F1}" type="datetimeFigureOut">
              <a:rPr lang="en-GB" smtClean="0"/>
              <a:t>27/06/2019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10CD235-968D-44CA-977C-AA7F5B0E2BC7}" type="slidenum">
              <a:rPr lang="en-GB" smtClean="0"/>
              <a:t>‹#›</a:t>
            </a:fld>
            <a:endParaRPr lang="en-GB"/>
          </a:p>
        </p:txBody>
      </p:sp>
    </p:spTree>
    <p:extLst>
      <p:ext uri="{BB962C8B-B14F-4D97-AF65-F5344CB8AC3E}">
        <p14:creationId xmlns:p14="http://schemas.microsoft.com/office/powerpoint/2010/main" val="3348347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3872121-C36E-4743-BE90-306EE621A9F1}" type="datetimeFigureOut">
              <a:rPr lang="en-GB" smtClean="0"/>
              <a:t>27/06/2019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10CD235-968D-44CA-977C-AA7F5B0E2BC7}" type="slidenum">
              <a:rPr lang="en-GB" smtClean="0"/>
              <a:t>‹#›</a:t>
            </a:fld>
            <a:endParaRPr lang="en-GB"/>
          </a:p>
        </p:txBody>
      </p:sp>
    </p:spTree>
    <p:extLst>
      <p:ext uri="{BB962C8B-B14F-4D97-AF65-F5344CB8AC3E}">
        <p14:creationId xmlns:p14="http://schemas.microsoft.com/office/powerpoint/2010/main" val="1310992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3872121-C36E-4743-BE90-306EE621A9F1}" type="datetimeFigureOut">
              <a:rPr lang="en-GB" smtClean="0"/>
              <a:t>27/06/2019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10CD235-968D-44CA-977C-AA7F5B0E2BC7}" type="slidenum">
              <a:rPr lang="en-GB" smtClean="0"/>
              <a:t>‹#›</a:t>
            </a:fld>
            <a:endParaRPr lang="en-GB"/>
          </a:p>
        </p:txBody>
      </p:sp>
    </p:spTree>
    <p:extLst>
      <p:ext uri="{BB962C8B-B14F-4D97-AF65-F5344CB8AC3E}">
        <p14:creationId xmlns:p14="http://schemas.microsoft.com/office/powerpoint/2010/main" val="3018651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3872121-C36E-4743-BE90-306EE621A9F1}" type="datetimeFigureOut">
              <a:rPr lang="en-GB" smtClean="0"/>
              <a:t>27/06/2019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10CD235-968D-44CA-977C-AA7F5B0E2BC7}" type="slidenum">
              <a:rPr lang="en-GB" smtClean="0"/>
              <a:t>‹#›</a:t>
            </a:fld>
            <a:endParaRPr lang="en-GB"/>
          </a:p>
        </p:txBody>
      </p:sp>
    </p:spTree>
    <p:extLst>
      <p:ext uri="{BB962C8B-B14F-4D97-AF65-F5344CB8AC3E}">
        <p14:creationId xmlns:p14="http://schemas.microsoft.com/office/powerpoint/2010/main" val="3745690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smtClean="0"/>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3872121-C36E-4743-BE90-306EE621A9F1}" type="datetimeFigureOut">
              <a:rPr lang="en-GB" smtClean="0"/>
              <a:t>27/06/2019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10CD235-968D-44CA-977C-AA7F5B0E2BC7}" type="slidenum">
              <a:rPr lang="en-GB" smtClean="0"/>
              <a:t>‹#›</a:t>
            </a:fld>
            <a:endParaRPr lang="en-GB"/>
          </a:p>
        </p:txBody>
      </p:sp>
    </p:spTree>
    <p:extLst>
      <p:ext uri="{BB962C8B-B14F-4D97-AF65-F5344CB8AC3E}">
        <p14:creationId xmlns:p14="http://schemas.microsoft.com/office/powerpoint/2010/main" val="1245873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3872121-C36E-4743-BE90-306EE621A9F1}" type="datetimeFigureOut">
              <a:rPr lang="en-GB" smtClean="0"/>
              <a:t>27/06/2019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10CD235-968D-44CA-977C-AA7F5B0E2BC7}" type="slidenum">
              <a:rPr lang="en-GB" smtClean="0"/>
              <a:t>‹#›</a:t>
            </a:fld>
            <a:endParaRPr lang="en-GB"/>
          </a:p>
        </p:txBody>
      </p:sp>
    </p:spTree>
    <p:extLst>
      <p:ext uri="{BB962C8B-B14F-4D97-AF65-F5344CB8AC3E}">
        <p14:creationId xmlns:p14="http://schemas.microsoft.com/office/powerpoint/2010/main" val="2645608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smtClean="0"/>
              <a:t>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smtClean="0"/>
              <a:t>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3872121-C36E-4743-BE90-306EE621A9F1}" type="datetimeFigureOut">
              <a:rPr lang="en-GB" smtClean="0"/>
              <a:t>27/06/2019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10CD235-968D-44CA-977C-AA7F5B0E2BC7}" type="slidenum">
              <a:rPr lang="en-GB" smtClean="0"/>
              <a:t>‹#›</a:t>
            </a:fld>
            <a:endParaRPr lang="en-GB"/>
          </a:p>
        </p:txBody>
      </p:sp>
    </p:spTree>
    <p:extLst>
      <p:ext uri="{BB962C8B-B14F-4D97-AF65-F5344CB8AC3E}">
        <p14:creationId xmlns:p14="http://schemas.microsoft.com/office/powerpoint/2010/main" val="1611649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3872121-C36E-4743-BE90-306EE621A9F1}" type="datetimeFigureOut">
              <a:rPr lang="en-GB" smtClean="0"/>
              <a:t>27/06/2019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10CD235-968D-44CA-977C-AA7F5B0E2BC7}" type="slidenum">
              <a:rPr lang="en-GB" smtClean="0"/>
              <a:t>‹#›</a:t>
            </a:fld>
            <a:endParaRPr lang="en-GB"/>
          </a:p>
        </p:txBody>
      </p:sp>
    </p:spTree>
    <p:extLst>
      <p:ext uri="{BB962C8B-B14F-4D97-AF65-F5344CB8AC3E}">
        <p14:creationId xmlns:p14="http://schemas.microsoft.com/office/powerpoint/2010/main" val="1590320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872121-C36E-4743-BE90-306EE621A9F1}" type="datetimeFigureOut">
              <a:rPr lang="en-GB" smtClean="0"/>
              <a:t>27/06/2019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10CD235-968D-44CA-977C-AA7F5B0E2BC7}" type="slidenum">
              <a:rPr lang="en-GB" smtClean="0"/>
              <a:t>‹#›</a:t>
            </a:fld>
            <a:endParaRPr lang="en-GB"/>
          </a:p>
        </p:txBody>
      </p:sp>
    </p:spTree>
    <p:extLst>
      <p:ext uri="{BB962C8B-B14F-4D97-AF65-F5344CB8AC3E}">
        <p14:creationId xmlns:p14="http://schemas.microsoft.com/office/powerpoint/2010/main" val="256993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smtClean="0"/>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smtClean="0"/>
              <a:t>Edit Master text styles</a:t>
            </a:r>
          </a:p>
        </p:txBody>
      </p:sp>
      <p:sp>
        <p:nvSpPr>
          <p:cNvPr id="5" name="Date Placeholder 4"/>
          <p:cNvSpPr>
            <a:spLocks noGrp="1"/>
          </p:cNvSpPr>
          <p:nvPr>
            <p:ph type="dt" sz="half" idx="10"/>
          </p:nvPr>
        </p:nvSpPr>
        <p:spPr/>
        <p:txBody>
          <a:bodyPr/>
          <a:lstStyle/>
          <a:p>
            <a:fld id="{43872121-C36E-4743-BE90-306EE621A9F1}" type="datetimeFigureOut">
              <a:rPr lang="en-GB" smtClean="0"/>
              <a:t>27/06/2019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10CD235-968D-44CA-977C-AA7F5B0E2BC7}" type="slidenum">
              <a:rPr lang="en-GB" smtClean="0"/>
              <a:t>‹#›</a:t>
            </a:fld>
            <a:endParaRPr lang="en-GB"/>
          </a:p>
        </p:txBody>
      </p:sp>
    </p:spTree>
    <p:extLst>
      <p:ext uri="{BB962C8B-B14F-4D97-AF65-F5344CB8AC3E}">
        <p14:creationId xmlns:p14="http://schemas.microsoft.com/office/powerpoint/2010/main" val="4062830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smtClean="0"/>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smtClean="0"/>
              <a:t>Edit Master text styles</a:t>
            </a:r>
          </a:p>
        </p:txBody>
      </p:sp>
      <p:sp>
        <p:nvSpPr>
          <p:cNvPr id="5" name="Date Placeholder 4"/>
          <p:cNvSpPr>
            <a:spLocks noGrp="1"/>
          </p:cNvSpPr>
          <p:nvPr>
            <p:ph type="dt" sz="half" idx="10"/>
          </p:nvPr>
        </p:nvSpPr>
        <p:spPr/>
        <p:txBody>
          <a:bodyPr/>
          <a:lstStyle/>
          <a:p>
            <a:fld id="{43872121-C36E-4743-BE90-306EE621A9F1}" type="datetimeFigureOut">
              <a:rPr lang="en-GB" smtClean="0"/>
              <a:t>27/06/2019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10CD235-968D-44CA-977C-AA7F5B0E2BC7}" type="slidenum">
              <a:rPr lang="en-GB" smtClean="0"/>
              <a:t>‹#›</a:t>
            </a:fld>
            <a:endParaRPr lang="en-GB"/>
          </a:p>
        </p:txBody>
      </p:sp>
    </p:spTree>
    <p:extLst>
      <p:ext uri="{BB962C8B-B14F-4D97-AF65-F5344CB8AC3E}">
        <p14:creationId xmlns:p14="http://schemas.microsoft.com/office/powerpoint/2010/main" val="1524546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43872121-C36E-4743-BE90-306EE621A9F1}" type="datetimeFigureOut">
              <a:rPr lang="en-GB" smtClean="0"/>
              <a:t>27/06/2019</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210CD235-968D-44CA-977C-AA7F5B0E2BC7}" type="slidenum">
              <a:rPr lang="en-GB" smtClean="0"/>
              <a:t>‹#›</a:t>
            </a:fld>
            <a:endParaRPr lang="en-GB"/>
          </a:p>
        </p:txBody>
      </p:sp>
    </p:spTree>
    <p:extLst>
      <p:ext uri="{BB962C8B-B14F-4D97-AF65-F5344CB8AC3E}">
        <p14:creationId xmlns:p14="http://schemas.microsoft.com/office/powerpoint/2010/main" val="37463016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gi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98224" y="155448"/>
            <a:ext cx="883920" cy="883920"/>
          </a:xfrm>
          <a:prstGeom prst="rect">
            <a:avLst/>
          </a:prstGeom>
        </p:spPr>
      </p:pic>
      <p:graphicFrame>
        <p:nvGraphicFramePr>
          <p:cNvPr id="14" name="Table 13"/>
          <p:cNvGraphicFramePr>
            <a:graphicFrameLocks noGrp="1"/>
          </p:cNvGraphicFramePr>
          <p:nvPr>
            <p:extLst>
              <p:ext uri="{D42A27DB-BD31-4B8C-83A1-F6EECF244321}">
                <p14:modId xmlns:p14="http://schemas.microsoft.com/office/powerpoint/2010/main" val="2070189239"/>
              </p:ext>
            </p:extLst>
          </p:nvPr>
        </p:nvGraphicFramePr>
        <p:xfrm>
          <a:off x="2" y="783773"/>
          <a:ext cx="12801600" cy="8238542"/>
        </p:xfrm>
        <a:graphic>
          <a:graphicData uri="http://schemas.openxmlformats.org/drawingml/2006/table">
            <a:tbl>
              <a:tblPr firstRow="1" bandRow="1">
                <a:tableStyleId>{5940675A-B579-460E-94D1-54222C63F5DA}</a:tableStyleId>
              </a:tblPr>
              <a:tblGrid>
                <a:gridCol w="947055">
                  <a:extLst>
                    <a:ext uri="{9D8B030D-6E8A-4147-A177-3AD203B41FA5}">
                      <a16:colId xmlns:a16="http://schemas.microsoft.com/office/drawing/2014/main" val="834746812"/>
                    </a:ext>
                  </a:extLst>
                </a:gridCol>
                <a:gridCol w="3004457">
                  <a:extLst>
                    <a:ext uri="{9D8B030D-6E8A-4147-A177-3AD203B41FA5}">
                      <a16:colId xmlns:a16="http://schemas.microsoft.com/office/drawing/2014/main" val="920269021"/>
                    </a:ext>
                  </a:extLst>
                </a:gridCol>
                <a:gridCol w="1611086">
                  <a:extLst>
                    <a:ext uri="{9D8B030D-6E8A-4147-A177-3AD203B41FA5}">
                      <a16:colId xmlns:a16="http://schemas.microsoft.com/office/drawing/2014/main" val="3587677128"/>
                    </a:ext>
                  </a:extLst>
                </a:gridCol>
                <a:gridCol w="1458686">
                  <a:extLst>
                    <a:ext uri="{9D8B030D-6E8A-4147-A177-3AD203B41FA5}">
                      <a16:colId xmlns:a16="http://schemas.microsoft.com/office/drawing/2014/main" val="1345634504"/>
                    </a:ext>
                  </a:extLst>
                </a:gridCol>
                <a:gridCol w="5780316">
                  <a:extLst>
                    <a:ext uri="{9D8B030D-6E8A-4147-A177-3AD203B41FA5}">
                      <a16:colId xmlns:a16="http://schemas.microsoft.com/office/drawing/2014/main" val="3034137838"/>
                    </a:ext>
                  </a:extLst>
                </a:gridCol>
              </a:tblGrid>
              <a:tr h="849084">
                <a:tc>
                  <a:txBody>
                    <a:bodyPr/>
                    <a:lstStyle/>
                    <a:p>
                      <a:pPr algn="ctr"/>
                      <a:r>
                        <a:rPr lang="en-GB" sz="1200" b="1" dirty="0" smtClean="0">
                          <a:latin typeface="Tahoma" panose="020B0604030504040204" pitchFamily="34" charset="0"/>
                          <a:ea typeface="Tahoma" panose="020B0604030504040204" pitchFamily="34" charset="0"/>
                          <a:cs typeface="Tahoma" panose="020B0604030504040204" pitchFamily="34" charset="0"/>
                        </a:rPr>
                        <a:t>Name of Process</a:t>
                      </a:r>
                      <a:endParaRPr lang="en-GB" sz="1200" b="1" dirty="0">
                        <a:latin typeface="Tahoma" panose="020B0604030504040204" pitchFamily="34" charset="0"/>
                        <a:ea typeface="Tahoma" panose="020B0604030504040204" pitchFamily="34" charset="0"/>
                        <a:cs typeface="Tahoma" panose="020B0604030504040204" pitchFamily="34" charset="0"/>
                      </a:endParaRPr>
                    </a:p>
                  </a:txBody>
                  <a:tcPr anchor="ctr">
                    <a:solidFill>
                      <a:schemeClr val="accent6">
                        <a:lumMod val="40000"/>
                        <a:lumOff val="60000"/>
                      </a:schemeClr>
                    </a:solidFill>
                  </a:tcPr>
                </a:tc>
                <a:tc>
                  <a:txBody>
                    <a:bodyPr/>
                    <a:lstStyle/>
                    <a:p>
                      <a:pPr algn="ctr"/>
                      <a:r>
                        <a:rPr lang="en-GB" sz="1200" b="1" dirty="0" smtClean="0">
                          <a:latin typeface="Tahoma" panose="020B0604030504040204" pitchFamily="34" charset="0"/>
                          <a:ea typeface="Tahoma" panose="020B0604030504040204" pitchFamily="34" charset="0"/>
                          <a:cs typeface="Tahoma" panose="020B0604030504040204" pitchFamily="34" charset="0"/>
                        </a:rPr>
                        <a:t>Diagram</a:t>
                      </a:r>
                      <a:endParaRPr lang="en-GB" sz="1200" b="1" dirty="0">
                        <a:latin typeface="Tahoma" panose="020B0604030504040204" pitchFamily="34" charset="0"/>
                        <a:ea typeface="Tahoma" panose="020B0604030504040204" pitchFamily="34" charset="0"/>
                        <a:cs typeface="Tahoma" panose="020B0604030504040204" pitchFamily="34" charset="0"/>
                      </a:endParaRPr>
                    </a:p>
                  </a:txBody>
                  <a:tcPr anchor="ctr">
                    <a:solidFill>
                      <a:schemeClr val="accent6">
                        <a:lumMod val="40000"/>
                        <a:lumOff val="60000"/>
                      </a:schemeClr>
                    </a:solidFill>
                  </a:tcPr>
                </a:tc>
                <a:tc>
                  <a:txBody>
                    <a:bodyPr/>
                    <a:lstStyle/>
                    <a:p>
                      <a:pPr algn="ctr"/>
                      <a:r>
                        <a:rPr lang="en-GB" sz="1200" b="1" dirty="0" smtClean="0">
                          <a:latin typeface="Tahoma" panose="020B0604030504040204" pitchFamily="34" charset="0"/>
                          <a:ea typeface="Tahoma" panose="020B0604030504040204" pitchFamily="34" charset="0"/>
                          <a:cs typeface="Tahoma" panose="020B0604030504040204" pitchFamily="34" charset="0"/>
                        </a:rPr>
                        <a:t>Material</a:t>
                      </a:r>
                      <a:endParaRPr lang="en-GB" sz="1200" b="1" dirty="0">
                        <a:latin typeface="Tahoma" panose="020B0604030504040204" pitchFamily="34" charset="0"/>
                        <a:ea typeface="Tahoma" panose="020B0604030504040204" pitchFamily="34" charset="0"/>
                        <a:cs typeface="Tahoma" panose="020B0604030504040204" pitchFamily="34" charset="0"/>
                      </a:endParaRPr>
                    </a:p>
                  </a:txBody>
                  <a:tcPr anchor="ctr">
                    <a:solidFill>
                      <a:schemeClr val="accent6">
                        <a:lumMod val="40000"/>
                        <a:lumOff val="60000"/>
                      </a:schemeClr>
                    </a:solidFill>
                  </a:tcPr>
                </a:tc>
                <a:tc>
                  <a:txBody>
                    <a:bodyPr/>
                    <a:lstStyle/>
                    <a:p>
                      <a:pPr algn="ctr"/>
                      <a:r>
                        <a:rPr lang="en-GB" sz="1200" b="1" dirty="0" smtClean="0">
                          <a:latin typeface="Tahoma" panose="020B0604030504040204" pitchFamily="34" charset="0"/>
                          <a:ea typeface="Tahoma" panose="020B0604030504040204" pitchFamily="34" charset="0"/>
                          <a:cs typeface="Tahoma" panose="020B0604030504040204" pitchFamily="34" charset="0"/>
                        </a:rPr>
                        <a:t>Products</a:t>
                      </a:r>
                      <a:r>
                        <a:rPr lang="en-GB" sz="1200" b="1" baseline="0" dirty="0" smtClean="0">
                          <a:latin typeface="Tahoma" panose="020B0604030504040204" pitchFamily="34" charset="0"/>
                          <a:ea typeface="Tahoma" panose="020B0604030504040204" pitchFamily="34" charset="0"/>
                          <a:cs typeface="Tahoma" panose="020B0604030504040204" pitchFamily="34" charset="0"/>
                        </a:rPr>
                        <a:t> Made</a:t>
                      </a:r>
                      <a:endParaRPr lang="en-GB" sz="1200" b="1" dirty="0">
                        <a:latin typeface="Tahoma" panose="020B0604030504040204" pitchFamily="34" charset="0"/>
                        <a:ea typeface="Tahoma" panose="020B0604030504040204" pitchFamily="34" charset="0"/>
                        <a:cs typeface="Tahoma" panose="020B0604030504040204" pitchFamily="34" charset="0"/>
                      </a:endParaRPr>
                    </a:p>
                  </a:txBody>
                  <a:tcPr anchor="ctr">
                    <a:solidFill>
                      <a:schemeClr val="accent6">
                        <a:lumMod val="40000"/>
                        <a:lumOff val="60000"/>
                      </a:schemeClr>
                    </a:solidFill>
                  </a:tcPr>
                </a:tc>
                <a:tc>
                  <a:txBody>
                    <a:bodyPr/>
                    <a:lstStyle/>
                    <a:p>
                      <a:pPr algn="ctr"/>
                      <a:r>
                        <a:rPr lang="en-GB" sz="1200" b="1" dirty="0" smtClean="0">
                          <a:latin typeface="Tahoma" panose="020B0604030504040204" pitchFamily="34" charset="0"/>
                          <a:ea typeface="Tahoma" panose="020B0604030504040204" pitchFamily="34" charset="0"/>
                          <a:cs typeface="Tahoma" panose="020B0604030504040204" pitchFamily="34" charset="0"/>
                        </a:rPr>
                        <a:t>Key info</a:t>
                      </a:r>
                      <a:endParaRPr lang="en-GB" sz="1200" b="1" dirty="0">
                        <a:latin typeface="Tahoma" panose="020B0604030504040204" pitchFamily="34" charset="0"/>
                        <a:ea typeface="Tahoma" panose="020B0604030504040204" pitchFamily="34" charset="0"/>
                        <a:cs typeface="Tahoma" panose="020B0604030504040204" pitchFamily="34" charset="0"/>
                      </a:endParaRPr>
                    </a:p>
                  </a:txBody>
                  <a:tcPr anchor="ctr">
                    <a:solidFill>
                      <a:schemeClr val="accent6">
                        <a:lumMod val="40000"/>
                        <a:lumOff val="60000"/>
                      </a:schemeClr>
                    </a:solidFill>
                  </a:tcPr>
                </a:tc>
                <a:extLst>
                  <a:ext uri="{0D108BD9-81ED-4DB2-BD59-A6C34878D82A}">
                    <a16:rowId xmlns:a16="http://schemas.microsoft.com/office/drawing/2014/main" val="1479408728"/>
                  </a:ext>
                </a:extLst>
              </a:tr>
              <a:tr h="1091293">
                <a:tc>
                  <a:txBody>
                    <a:bodyPr/>
                    <a:lstStyle/>
                    <a:p>
                      <a:pPr algn="ctr"/>
                      <a:r>
                        <a:rPr lang="en-GB" sz="1200" b="1" dirty="0" smtClean="0">
                          <a:latin typeface="Tahoma" panose="020B0604030504040204" pitchFamily="34" charset="0"/>
                          <a:ea typeface="Tahoma" panose="020B0604030504040204" pitchFamily="34" charset="0"/>
                          <a:cs typeface="Tahoma" panose="020B0604030504040204" pitchFamily="34" charset="0"/>
                        </a:rPr>
                        <a:t>Screen-printing</a:t>
                      </a:r>
                      <a:endParaRPr lang="en-GB" sz="1200" b="1" dirty="0">
                        <a:latin typeface="Tahoma" panose="020B0604030504040204" pitchFamily="34" charset="0"/>
                        <a:ea typeface="Tahoma" panose="020B0604030504040204" pitchFamily="34" charset="0"/>
                        <a:cs typeface="Tahoma" panose="020B0604030504040204" pitchFamily="34" charset="0"/>
                      </a:endParaRPr>
                    </a:p>
                  </a:txBody>
                  <a:tcPr anchor="ctr">
                    <a:solidFill>
                      <a:schemeClr val="accent6">
                        <a:lumMod val="20000"/>
                        <a:lumOff val="80000"/>
                      </a:schemeClr>
                    </a:solidFill>
                  </a:tcPr>
                </a:tc>
                <a:tc>
                  <a:txBody>
                    <a:bodyPr/>
                    <a:lstStyle/>
                    <a:p>
                      <a:pPr algn="ct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Papers and Textiles</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Posters, signs and t-shirts</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Screen printing places paint on</a:t>
                      </a:r>
                      <a:r>
                        <a:rPr lang="en-GB" sz="1200" baseline="0" dirty="0" smtClean="0">
                          <a:latin typeface="Tahoma" panose="020B0604030504040204" pitchFamily="34" charset="0"/>
                          <a:ea typeface="Tahoma" panose="020B0604030504040204" pitchFamily="34" charset="0"/>
                          <a:cs typeface="Tahoma" panose="020B0604030504040204" pitchFamily="34" charset="0"/>
                        </a:rPr>
                        <a:t> top of a screen. The screen has a stencil embedded in it, so when the paint is passed across it the desired shape is printed underneath. </a:t>
                      </a:r>
                    </a:p>
                    <a:p>
                      <a:pPr algn="ctr"/>
                      <a:r>
                        <a:rPr lang="en-GB" sz="1200" baseline="0" dirty="0" smtClean="0">
                          <a:latin typeface="Tahoma" panose="020B0604030504040204" pitchFamily="34" charset="0"/>
                          <a:ea typeface="Tahoma" panose="020B0604030504040204" pitchFamily="34" charset="0"/>
                          <a:cs typeface="Tahoma" panose="020B0604030504040204" pitchFamily="34" charset="0"/>
                        </a:rPr>
                        <a:t>Good process in one-off and batch production as often done by hand</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extLst>
                  <a:ext uri="{0D108BD9-81ED-4DB2-BD59-A6C34878D82A}">
                    <a16:rowId xmlns:a16="http://schemas.microsoft.com/office/drawing/2014/main" val="3076420865"/>
                  </a:ext>
                </a:extLst>
              </a:tr>
              <a:tr h="1259633">
                <a:tc>
                  <a:txBody>
                    <a:bodyPr/>
                    <a:lstStyle/>
                    <a:p>
                      <a:pPr algn="ctr"/>
                      <a:r>
                        <a:rPr lang="en-GB" sz="1200" b="1" dirty="0" smtClean="0">
                          <a:latin typeface="Tahoma" panose="020B0604030504040204" pitchFamily="34" charset="0"/>
                          <a:ea typeface="Tahoma" panose="020B0604030504040204" pitchFamily="34" charset="0"/>
                          <a:cs typeface="Tahoma" panose="020B0604030504040204" pitchFamily="34" charset="0"/>
                        </a:rPr>
                        <a:t>Offset</a:t>
                      </a:r>
                      <a:r>
                        <a:rPr lang="en-GB" sz="1200" b="1" baseline="0" dirty="0" smtClean="0">
                          <a:latin typeface="Tahoma" panose="020B0604030504040204" pitchFamily="34" charset="0"/>
                          <a:ea typeface="Tahoma" panose="020B0604030504040204" pitchFamily="34" charset="0"/>
                          <a:cs typeface="Tahoma" panose="020B0604030504040204" pitchFamily="34" charset="0"/>
                        </a:rPr>
                        <a:t> Lithography</a:t>
                      </a:r>
                      <a:endParaRPr lang="en-GB" sz="1200" b="1" dirty="0">
                        <a:latin typeface="Tahoma" panose="020B0604030504040204" pitchFamily="34" charset="0"/>
                        <a:ea typeface="Tahoma" panose="020B0604030504040204" pitchFamily="34" charset="0"/>
                        <a:cs typeface="Tahoma" panose="020B0604030504040204" pitchFamily="34" charset="0"/>
                      </a:endParaRPr>
                    </a:p>
                  </a:txBody>
                  <a:tcPr anchor="ctr">
                    <a:solidFill>
                      <a:schemeClr val="accent6">
                        <a:lumMod val="20000"/>
                        <a:lumOff val="80000"/>
                      </a:schemeClr>
                    </a:solidFill>
                  </a:tcPr>
                </a:tc>
                <a:tc>
                  <a:txBody>
                    <a:bodyPr/>
                    <a:lstStyle/>
                    <a:p>
                      <a:pPr algn="ct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Papers and card (thin, flexible</a:t>
                      </a:r>
                      <a:r>
                        <a:rPr lang="en-GB" sz="1200" baseline="0" dirty="0" smtClean="0">
                          <a:latin typeface="Tahoma" panose="020B0604030504040204" pitchFamily="34" charset="0"/>
                          <a:ea typeface="Tahoma" panose="020B0604030504040204" pitchFamily="34" charset="0"/>
                          <a:cs typeface="Tahoma" panose="020B0604030504040204" pitchFamily="34" charset="0"/>
                        </a:rPr>
                        <a:t> </a:t>
                      </a:r>
                      <a:r>
                        <a:rPr lang="en-GB" sz="1200" dirty="0" smtClean="0">
                          <a:latin typeface="Tahoma" panose="020B0604030504040204" pitchFamily="34" charset="0"/>
                          <a:ea typeface="Tahoma" panose="020B0604030504040204" pitchFamily="34" charset="0"/>
                          <a:cs typeface="Tahoma" panose="020B0604030504040204" pitchFamily="34" charset="0"/>
                        </a:rPr>
                        <a:t>plastics)</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Posters, newspapers,  plastics</a:t>
                      </a:r>
                      <a:r>
                        <a:rPr lang="en-GB" sz="1200" baseline="0" dirty="0" smtClean="0">
                          <a:latin typeface="Tahoma" panose="020B0604030504040204" pitchFamily="34" charset="0"/>
                          <a:ea typeface="Tahoma" panose="020B0604030504040204" pitchFamily="34" charset="0"/>
                          <a:cs typeface="Tahoma" panose="020B0604030504040204" pitchFamily="34" charset="0"/>
                        </a:rPr>
                        <a:t> bags</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Rollers containing</a:t>
                      </a:r>
                      <a:r>
                        <a:rPr lang="en-GB" sz="1200" baseline="0" dirty="0" smtClean="0">
                          <a:latin typeface="Tahoma" panose="020B0604030504040204" pitchFamily="34" charset="0"/>
                          <a:ea typeface="Tahoma" panose="020B0604030504040204" pitchFamily="34" charset="0"/>
                          <a:cs typeface="Tahoma" panose="020B0604030504040204" pitchFamily="34" charset="0"/>
                        </a:rPr>
                        <a:t> the colours and water go onto the plate cylinder. The water stops the colours sticking to certain places, creating the shape. The shape is transferred between rollers and onto the material. </a:t>
                      </a:r>
                    </a:p>
                    <a:p>
                      <a:pPr algn="ctr"/>
                      <a:r>
                        <a:rPr lang="en-GB" sz="1200" baseline="0" dirty="0" smtClean="0">
                          <a:latin typeface="Tahoma" panose="020B0604030504040204" pitchFamily="34" charset="0"/>
                          <a:ea typeface="Tahoma" panose="020B0604030504040204" pitchFamily="34" charset="0"/>
                          <a:cs typeface="Tahoma" panose="020B0604030504040204" pitchFamily="34" charset="0"/>
                        </a:rPr>
                        <a:t>Can be used at batch and mass production</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extLst>
                  <a:ext uri="{0D108BD9-81ED-4DB2-BD59-A6C34878D82A}">
                    <a16:rowId xmlns:a16="http://schemas.microsoft.com/office/drawing/2014/main" val="2407825966"/>
                  </a:ext>
                </a:extLst>
              </a:tr>
              <a:tr h="1259633">
                <a:tc>
                  <a:txBody>
                    <a:bodyPr/>
                    <a:lstStyle/>
                    <a:p>
                      <a:pPr algn="ctr"/>
                      <a:r>
                        <a:rPr lang="en-GB" sz="1200" b="1" dirty="0" smtClean="0">
                          <a:latin typeface="Tahoma" panose="020B0604030504040204" pitchFamily="34" charset="0"/>
                          <a:ea typeface="Tahoma" panose="020B0604030504040204" pitchFamily="34" charset="0"/>
                          <a:cs typeface="Tahoma" panose="020B0604030504040204" pitchFamily="34" charset="0"/>
                        </a:rPr>
                        <a:t>Lathe Turning </a:t>
                      </a:r>
                      <a:endParaRPr lang="en-GB" sz="1200" b="1" dirty="0">
                        <a:latin typeface="Tahoma" panose="020B0604030504040204" pitchFamily="34" charset="0"/>
                        <a:ea typeface="Tahoma" panose="020B0604030504040204" pitchFamily="34" charset="0"/>
                        <a:cs typeface="Tahoma" panose="020B0604030504040204" pitchFamily="34" charset="0"/>
                      </a:endParaRPr>
                    </a:p>
                  </a:txBody>
                  <a:tcPr anchor="ctr">
                    <a:solidFill>
                      <a:schemeClr val="accent6">
                        <a:lumMod val="20000"/>
                        <a:lumOff val="80000"/>
                      </a:schemeClr>
                    </a:solidFill>
                  </a:tcPr>
                </a:tc>
                <a:tc>
                  <a:txBody>
                    <a:bodyPr/>
                    <a:lstStyle/>
                    <a:p>
                      <a:pPr algn="ctr"/>
                      <a:endParaRPr lang="en-GB" sz="120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Wood and</a:t>
                      </a:r>
                      <a:r>
                        <a:rPr lang="en-GB" sz="1200" baseline="0" dirty="0" smtClean="0">
                          <a:latin typeface="Tahoma" panose="020B0604030504040204" pitchFamily="34" charset="0"/>
                          <a:ea typeface="Tahoma" panose="020B0604030504040204" pitchFamily="34" charset="0"/>
                          <a:cs typeface="Tahoma" panose="020B0604030504040204" pitchFamily="34" charset="0"/>
                        </a:rPr>
                        <a:t> metal</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Chair legs, baseball bats )(cylindrical</a:t>
                      </a:r>
                      <a:r>
                        <a:rPr lang="en-GB" sz="1200" baseline="0" dirty="0" smtClean="0">
                          <a:latin typeface="Tahoma" panose="020B0604030504040204" pitchFamily="34" charset="0"/>
                          <a:ea typeface="Tahoma" panose="020B0604030504040204" pitchFamily="34" charset="0"/>
                          <a:cs typeface="Tahoma" panose="020B0604030504040204" pitchFamily="34" charset="0"/>
                        </a:rPr>
                        <a:t> items)</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Material is</a:t>
                      </a:r>
                      <a:r>
                        <a:rPr lang="en-GB" sz="1200" baseline="0" dirty="0" smtClean="0">
                          <a:latin typeface="Tahoma" panose="020B0604030504040204" pitchFamily="34" charset="0"/>
                          <a:ea typeface="Tahoma" panose="020B0604030504040204" pitchFamily="34" charset="0"/>
                          <a:cs typeface="Tahoma" panose="020B0604030504040204" pitchFamily="34" charset="0"/>
                        </a:rPr>
                        <a:t> placed between the tail stock and the headstock and spun at high speed. The material is then cut using specialist tools (either by hand or my automated machinery) to the desired shape. </a:t>
                      </a:r>
                    </a:p>
                    <a:p>
                      <a:pPr algn="ctr"/>
                      <a:r>
                        <a:rPr lang="en-GB" sz="1200" baseline="0" dirty="0" smtClean="0">
                          <a:latin typeface="Tahoma" panose="020B0604030504040204" pitchFamily="34" charset="0"/>
                          <a:ea typeface="Tahoma" panose="020B0604030504040204" pitchFamily="34" charset="0"/>
                          <a:cs typeface="Tahoma" panose="020B0604030504040204" pitchFamily="34" charset="0"/>
                        </a:rPr>
                        <a:t>Can be used in one-off and batch production</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extLst>
                  <a:ext uri="{0D108BD9-81ED-4DB2-BD59-A6C34878D82A}">
                    <a16:rowId xmlns:a16="http://schemas.microsoft.com/office/drawing/2014/main" val="313051438"/>
                  </a:ext>
                </a:extLst>
              </a:tr>
              <a:tr h="1259633">
                <a:tc>
                  <a:txBody>
                    <a:bodyPr/>
                    <a:lstStyle/>
                    <a:p>
                      <a:pPr algn="ctr"/>
                      <a:r>
                        <a:rPr lang="en-GB" sz="1200" b="1" dirty="0" smtClean="0">
                          <a:latin typeface="Tahoma" panose="020B0604030504040204" pitchFamily="34" charset="0"/>
                          <a:ea typeface="Tahoma" panose="020B0604030504040204" pitchFamily="34" charset="0"/>
                          <a:cs typeface="Tahoma" panose="020B0604030504040204" pitchFamily="34" charset="0"/>
                        </a:rPr>
                        <a:t>Die Casting</a:t>
                      </a:r>
                      <a:endParaRPr lang="en-GB" sz="1200" b="1" dirty="0">
                        <a:latin typeface="Tahoma" panose="020B0604030504040204" pitchFamily="34" charset="0"/>
                        <a:ea typeface="Tahoma" panose="020B0604030504040204" pitchFamily="34" charset="0"/>
                        <a:cs typeface="Tahoma" panose="020B0604030504040204" pitchFamily="34" charset="0"/>
                      </a:endParaRPr>
                    </a:p>
                  </a:txBody>
                  <a:tcPr anchor="ctr">
                    <a:solidFill>
                      <a:schemeClr val="accent6">
                        <a:lumMod val="20000"/>
                        <a:lumOff val="80000"/>
                      </a:schemeClr>
                    </a:solidFill>
                  </a:tcPr>
                </a:tc>
                <a:tc>
                  <a:txBody>
                    <a:bodyPr/>
                    <a:lstStyle/>
                    <a:p>
                      <a:pPr algn="ctr"/>
                      <a:endParaRPr lang="en-GB" sz="120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Metal</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Car parts, engine components,</a:t>
                      </a:r>
                      <a:r>
                        <a:rPr lang="en-GB" sz="1200" baseline="0" dirty="0" smtClean="0">
                          <a:latin typeface="Tahoma" panose="020B0604030504040204" pitchFamily="34" charset="0"/>
                          <a:ea typeface="Tahoma" panose="020B0604030504040204" pitchFamily="34" charset="0"/>
                          <a:cs typeface="Tahoma" panose="020B0604030504040204" pitchFamily="34" charset="0"/>
                        </a:rPr>
                        <a:t> </a:t>
                      </a:r>
                      <a:r>
                        <a:rPr lang="en-GB" sz="1200" baseline="0" dirty="0" err="1" smtClean="0">
                          <a:latin typeface="Tahoma" panose="020B0604030504040204" pitchFamily="34" charset="0"/>
                          <a:ea typeface="Tahoma" panose="020B0604030504040204" pitchFamily="34" charset="0"/>
                          <a:cs typeface="Tahoma" panose="020B0604030504040204" pitchFamily="34" charset="0"/>
                        </a:rPr>
                        <a:t>etc</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Molten metal is poured</a:t>
                      </a:r>
                      <a:r>
                        <a:rPr lang="en-GB" sz="1200" baseline="0" dirty="0" smtClean="0">
                          <a:latin typeface="Tahoma" panose="020B0604030504040204" pitchFamily="34" charset="0"/>
                          <a:ea typeface="Tahoma" panose="020B0604030504040204" pitchFamily="34" charset="0"/>
                          <a:cs typeface="Tahoma" panose="020B0604030504040204" pitchFamily="34" charset="0"/>
                        </a:rPr>
                        <a:t> into a chamber and a plunger forces the metal through the nozzle into the mould. Unlike sand casting, the mould is reusable. </a:t>
                      </a:r>
                    </a:p>
                    <a:p>
                      <a:pPr algn="ctr"/>
                      <a:r>
                        <a:rPr lang="en-GB" sz="1200" baseline="0" dirty="0" smtClean="0">
                          <a:latin typeface="Tahoma" panose="020B0604030504040204" pitchFamily="34" charset="0"/>
                          <a:ea typeface="Tahoma" panose="020B0604030504040204" pitchFamily="34" charset="0"/>
                          <a:cs typeface="Tahoma" panose="020B0604030504040204" pitchFamily="34" charset="0"/>
                        </a:rPr>
                        <a:t>Good process for both one-of and batch production</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extLst>
                  <a:ext uri="{0D108BD9-81ED-4DB2-BD59-A6C34878D82A}">
                    <a16:rowId xmlns:a16="http://schemas.microsoft.com/office/drawing/2014/main" val="758649666"/>
                  </a:ext>
                </a:extLst>
              </a:tr>
              <a:tr h="1259633">
                <a:tc>
                  <a:txBody>
                    <a:bodyPr/>
                    <a:lstStyle/>
                    <a:p>
                      <a:pPr algn="ctr"/>
                      <a:r>
                        <a:rPr lang="en-GB" sz="1200" b="1" dirty="0" smtClean="0">
                          <a:latin typeface="Tahoma" panose="020B0604030504040204" pitchFamily="34" charset="0"/>
                          <a:ea typeface="Tahoma" panose="020B0604030504040204" pitchFamily="34" charset="0"/>
                          <a:cs typeface="Tahoma" panose="020B0604030504040204" pitchFamily="34" charset="0"/>
                        </a:rPr>
                        <a:t>Injection Moulding</a:t>
                      </a:r>
                      <a:endParaRPr lang="en-GB" sz="1200" b="1" dirty="0">
                        <a:latin typeface="Tahoma" panose="020B0604030504040204" pitchFamily="34" charset="0"/>
                        <a:ea typeface="Tahoma" panose="020B0604030504040204" pitchFamily="34" charset="0"/>
                        <a:cs typeface="Tahoma" panose="020B0604030504040204" pitchFamily="34" charset="0"/>
                      </a:endParaRPr>
                    </a:p>
                  </a:txBody>
                  <a:tcPr anchor="ctr">
                    <a:solidFill>
                      <a:schemeClr val="accent6">
                        <a:lumMod val="20000"/>
                        <a:lumOff val="80000"/>
                      </a:schemeClr>
                    </a:solidFill>
                  </a:tcPr>
                </a:tc>
                <a:tc>
                  <a:txBody>
                    <a:bodyPr/>
                    <a:lstStyle/>
                    <a:p>
                      <a:pPr algn="ctr"/>
                      <a:endParaRPr lang="en-GB" sz="120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Plastics</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Chairs, toys, </a:t>
                      </a:r>
                      <a:r>
                        <a:rPr lang="en-GB" sz="1200" dirty="0" err="1" smtClean="0">
                          <a:latin typeface="Tahoma" panose="020B0604030504040204" pitchFamily="34" charset="0"/>
                          <a:ea typeface="Tahoma" panose="020B0604030504040204" pitchFamily="34" charset="0"/>
                          <a:cs typeface="Tahoma" panose="020B0604030504040204" pitchFamily="34" charset="0"/>
                        </a:rPr>
                        <a:t>etc</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Plastic granules are poured into the hopper and onto the screw. The screw moves the material towards the heater where</a:t>
                      </a:r>
                      <a:r>
                        <a:rPr lang="en-GB" sz="1200" baseline="0" dirty="0" smtClean="0">
                          <a:latin typeface="Tahoma" panose="020B0604030504040204" pitchFamily="34" charset="0"/>
                          <a:ea typeface="Tahoma" panose="020B0604030504040204" pitchFamily="34" charset="0"/>
                          <a:cs typeface="Tahoma" panose="020B0604030504040204" pitchFamily="34" charset="0"/>
                        </a:rPr>
                        <a:t> it turns into a liquid. The liquid is then forced into the mould, cooled and released.</a:t>
                      </a:r>
                    </a:p>
                    <a:p>
                      <a:pPr algn="ctr"/>
                      <a:r>
                        <a:rPr lang="en-GB" sz="1200" baseline="0" dirty="0" smtClean="0">
                          <a:latin typeface="Tahoma" panose="020B0604030504040204" pitchFamily="34" charset="0"/>
                          <a:ea typeface="Tahoma" panose="020B0604030504040204" pitchFamily="34" charset="0"/>
                          <a:cs typeface="Tahoma" panose="020B0604030504040204" pitchFamily="34" charset="0"/>
                        </a:rPr>
                        <a:t>Great process for mass production as it makes 100s+ of products at once, to a identical standard.</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extLst>
                  <a:ext uri="{0D108BD9-81ED-4DB2-BD59-A6C34878D82A}">
                    <a16:rowId xmlns:a16="http://schemas.microsoft.com/office/drawing/2014/main" val="2668891543"/>
                  </a:ext>
                </a:extLst>
              </a:tr>
              <a:tr h="1259633">
                <a:tc>
                  <a:txBody>
                    <a:bodyPr/>
                    <a:lstStyle/>
                    <a:p>
                      <a:pPr algn="ctr"/>
                      <a:r>
                        <a:rPr lang="en-GB" sz="1200" b="1" dirty="0" smtClean="0">
                          <a:latin typeface="Tahoma" panose="020B0604030504040204" pitchFamily="34" charset="0"/>
                          <a:ea typeface="Tahoma" panose="020B0604030504040204" pitchFamily="34" charset="0"/>
                          <a:cs typeface="Tahoma" panose="020B0604030504040204" pitchFamily="34" charset="0"/>
                        </a:rPr>
                        <a:t>Blow Moulding</a:t>
                      </a:r>
                      <a:endParaRPr lang="en-GB" sz="1200" b="1" dirty="0">
                        <a:latin typeface="Tahoma" panose="020B0604030504040204" pitchFamily="34" charset="0"/>
                        <a:ea typeface="Tahoma" panose="020B0604030504040204" pitchFamily="34" charset="0"/>
                        <a:cs typeface="Tahoma" panose="020B0604030504040204" pitchFamily="34" charset="0"/>
                      </a:endParaRPr>
                    </a:p>
                  </a:txBody>
                  <a:tcPr anchor="ctr">
                    <a:solidFill>
                      <a:schemeClr val="accent6">
                        <a:lumMod val="20000"/>
                        <a:lumOff val="80000"/>
                      </a:schemeClr>
                    </a:solidFill>
                  </a:tcPr>
                </a:tc>
                <a:tc>
                  <a:txBody>
                    <a:bodyPr/>
                    <a:lstStyle/>
                    <a:p>
                      <a:pPr algn="ct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Plastics</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Plastic bottles</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en-GB" sz="1200" dirty="0" smtClean="0">
                          <a:latin typeface="Tahoma" panose="020B0604030504040204" pitchFamily="34" charset="0"/>
                          <a:ea typeface="Tahoma" panose="020B0604030504040204" pitchFamily="34" charset="0"/>
                          <a:cs typeface="Tahoma" panose="020B0604030504040204" pitchFamily="34" charset="0"/>
                        </a:rPr>
                        <a:t>A</a:t>
                      </a:r>
                      <a:r>
                        <a:rPr lang="en-GB" sz="1200" baseline="0" dirty="0" smtClean="0">
                          <a:latin typeface="Tahoma" panose="020B0604030504040204" pitchFamily="34" charset="0"/>
                          <a:ea typeface="Tahoma" panose="020B0604030504040204" pitchFamily="34" charset="0"/>
                          <a:cs typeface="Tahoma" panose="020B0604030504040204" pitchFamily="34" charset="0"/>
                        </a:rPr>
                        <a:t> Plastic </a:t>
                      </a:r>
                      <a:r>
                        <a:rPr lang="en-GB" sz="1200" baseline="0" dirty="0" err="1" smtClean="0">
                          <a:latin typeface="Tahoma" panose="020B0604030504040204" pitchFamily="34" charset="0"/>
                          <a:ea typeface="Tahoma" panose="020B0604030504040204" pitchFamily="34" charset="0"/>
                          <a:cs typeface="Tahoma" panose="020B0604030504040204" pitchFamily="34" charset="0"/>
                        </a:rPr>
                        <a:t>parison</a:t>
                      </a:r>
                      <a:r>
                        <a:rPr lang="en-GB" sz="1200" baseline="0" dirty="0" smtClean="0">
                          <a:latin typeface="Tahoma" panose="020B0604030504040204" pitchFamily="34" charset="0"/>
                          <a:ea typeface="Tahoma" panose="020B0604030504040204" pitchFamily="34" charset="0"/>
                          <a:cs typeface="Tahoma" panose="020B0604030504040204" pitchFamily="34" charset="0"/>
                        </a:rPr>
                        <a:t> is heated and put into the mould. The </a:t>
                      </a:r>
                      <a:r>
                        <a:rPr lang="en-GB" sz="1200" baseline="0" dirty="0" err="1" smtClean="0">
                          <a:latin typeface="Tahoma" panose="020B0604030504040204" pitchFamily="34" charset="0"/>
                          <a:ea typeface="Tahoma" panose="020B0604030504040204" pitchFamily="34" charset="0"/>
                          <a:cs typeface="Tahoma" panose="020B0604030504040204" pitchFamily="34" charset="0"/>
                        </a:rPr>
                        <a:t>parison</a:t>
                      </a:r>
                      <a:r>
                        <a:rPr lang="en-GB" sz="1200" baseline="0" dirty="0" smtClean="0">
                          <a:latin typeface="Tahoma" panose="020B0604030504040204" pitchFamily="34" charset="0"/>
                          <a:ea typeface="Tahoma" panose="020B0604030504040204" pitchFamily="34" charset="0"/>
                          <a:cs typeface="Tahoma" panose="020B0604030504040204" pitchFamily="34" charset="0"/>
                        </a:rPr>
                        <a:t> is then filled with air (like blowing up a balloon) and is forced to fit the mould shape. It is then cooled and then released. </a:t>
                      </a:r>
                    </a:p>
                    <a:p>
                      <a:pPr algn="ctr"/>
                      <a:r>
                        <a:rPr lang="en-GB" sz="1200" baseline="0" dirty="0" smtClean="0">
                          <a:latin typeface="Tahoma" panose="020B0604030504040204" pitchFamily="34" charset="0"/>
                          <a:ea typeface="Tahoma" panose="020B0604030504040204" pitchFamily="34" charset="0"/>
                          <a:cs typeface="Tahoma" panose="020B0604030504040204" pitchFamily="34" charset="0"/>
                        </a:rPr>
                        <a:t>This is a great process for mass producing bottles.</a:t>
                      </a:r>
                      <a:endParaRPr lang="en-GB" sz="1200" dirty="0">
                        <a:latin typeface="Tahoma" panose="020B0604030504040204" pitchFamily="34" charset="0"/>
                        <a:ea typeface="Tahoma" panose="020B0604030504040204" pitchFamily="34" charset="0"/>
                        <a:cs typeface="Tahoma" panose="020B0604030504040204" pitchFamily="34" charset="0"/>
                      </a:endParaRPr>
                    </a:p>
                  </a:txBody>
                  <a:tcPr anchor="ctr"/>
                </a:tc>
                <a:extLst>
                  <a:ext uri="{0D108BD9-81ED-4DB2-BD59-A6C34878D82A}">
                    <a16:rowId xmlns:a16="http://schemas.microsoft.com/office/drawing/2014/main" val="41362234"/>
                  </a:ext>
                </a:extLst>
              </a:tr>
            </a:tbl>
          </a:graphicData>
        </a:graphic>
      </p:graphicFrame>
      <p:sp>
        <p:nvSpPr>
          <p:cNvPr id="4" name="TextBox 3"/>
          <p:cNvSpPr txBox="1"/>
          <p:nvPr/>
        </p:nvSpPr>
        <p:spPr>
          <a:xfrm>
            <a:off x="1609344" y="292608"/>
            <a:ext cx="9582912" cy="307777"/>
          </a:xfrm>
          <a:prstGeom prst="rect">
            <a:avLst/>
          </a:prstGeom>
          <a:noFill/>
        </p:spPr>
        <p:txBody>
          <a:bodyPr wrap="square" rtlCol="0">
            <a:spAutoFit/>
          </a:bodyPr>
          <a:lstStyle/>
          <a:p>
            <a:pPr algn="ctr"/>
            <a:r>
              <a:rPr lang="en-GB" sz="1400" dirty="0" smtClean="0">
                <a:solidFill>
                  <a:schemeClr val="accent6">
                    <a:lumMod val="50000"/>
                  </a:schemeClr>
                </a:solidFill>
                <a:latin typeface="Chalk Dash" panose="03000600000000000000" pitchFamily="66" charset="0"/>
              </a:rPr>
              <a:t>Production Processes</a:t>
            </a:r>
            <a:endParaRPr lang="en-GB" sz="1400" dirty="0">
              <a:solidFill>
                <a:schemeClr val="accent6">
                  <a:lumMod val="50000"/>
                </a:schemeClr>
              </a:solidFill>
              <a:latin typeface="Chalk Dash" panose="03000600000000000000" pitchFamily="66" charset="0"/>
            </a:endParaRPr>
          </a:p>
        </p:txBody>
      </p:sp>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l="26923" r="28441"/>
          <a:stretch/>
        </p:blipFill>
        <p:spPr>
          <a:xfrm rot="16200000">
            <a:off x="1733046" y="2743339"/>
            <a:ext cx="1179056" cy="1269958"/>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92678" y="4034969"/>
            <a:ext cx="2253343" cy="1226462"/>
          </a:xfrm>
          <a:prstGeom prst="rect">
            <a:avLst/>
          </a:prstGeom>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3321" y="5366657"/>
            <a:ext cx="1665088" cy="1104722"/>
          </a:xfrm>
          <a:prstGeom prst="rect">
            <a:avLst/>
          </a:prstGeom>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69778" y="6648450"/>
            <a:ext cx="2436115" cy="989285"/>
          </a:xfrm>
          <a:prstGeom prst="rect">
            <a:avLst/>
          </a:prstGeom>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404256" y="7868666"/>
            <a:ext cx="2220686" cy="1129162"/>
          </a:xfrm>
          <a:prstGeom prst="rect">
            <a:avLst/>
          </a:prstGeom>
        </p:spPr>
      </p:pic>
      <p:pic>
        <p:nvPicPr>
          <p:cNvPr id="17" name="Picture 16"/>
          <p:cNvPicPr>
            <a:picLocks noChangeAspect="1"/>
          </p:cNvPicPr>
          <p:nvPr/>
        </p:nvPicPr>
        <p:blipFill>
          <a:blip r:embed="rId8"/>
          <a:stretch>
            <a:fillRect/>
          </a:stretch>
        </p:blipFill>
        <p:spPr>
          <a:xfrm>
            <a:off x="1527402" y="1653949"/>
            <a:ext cx="1943611" cy="994001"/>
          </a:xfrm>
          <a:prstGeom prst="rect">
            <a:avLst/>
          </a:prstGeom>
        </p:spPr>
      </p:pic>
    </p:spTree>
    <p:extLst>
      <p:ext uri="{BB962C8B-B14F-4D97-AF65-F5344CB8AC3E}">
        <p14:creationId xmlns:p14="http://schemas.microsoft.com/office/powerpoint/2010/main" val="25491875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A85D441D5968479B2FFF3A7C88333F" ma:contentTypeVersion="16" ma:contentTypeDescription="Create a new document." ma:contentTypeScope="" ma:versionID="be66c1aad8eb9f988ae5574c05fe6bc3">
  <xsd:schema xmlns:xsd="http://www.w3.org/2001/XMLSchema" xmlns:xs="http://www.w3.org/2001/XMLSchema" xmlns:p="http://schemas.microsoft.com/office/2006/metadata/properties" xmlns:ns2="b6daa2f3-06b5-47f8-a85d-067055f32ca7" xmlns:ns3="4276e521-d8f5-44a8-8722-75164a36e364" targetNamespace="http://schemas.microsoft.com/office/2006/metadata/properties" ma:root="true" ma:fieldsID="b5a91c2b404a9d51996ceae58009a9ec" ns2:_="" ns3:_="">
    <xsd:import namespace="b6daa2f3-06b5-47f8-a85d-067055f32ca7"/>
    <xsd:import namespace="4276e521-d8f5-44a8-8722-75164a36e36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OCR"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daa2f3-06b5-47f8-a85d-067055f32c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descriptio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Location" ma:index="12" nillable="true" ma:displayName="Location" ma:descrip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afc6e421-0895-41c1-badf-596bff0fe74d"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276e521-d8f5-44a8-8722-75164a36e364"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53140eff-5672-4042-a3e4-d3f7522364a3}" ma:internalName="TaxCatchAll" ma:showField="CatchAllData" ma:web="4276e521-d8f5-44a8-8722-75164a36e36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276e521-d8f5-44a8-8722-75164a36e364" xsi:nil="true"/>
    <lcf76f155ced4ddcb4097134ff3c332f xmlns="b6daa2f3-06b5-47f8-a85d-067055f32ca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7E4BFE6-B183-4720-860E-E718478BFF6B}"/>
</file>

<file path=customXml/itemProps2.xml><?xml version="1.0" encoding="utf-8"?>
<ds:datastoreItem xmlns:ds="http://schemas.openxmlformats.org/officeDocument/2006/customXml" ds:itemID="{9C8F19D0-76DD-446E-ACDB-EBF90F91EB9F}"/>
</file>

<file path=customXml/itemProps3.xml><?xml version="1.0" encoding="utf-8"?>
<ds:datastoreItem xmlns:ds="http://schemas.openxmlformats.org/officeDocument/2006/customXml" ds:itemID="{53E7A916-C3B8-4430-97B1-3E97C005A651}"/>
</file>

<file path=docProps/app.xml><?xml version="1.0" encoding="utf-8"?>
<Properties xmlns="http://schemas.openxmlformats.org/officeDocument/2006/extended-properties" xmlns:vt="http://schemas.openxmlformats.org/officeDocument/2006/docPropsVTypes">
  <Template>Office Theme</Template>
  <TotalTime>69</TotalTime>
  <Words>360</Words>
  <Application>Microsoft Office PowerPoint</Application>
  <PresentationFormat>A3 Paper (297x420 mm)</PresentationFormat>
  <Paragraphs>36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Chalk Dash</vt:lpstr>
      <vt:lpstr>Tahoma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 Hill</dc:creator>
  <cp:lastModifiedBy>N. Hill</cp:lastModifiedBy>
  <cp:revision>8</cp:revision>
  <dcterms:created xsi:type="dcterms:W3CDTF">2019-06-27T06:39:52Z</dcterms:created>
  <dcterms:modified xsi:type="dcterms:W3CDTF">2019-06-27T10:19:25Z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0x01010064A85D441D5968479B2FFF3A7C88333F</vt:lpwstr>
  </property>
</Properties>
</file>