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4"/>
  </p:sldMasterIdLst>
  <p:notesMasterIdLst>
    <p:notesMasterId r:id="rId6"/>
  </p:notesMasterIdLst>
  <p:sldIdLst>
    <p:sldId id="257" r:id="rId5"/>
  </p:sldIdLst>
  <p:sldSz cx="9144000" cy="6858000" type="screen4x3"/>
  <p:notesSz cx="6858000" cy="9144000"/>
  <p:embeddedFontLst>
    <p:embeddedFont>
      <p:font typeface="Open Sans" panose="020B0606030504020204" pitchFamily="34" charset="0"/>
      <p:regular r:id="rId7"/>
      <p:bold r:id="rId8"/>
      <p:italic r:id="rId9"/>
      <p:boldItalic r:id="rId10"/>
    </p:embeddedFont>
    <p:embeddedFont>
      <p:font typeface="Quattrocento Sans" panose="020B0502050000020003" pitchFamily="34" charset="0"/>
      <p:regular r:id="rId11"/>
      <p:bold r:id="rId12"/>
      <p:italic r:id="rId13"/>
      <p:boldItalic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6" roundtripDataSignature="AMtx7mjFrXnpBuwQY2d/AuPBqmXUp4uf9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E73815-F28B-35DF-CBEF-EABAAAB8122F}" v="45" dt="2024-12-13T11:13:47.9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79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26" Type="http://customschemas.google.com/relationships/presentationmetadata" Target="metadata"/><Relationship Id="rId3" Type="http://schemas.openxmlformats.org/officeDocument/2006/relationships/customXml" Target="../customXml/item3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2" Type="http://schemas.openxmlformats.org/officeDocument/2006/relationships/customXml" Target="../customXml/item2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1.xml"/><Relationship Id="rId28" Type="http://schemas.openxmlformats.org/officeDocument/2006/relationships/viewProps" Target="viewProps.xml"/><Relationship Id="rId10" Type="http://schemas.openxmlformats.org/officeDocument/2006/relationships/font" Target="fonts/font4.fntdata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font" Target="fonts/font3.fntdata"/><Relationship Id="rId14" Type="http://schemas.openxmlformats.org/officeDocument/2006/relationships/font" Target="fonts/font8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3" name="Google Shape;53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2564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Only">
  <p:cSld name="Title Only">
    <p:bg>
      <p:bgPr>
        <a:gradFill>
          <a:gsLst>
            <a:gs pos="0">
              <a:srgbClr val="EFEDEE"/>
            </a:gs>
            <a:gs pos="52999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0"/>
        </a:gradFill>
        <a:effectLst/>
      </p:bgPr>
    </p:bg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9433981" y="1"/>
            <a:ext cx="1647523" cy="1816099"/>
            <a:chOff x="12554553" y="1"/>
            <a:chExt cx="1647523" cy="1816099"/>
          </a:xfrm>
        </p:grpSpPr>
        <p:sp>
          <p:nvSpPr>
            <p:cNvPr id="21" name="Google Shape;21;p3"/>
            <p:cNvSpPr/>
            <p:nvPr/>
          </p:nvSpPr>
          <p:spPr>
            <a:xfrm>
              <a:off x="12554553" y="1"/>
              <a:ext cx="1644047" cy="1816099"/>
            </a:xfrm>
            <a:prstGeom prst="foldedCorner">
              <a:avLst>
                <a:gd name="adj" fmla="val 16667"/>
              </a:avLst>
            </a:prstGeom>
            <a:solidFill>
              <a:schemeClr val="accent4"/>
            </a:solidFill>
            <a:ln>
              <a:noFill/>
            </a:ln>
            <a:effectLst>
              <a:outerShdw blurRad="101600" dist="635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0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rgbClr val="864A04"/>
                  </a:solidFill>
                  <a:latin typeface="Calibri"/>
                  <a:ea typeface="Calibri"/>
                  <a:cs typeface="Calibri"/>
                  <a:sym typeface="Calibri"/>
                </a:rPr>
                <a:t>To insert your own icons*:</a:t>
              </a:r>
              <a:endParaRPr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solidFill>
                  <a:srgbClr val="864A04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>
                  <a:solidFill>
                    <a:srgbClr val="864A04"/>
                  </a:solidFill>
                  <a:latin typeface="Calibri"/>
                  <a:ea typeface="Calibri"/>
                  <a:cs typeface="Calibri"/>
                  <a:sym typeface="Calibri"/>
                </a:rPr>
                <a:t>Insert</a:t>
              </a:r>
              <a:r>
                <a:rPr lang="en-US" sz="1400">
                  <a:solidFill>
                    <a:srgbClr val="864A04"/>
                  </a:solidFill>
                  <a:latin typeface="Calibri"/>
                  <a:ea typeface="Calibri"/>
                  <a:cs typeface="Calibri"/>
                  <a:sym typeface="Calibri"/>
                </a:rPr>
                <a:t> &gt;&gt; </a:t>
              </a:r>
              <a:r>
                <a:rPr lang="en-US" sz="1400" b="1">
                  <a:solidFill>
                    <a:srgbClr val="864A04"/>
                  </a:solidFill>
                  <a:latin typeface="Calibri"/>
                  <a:ea typeface="Calibri"/>
                  <a:cs typeface="Calibri"/>
                  <a:sym typeface="Calibri"/>
                </a:rPr>
                <a:t>Icons</a:t>
              </a:r>
              <a:endParaRPr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solidFill>
                  <a:srgbClr val="864A04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i="1">
                  <a:solidFill>
                    <a:srgbClr val="864A04"/>
                  </a:solidFill>
                  <a:latin typeface="Calibri"/>
                  <a:ea typeface="Calibri"/>
                  <a:cs typeface="Calibri"/>
                  <a:sym typeface="Calibri"/>
                </a:rPr>
                <a:t>(*Only available to Office 365 subscribers)</a:t>
              </a:r>
              <a:endParaRPr/>
            </a:p>
          </p:txBody>
        </p:sp>
        <p:pic>
          <p:nvPicPr>
            <p:cNvPr id="22" name="Google Shape;22;p3"/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13802026" y="424090"/>
              <a:ext cx="400050" cy="65722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3" name="Google Shape;23;p3"/>
          <p:cNvSpPr txBox="1">
            <a:spLocks noGrp="1"/>
          </p:cNvSpPr>
          <p:nvPr>
            <p:ph type="title"/>
          </p:nvPr>
        </p:nvSpPr>
        <p:spPr>
          <a:xfrm>
            <a:off x="628650" y="106332"/>
            <a:ext cx="7886700" cy="739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0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presentationgo.com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FEDEE"/>
            </a:gs>
            <a:gs pos="52999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0"/>
        </a:gra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628650" y="106332"/>
            <a:ext cx="7886700" cy="739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0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  <a:defRPr sz="3600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628650" y="1219200"/>
            <a:ext cx="7886700" cy="4957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81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0" y="6305910"/>
            <a:ext cx="9144000" cy="55209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FBFBF"/>
              </a:buClr>
              <a:buSzPts val="3200"/>
              <a:buFont typeface="Calibri"/>
              <a:buNone/>
            </a:pPr>
            <a:r>
              <a:rPr lang="en-US" sz="3200" b="0" i="0" u="none" strike="noStrike" cap="none">
                <a:solidFill>
                  <a:srgbClr val="BFBFBF"/>
                </a:solidFill>
                <a:latin typeface="Calibri"/>
                <a:ea typeface="Calibri"/>
                <a:cs typeface="Calibri"/>
                <a:sym typeface="Calibri"/>
              </a:rPr>
              <a:t>www.</a:t>
            </a:r>
            <a:r>
              <a:rPr lang="en-US" sz="3200" b="0" i="0" u="none" strike="noStrike" cap="non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presentationgo</a:t>
            </a:r>
            <a:r>
              <a:rPr lang="en-US" sz="3200" b="0" i="0" u="none" strike="noStrike" cap="none">
                <a:solidFill>
                  <a:srgbClr val="BFBFBF"/>
                </a:solidFill>
                <a:latin typeface="Calibri"/>
                <a:ea typeface="Calibri"/>
                <a:cs typeface="Calibri"/>
                <a:sym typeface="Calibri"/>
              </a:rPr>
              <a:t>.com</a:t>
            </a:r>
            <a:endParaRPr/>
          </a:p>
        </p:txBody>
      </p:sp>
      <p:sp>
        <p:nvSpPr>
          <p:cNvPr id="13" name="Google Shape;13;p2"/>
          <p:cNvSpPr/>
          <p:nvPr/>
        </p:nvSpPr>
        <p:spPr>
          <a:xfrm rot="5400000">
            <a:off x="91178" y="116438"/>
            <a:ext cx="369496" cy="570902"/>
          </a:xfrm>
          <a:custGeom>
            <a:avLst/>
            <a:gdLst/>
            <a:ahLst/>
            <a:cxnLst/>
            <a:rect l="l" t="t" r="r" b="b"/>
            <a:pathLst>
              <a:path w="1034764" h="1598797" extrusionOk="0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12700" dist="12700" dir="2700000" algn="tl" rotWithShape="0">
              <a:srgbClr val="7F7F7F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4" name="Google Shape;14;p2"/>
          <p:cNvGrpSpPr/>
          <p:nvPr/>
        </p:nvGrpSpPr>
        <p:grpSpPr>
          <a:xfrm>
            <a:off x="-1654908" y="-73804"/>
            <a:ext cx="1569183" cy="612144"/>
            <a:chOff x="-2096383" y="21447"/>
            <a:chExt cx="1569183" cy="612144"/>
          </a:xfrm>
        </p:grpSpPr>
        <p:sp>
          <p:nvSpPr>
            <p:cNvPr id="15" name="Google Shape;15;p2"/>
            <p:cNvSpPr txBox="1"/>
            <p:nvPr/>
          </p:nvSpPr>
          <p:spPr>
            <a:xfrm>
              <a:off x="-2096383" y="21447"/>
              <a:ext cx="365806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 b="0" i="0" u="none" strike="noStrike" cap="none">
                  <a:solidFill>
                    <a:schemeClr val="dk1"/>
                  </a:solidFill>
                  <a:latin typeface="Open Sans"/>
                  <a:ea typeface="Open Sans"/>
                  <a:cs typeface="Open Sans"/>
                  <a:sym typeface="Open Sans"/>
                </a:rPr>
                <a:t>By:</a:t>
              </a:r>
              <a:endParaRPr/>
            </a:p>
          </p:txBody>
        </p:sp>
        <p:sp>
          <p:nvSpPr>
            <p:cNvPr id="16" name="Google Shape;16;p2"/>
            <p:cNvSpPr txBox="1"/>
            <p:nvPr/>
          </p:nvSpPr>
          <p:spPr>
            <a:xfrm>
              <a:off x="-1002010" y="387370"/>
              <a:ext cx="474810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chemeClr val="dk1"/>
                  </a:solidFill>
                  <a:latin typeface="Open Sans"/>
                  <a:ea typeface="Open Sans"/>
                  <a:cs typeface="Open Sans"/>
                  <a:sym typeface="Open Sans"/>
                </a:rPr>
                <a:t>.com</a:t>
              </a:r>
              <a:endParaRPr/>
            </a:p>
          </p:txBody>
        </p:sp>
        <p:pic>
          <p:nvPicPr>
            <p:cNvPr id="17" name="Google Shape;17;p2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8" name="Google Shape;18;p2"/>
          <p:cNvSpPr/>
          <p:nvPr/>
        </p:nvSpPr>
        <p:spPr>
          <a:xfrm>
            <a:off x="-88899" y="6959601"/>
            <a:ext cx="1625766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>
                <a:solidFill>
                  <a:srgbClr val="555555"/>
                </a:solidFill>
                <a:latin typeface="Open Sans"/>
                <a:ea typeface="Open Sans"/>
                <a:cs typeface="Open Sans"/>
                <a:sym typeface="Open Sans"/>
              </a:rPr>
              <a:t>© </a:t>
            </a:r>
            <a:r>
              <a:rPr lang="en-US" sz="1100" b="0" i="0" u="sng" strike="noStrike">
                <a:solidFill>
                  <a:srgbClr val="A5CD28"/>
                </a:solidFill>
                <a:latin typeface="Open Sans"/>
                <a:ea typeface="Open Sans"/>
                <a:cs typeface="Open Sans"/>
                <a:sym typeface="Open Sans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presentationgo.com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"/>
          <p:cNvSpPr txBox="1">
            <a:spLocks noGrp="1"/>
          </p:cNvSpPr>
          <p:nvPr>
            <p:ph type="title"/>
          </p:nvPr>
        </p:nvSpPr>
        <p:spPr>
          <a:xfrm>
            <a:off x="-29688" y="52038"/>
            <a:ext cx="8515350" cy="739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0" bIns="45700" anchor="t" anchorCtr="0">
            <a:noAutofit/>
          </a:bodyPr>
          <a:lstStyle/>
          <a:p>
            <a:pPr>
              <a:buClr>
                <a:srgbClr val="CC3399"/>
              </a:buClr>
              <a:buSzPts val="2800"/>
            </a:pPr>
            <a:r>
              <a:rPr lang="en-US" sz="2800" dirty="0">
                <a:solidFill>
                  <a:srgbClr val="CC339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     </a:t>
            </a:r>
            <a:r>
              <a:rPr lang="en-US" sz="2800" dirty="0">
                <a:latin typeface="Quattrocento Sans"/>
                <a:ea typeface="Quattrocento Sans"/>
                <a:cs typeface="Quattrocento Sans"/>
                <a:sym typeface="Quattrocento Sans"/>
              </a:rPr>
              <a:t>Sequence of Learning Yr10</a:t>
            </a:r>
            <a:endParaRPr dirty="0"/>
          </a:p>
        </p:txBody>
      </p:sp>
      <p:grpSp>
        <p:nvGrpSpPr>
          <p:cNvPr id="57" name="Google Shape;57;p1"/>
          <p:cNvGrpSpPr/>
          <p:nvPr/>
        </p:nvGrpSpPr>
        <p:grpSpPr>
          <a:xfrm>
            <a:off x="1353494" y="1844683"/>
            <a:ext cx="6955811" cy="3382986"/>
            <a:chOff x="2249359" y="2305589"/>
            <a:chExt cx="7727956" cy="2834645"/>
          </a:xfrm>
        </p:grpSpPr>
        <p:grpSp>
          <p:nvGrpSpPr>
            <p:cNvPr id="58" name="Google Shape;58;p1"/>
            <p:cNvGrpSpPr/>
            <p:nvPr/>
          </p:nvGrpSpPr>
          <p:grpSpPr>
            <a:xfrm>
              <a:off x="2249359" y="2305589"/>
              <a:ext cx="7727956" cy="2834645"/>
              <a:chOff x="1475820" y="2305589"/>
              <a:chExt cx="7727956" cy="2834645"/>
            </a:xfrm>
          </p:grpSpPr>
          <p:sp>
            <p:nvSpPr>
              <p:cNvPr id="59" name="Google Shape;59;p1"/>
              <p:cNvSpPr/>
              <p:nvPr/>
            </p:nvSpPr>
            <p:spPr>
              <a:xfrm>
                <a:off x="6186325" y="2305594"/>
                <a:ext cx="1417320" cy="1417320"/>
              </a:xfrm>
              <a:prstGeom prst="arc">
                <a:avLst>
                  <a:gd name="adj1" fmla="val 16211550"/>
                  <a:gd name="adj2" fmla="val 5391112"/>
                </a:avLst>
              </a:prstGeom>
              <a:noFill/>
              <a:ln w="635000" cap="flat" cmpd="sng">
                <a:solidFill>
                  <a:srgbClr val="343434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68575" tIns="34275" rIns="68575" bIns="34275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0" name="Google Shape;60;p1"/>
              <p:cNvSpPr/>
              <p:nvPr/>
            </p:nvSpPr>
            <p:spPr>
              <a:xfrm rot="10800000">
                <a:off x="3011873" y="3722914"/>
                <a:ext cx="1417320" cy="1417320"/>
              </a:xfrm>
              <a:prstGeom prst="arc">
                <a:avLst>
                  <a:gd name="adj1" fmla="val 16211550"/>
                  <a:gd name="adj2" fmla="val 5391112"/>
                </a:avLst>
              </a:prstGeom>
              <a:noFill/>
              <a:ln w="635000" cap="flat" cmpd="sng">
                <a:solidFill>
                  <a:srgbClr val="343434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68575" tIns="34275" rIns="68575" bIns="34275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61" name="Google Shape;61;p1"/>
              <p:cNvCxnSpPr/>
              <p:nvPr/>
            </p:nvCxnSpPr>
            <p:spPr>
              <a:xfrm rot="10800000" flipH="1">
                <a:off x="3685084" y="3722912"/>
                <a:ext cx="3245350" cy="4"/>
              </a:xfrm>
              <a:prstGeom prst="straightConnector1">
                <a:avLst/>
              </a:prstGeom>
              <a:noFill/>
              <a:ln w="635000" cap="flat" cmpd="sng">
                <a:solidFill>
                  <a:srgbClr val="343434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</p:cxnSp>
          <p:cxnSp>
            <p:nvCxnSpPr>
              <p:cNvPr id="62" name="Google Shape;62;p1"/>
              <p:cNvCxnSpPr>
                <a:stCxn id="60" idx="0"/>
              </p:cNvCxnSpPr>
              <p:nvPr/>
            </p:nvCxnSpPr>
            <p:spPr>
              <a:xfrm>
                <a:off x="3717376" y="5140227"/>
                <a:ext cx="5486400" cy="0"/>
              </a:xfrm>
              <a:prstGeom prst="straightConnector1">
                <a:avLst/>
              </a:prstGeom>
              <a:noFill/>
              <a:ln w="635000" cap="rnd" cmpd="sng">
                <a:solidFill>
                  <a:srgbClr val="343434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</p:cxnSp>
          <p:cxnSp>
            <p:nvCxnSpPr>
              <p:cNvPr id="63" name="Google Shape;63;p1"/>
              <p:cNvCxnSpPr/>
              <p:nvPr/>
            </p:nvCxnSpPr>
            <p:spPr>
              <a:xfrm>
                <a:off x="1475820" y="2305589"/>
                <a:ext cx="5486400" cy="4"/>
              </a:xfrm>
              <a:prstGeom prst="straightConnector1">
                <a:avLst/>
              </a:prstGeom>
              <a:noFill/>
              <a:ln w="635000" cap="rnd" cmpd="sng">
                <a:solidFill>
                  <a:srgbClr val="343434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</p:cxnSp>
        </p:grpSp>
        <p:grpSp>
          <p:nvGrpSpPr>
            <p:cNvPr id="64" name="Google Shape;64;p1"/>
            <p:cNvGrpSpPr/>
            <p:nvPr/>
          </p:nvGrpSpPr>
          <p:grpSpPr>
            <a:xfrm>
              <a:off x="2249359" y="2305589"/>
              <a:ext cx="7646056" cy="2834645"/>
              <a:chOff x="1475820" y="2305589"/>
              <a:chExt cx="7646056" cy="2834645"/>
            </a:xfrm>
          </p:grpSpPr>
          <p:sp>
            <p:nvSpPr>
              <p:cNvPr id="65" name="Google Shape;65;p1"/>
              <p:cNvSpPr/>
              <p:nvPr/>
            </p:nvSpPr>
            <p:spPr>
              <a:xfrm>
                <a:off x="6186325" y="2305594"/>
                <a:ext cx="1417320" cy="1417320"/>
              </a:xfrm>
              <a:prstGeom prst="arc">
                <a:avLst>
                  <a:gd name="adj1" fmla="val 16211550"/>
                  <a:gd name="adj2" fmla="val 5391112"/>
                </a:avLst>
              </a:prstGeom>
              <a:noFill/>
              <a:ln w="4762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68575" tIns="34275" rIns="68575" bIns="34275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6" name="Google Shape;66;p1"/>
              <p:cNvSpPr/>
              <p:nvPr/>
            </p:nvSpPr>
            <p:spPr>
              <a:xfrm rot="10800000">
                <a:off x="2930098" y="3722914"/>
                <a:ext cx="1417320" cy="1417320"/>
              </a:xfrm>
              <a:prstGeom prst="arc">
                <a:avLst>
                  <a:gd name="adj1" fmla="val 16211550"/>
                  <a:gd name="adj2" fmla="val 5391112"/>
                </a:avLst>
              </a:prstGeom>
              <a:noFill/>
              <a:ln w="4762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68575" tIns="34275" rIns="68575" bIns="34275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67" name="Google Shape;67;p1"/>
              <p:cNvCxnSpPr>
                <a:endCxn id="65" idx="2"/>
              </p:cNvCxnSpPr>
              <p:nvPr/>
            </p:nvCxnSpPr>
            <p:spPr>
              <a:xfrm>
                <a:off x="3685614" y="3722910"/>
                <a:ext cx="3211800" cy="0"/>
              </a:xfrm>
              <a:prstGeom prst="straightConnector1">
                <a:avLst/>
              </a:prstGeom>
              <a:noFill/>
              <a:ln w="4762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cxnSp>
            <p:nvCxnSpPr>
              <p:cNvPr id="68" name="Google Shape;68;p1"/>
              <p:cNvCxnSpPr>
                <a:stCxn id="60" idx="0"/>
              </p:cNvCxnSpPr>
              <p:nvPr/>
            </p:nvCxnSpPr>
            <p:spPr>
              <a:xfrm>
                <a:off x="3717376" y="5140227"/>
                <a:ext cx="5404500" cy="0"/>
              </a:xfrm>
              <a:prstGeom prst="straightConnector1">
                <a:avLst/>
              </a:prstGeom>
              <a:noFill/>
              <a:ln w="4762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cxnSp>
            <p:nvCxnSpPr>
              <p:cNvPr id="69" name="Google Shape;69;p1"/>
              <p:cNvCxnSpPr/>
              <p:nvPr/>
            </p:nvCxnSpPr>
            <p:spPr>
              <a:xfrm>
                <a:off x="1475820" y="2305589"/>
                <a:ext cx="5306914" cy="0"/>
              </a:xfrm>
              <a:prstGeom prst="straightConnector1">
                <a:avLst/>
              </a:prstGeom>
              <a:noFill/>
              <a:ln w="4762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</p:grpSp>
      </p:grpSp>
      <p:sp>
        <p:nvSpPr>
          <p:cNvPr id="70" name="Google Shape;70;p1"/>
          <p:cNvSpPr/>
          <p:nvPr/>
        </p:nvSpPr>
        <p:spPr>
          <a:xfrm>
            <a:off x="5683522" y="1497566"/>
            <a:ext cx="763571" cy="724138"/>
          </a:xfrm>
          <a:prstGeom prst="ellipse">
            <a:avLst/>
          </a:prstGeom>
          <a:gradFill>
            <a:gsLst>
              <a:gs pos="0">
                <a:schemeClr val="lt1"/>
              </a:gs>
              <a:gs pos="50000">
                <a:srgbClr val="F2F2F2"/>
              </a:gs>
              <a:gs pos="100000">
                <a:srgbClr val="D8D8D8"/>
              </a:gs>
            </a:gsLst>
            <a:lin ang="5400000" scaled="0"/>
          </a:gradFill>
          <a:ln w="28575" cap="flat" cmpd="sng">
            <a:solidFill>
              <a:srgbClr val="DF361F"/>
            </a:solidFill>
            <a:prstDash val="solid"/>
            <a:round/>
            <a:headEnd type="none" w="sm" len="sm"/>
            <a:tailEnd type="none" w="sm" len="sm"/>
          </a:ln>
          <a:effectLst>
            <a:outerShdw blurRad="10160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DF361F"/>
                </a:solidFill>
                <a:latin typeface="Calibri"/>
                <a:cs typeface="Calibri"/>
                <a:sym typeface="Calibri"/>
              </a:rPr>
              <a:t>Topic 1 </a:t>
            </a:r>
            <a:endParaRPr dirty="0"/>
          </a:p>
        </p:txBody>
      </p:sp>
      <p:sp>
        <p:nvSpPr>
          <p:cNvPr id="71" name="Google Shape;71;p1"/>
          <p:cNvSpPr/>
          <p:nvPr/>
        </p:nvSpPr>
        <p:spPr>
          <a:xfrm>
            <a:off x="6463267" y="2035795"/>
            <a:ext cx="763571" cy="763571"/>
          </a:xfrm>
          <a:prstGeom prst="ellipse">
            <a:avLst/>
          </a:prstGeom>
          <a:gradFill>
            <a:gsLst>
              <a:gs pos="0">
                <a:schemeClr val="lt1"/>
              </a:gs>
              <a:gs pos="50000">
                <a:srgbClr val="F2F2F2"/>
              </a:gs>
              <a:gs pos="100000">
                <a:srgbClr val="D8D8D8"/>
              </a:gs>
            </a:gsLst>
            <a:lin ang="5400000" scaled="0"/>
          </a:gradFill>
          <a:ln w="28575" cap="flat" cmpd="sng">
            <a:solidFill>
              <a:srgbClr val="DF361F"/>
            </a:solidFill>
            <a:prstDash val="solid"/>
            <a:round/>
            <a:headEnd type="none" w="sm" len="sm"/>
            <a:tailEnd type="none" w="sm" len="sm"/>
          </a:ln>
          <a:effectLst>
            <a:outerShdw blurRad="10160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DF361F"/>
                </a:solidFill>
                <a:latin typeface="Calibri"/>
                <a:cs typeface="Calibri"/>
                <a:sym typeface="Calibri"/>
              </a:rPr>
              <a:t>Topic 2</a:t>
            </a:r>
            <a:endParaRPr dirty="0"/>
          </a:p>
        </p:txBody>
      </p:sp>
      <p:sp>
        <p:nvSpPr>
          <p:cNvPr id="72" name="Google Shape;72;p1"/>
          <p:cNvSpPr/>
          <p:nvPr/>
        </p:nvSpPr>
        <p:spPr>
          <a:xfrm>
            <a:off x="4380605" y="4848925"/>
            <a:ext cx="763571" cy="763571"/>
          </a:xfrm>
          <a:prstGeom prst="ellipse">
            <a:avLst/>
          </a:prstGeom>
          <a:gradFill>
            <a:gsLst>
              <a:gs pos="0">
                <a:schemeClr val="lt1"/>
              </a:gs>
              <a:gs pos="50000">
                <a:srgbClr val="F2F2F2"/>
              </a:gs>
              <a:gs pos="100000">
                <a:srgbClr val="D8D8D8"/>
              </a:gs>
            </a:gsLst>
            <a:lin ang="5400000" scaled="0"/>
          </a:gradFill>
          <a:ln w="28575" cap="flat" cmpd="sng">
            <a:solidFill>
              <a:srgbClr val="DF361F"/>
            </a:solidFill>
            <a:prstDash val="solid"/>
            <a:round/>
            <a:headEnd type="none" w="sm" len="sm"/>
            <a:tailEnd type="none" w="sm" len="sm"/>
          </a:ln>
          <a:effectLst>
            <a:outerShdw blurRad="10160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RO33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C00000"/>
                </a:solidFill>
                <a:latin typeface="Calibri"/>
                <a:cs typeface="Calibri"/>
                <a:sym typeface="Calibri"/>
              </a:rPr>
              <a:t>/60</a:t>
            </a:r>
            <a:endParaRPr dirty="0"/>
          </a:p>
        </p:txBody>
      </p:sp>
      <p:sp>
        <p:nvSpPr>
          <p:cNvPr id="74" name="Google Shape;74;p1"/>
          <p:cNvSpPr/>
          <p:nvPr/>
        </p:nvSpPr>
        <p:spPr>
          <a:xfrm>
            <a:off x="6623367" y="4845091"/>
            <a:ext cx="763571" cy="763571"/>
          </a:xfrm>
          <a:prstGeom prst="ellipse">
            <a:avLst/>
          </a:prstGeom>
          <a:gradFill>
            <a:gsLst>
              <a:gs pos="0">
                <a:schemeClr val="lt1"/>
              </a:gs>
              <a:gs pos="50000">
                <a:srgbClr val="F2F2F2"/>
              </a:gs>
              <a:gs pos="100000">
                <a:srgbClr val="D8D8D8"/>
              </a:gs>
            </a:gsLst>
            <a:lin ang="5400000" scaled="0"/>
          </a:gradFill>
          <a:ln w="28575" cap="flat" cmpd="sng">
            <a:solidFill>
              <a:srgbClr val="DF361F"/>
            </a:solidFill>
            <a:prstDash val="solid"/>
            <a:round/>
            <a:headEnd type="none" w="sm" len="sm"/>
            <a:tailEnd type="none" w="sm" len="sm"/>
          </a:ln>
          <a:effectLst>
            <a:outerShdw blurRad="10160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DF361F"/>
                </a:solidFill>
                <a:latin typeface="Calibri"/>
                <a:ea typeface="Calibri"/>
                <a:cs typeface="Calibri"/>
                <a:sym typeface="Calibri"/>
              </a:rPr>
              <a:t>Topic 1</a:t>
            </a:r>
            <a:endParaRPr dirty="0"/>
          </a:p>
        </p:txBody>
      </p:sp>
      <p:sp>
        <p:nvSpPr>
          <p:cNvPr id="76" name="Google Shape;76;p1"/>
          <p:cNvSpPr/>
          <p:nvPr/>
        </p:nvSpPr>
        <p:spPr>
          <a:xfrm rot="10800000">
            <a:off x="3191406" y="3945668"/>
            <a:ext cx="442438" cy="838179"/>
          </a:xfrm>
          <a:prstGeom prst="arc">
            <a:avLst>
              <a:gd name="adj1" fmla="val 16211550"/>
              <a:gd name="adj2" fmla="val 5391112"/>
            </a:avLst>
          </a:prstGeom>
          <a:noFill/>
          <a:ln w="22225" cap="flat" cmpd="sng">
            <a:solidFill>
              <a:srgbClr val="00B09B"/>
            </a:solidFill>
            <a:prstDash val="dash"/>
            <a:miter lim="800000"/>
            <a:headEnd type="triangle" w="med" len="med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1"/>
          <p:cNvSpPr/>
          <p:nvPr/>
        </p:nvSpPr>
        <p:spPr>
          <a:xfrm>
            <a:off x="5959794" y="2289871"/>
            <a:ext cx="465999" cy="767976"/>
          </a:xfrm>
          <a:prstGeom prst="arc">
            <a:avLst>
              <a:gd name="adj1" fmla="val 15955398"/>
              <a:gd name="adj2" fmla="val 5391112"/>
            </a:avLst>
          </a:prstGeom>
          <a:noFill/>
          <a:ln w="22225" cap="flat" cmpd="sng">
            <a:solidFill>
              <a:srgbClr val="00B09B"/>
            </a:solidFill>
            <a:prstDash val="dash"/>
            <a:miter lim="800000"/>
            <a:headEnd type="none" w="sm" len="sm"/>
            <a:tailEnd type="triangle" w="med" len="med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78" name="Google Shape;78;p1"/>
          <p:cNvCxnSpPr/>
          <p:nvPr/>
        </p:nvCxnSpPr>
        <p:spPr>
          <a:xfrm>
            <a:off x="3342017" y="2297056"/>
            <a:ext cx="1190951" cy="0"/>
          </a:xfrm>
          <a:prstGeom prst="straightConnector1">
            <a:avLst/>
          </a:prstGeom>
          <a:noFill/>
          <a:ln w="22225" cap="flat" cmpd="sng">
            <a:solidFill>
              <a:srgbClr val="00B09B"/>
            </a:solidFill>
            <a:prstDash val="dash"/>
            <a:miter lim="800000"/>
            <a:headEnd type="none" w="sm" len="sm"/>
            <a:tailEnd type="triangle" w="med" len="med"/>
          </a:ln>
        </p:spPr>
      </p:cxnSp>
      <p:cxnSp>
        <p:nvCxnSpPr>
          <p:cNvPr id="79" name="Google Shape;79;p1"/>
          <p:cNvCxnSpPr/>
          <p:nvPr/>
        </p:nvCxnSpPr>
        <p:spPr>
          <a:xfrm>
            <a:off x="5380182" y="5660865"/>
            <a:ext cx="1190951" cy="0"/>
          </a:xfrm>
          <a:prstGeom prst="straightConnector1">
            <a:avLst/>
          </a:prstGeom>
          <a:noFill/>
          <a:ln w="22225" cap="flat" cmpd="sng">
            <a:solidFill>
              <a:srgbClr val="00B09B"/>
            </a:solidFill>
            <a:prstDash val="dash"/>
            <a:miter lim="800000"/>
            <a:headEnd type="none" w="sm" len="sm"/>
            <a:tailEnd type="triangle" w="med" len="med"/>
          </a:ln>
        </p:spPr>
      </p:cxnSp>
      <p:cxnSp>
        <p:nvCxnSpPr>
          <p:cNvPr id="81" name="Google Shape;81;p1"/>
          <p:cNvCxnSpPr/>
          <p:nvPr/>
        </p:nvCxnSpPr>
        <p:spPr>
          <a:xfrm>
            <a:off x="1190008" y="2297035"/>
            <a:ext cx="1190951" cy="0"/>
          </a:xfrm>
          <a:prstGeom prst="straightConnector1">
            <a:avLst/>
          </a:prstGeom>
          <a:noFill/>
          <a:ln w="22225" cap="flat" cmpd="sng">
            <a:solidFill>
              <a:srgbClr val="00B09B"/>
            </a:solidFill>
            <a:prstDash val="dash"/>
            <a:miter lim="800000"/>
            <a:headEnd type="none" w="sm" len="sm"/>
            <a:tailEnd type="triangle" w="med" len="med"/>
          </a:ln>
        </p:spPr>
      </p:cxnSp>
      <p:grpSp>
        <p:nvGrpSpPr>
          <p:cNvPr id="100" name="Google Shape;100;p1"/>
          <p:cNvGrpSpPr/>
          <p:nvPr/>
        </p:nvGrpSpPr>
        <p:grpSpPr>
          <a:xfrm>
            <a:off x="994643" y="4845091"/>
            <a:ext cx="1470496" cy="913777"/>
            <a:chOff x="1101962" y="4800092"/>
            <a:chExt cx="2238736" cy="913777"/>
          </a:xfrm>
        </p:grpSpPr>
        <p:sp>
          <p:nvSpPr>
            <p:cNvPr id="101" name="Google Shape;101;p1"/>
            <p:cNvSpPr txBox="1"/>
            <p:nvPr/>
          </p:nvSpPr>
          <p:spPr>
            <a:xfrm>
              <a:off x="1101962" y="4800092"/>
              <a:ext cx="2202816" cy="2616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0" bIns="45700" anchor="b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5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Task 2b</a:t>
              </a:r>
              <a:endParaRPr dirty="0"/>
            </a:p>
          </p:txBody>
        </p:sp>
        <p:sp>
          <p:nvSpPr>
            <p:cNvPr id="102" name="Google Shape;102;p1"/>
            <p:cNvSpPr txBox="1"/>
            <p:nvPr/>
          </p:nvSpPr>
          <p:spPr>
            <a:xfrm>
              <a:off x="1143728" y="5006023"/>
              <a:ext cx="2196970" cy="70784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0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You will be set a task on researching and recommending support to meet individual needs, this may be on a local or national level.</a:t>
              </a:r>
              <a:endParaRPr dirty="0"/>
            </a:p>
          </p:txBody>
        </p:sp>
      </p:grpSp>
      <p:grpSp>
        <p:nvGrpSpPr>
          <p:cNvPr id="103" name="Google Shape;103;p1"/>
          <p:cNvGrpSpPr/>
          <p:nvPr/>
        </p:nvGrpSpPr>
        <p:grpSpPr>
          <a:xfrm>
            <a:off x="7151435" y="1362002"/>
            <a:ext cx="1689838" cy="760772"/>
            <a:chOff x="249702" y="4880489"/>
            <a:chExt cx="2202816" cy="760772"/>
          </a:xfrm>
        </p:grpSpPr>
        <p:sp>
          <p:nvSpPr>
            <p:cNvPr id="104" name="Google Shape;104;p1"/>
            <p:cNvSpPr txBox="1"/>
            <p:nvPr/>
          </p:nvSpPr>
          <p:spPr>
            <a:xfrm>
              <a:off x="249702" y="4880489"/>
              <a:ext cx="2202816" cy="2769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0" bIns="45700" anchor="b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Topic 1: Life Stages</a:t>
              </a:r>
              <a:endParaRPr dirty="0"/>
            </a:p>
          </p:txBody>
        </p:sp>
        <p:sp>
          <p:nvSpPr>
            <p:cNvPr id="105" name="Google Shape;105;p1"/>
            <p:cNvSpPr txBox="1"/>
            <p:nvPr/>
          </p:nvSpPr>
          <p:spPr>
            <a:xfrm>
              <a:off x="255548" y="5133470"/>
              <a:ext cx="2196970" cy="50779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0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Look at 5 different life stages, factors affecting growth and development and PIES.</a:t>
              </a:r>
              <a:endParaRPr dirty="0"/>
            </a:p>
          </p:txBody>
        </p:sp>
      </p:grpSp>
      <p:grpSp>
        <p:nvGrpSpPr>
          <p:cNvPr id="107" name="Google Shape;107;p1"/>
          <p:cNvGrpSpPr/>
          <p:nvPr/>
        </p:nvGrpSpPr>
        <p:grpSpPr>
          <a:xfrm>
            <a:off x="6756612" y="2976261"/>
            <a:ext cx="2197409" cy="936856"/>
            <a:chOff x="-1050206" y="4842904"/>
            <a:chExt cx="3705402" cy="936856"/>
          </a:xfrm>
        </p:grpSpPr>
        <p:sp>
          <p:nvSpPr>
            <p:cNvPr id="108" name="Google Shape;108;p1"/>
            <p:cNvSpPr txBox="1"/>
            <p:nvPr/>
          </p:nvSpPr>
          <p:spPr>
            <a:xfrm>
              <a:off x="-1050206" y="4842904"/>
              <a:ext cx="3705402" cy="27695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0" bIns="45700" anchor="b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Topic 3: Sources of support</a:t>
              </a:r>
              <a:endParaRPr dirty="0"/>
            </a:p>
          </p:txBody>
        </p:sp>
        <p:sp>
          <p:nvSpPr>
            <p:cNvPr id="109" name="Google Shape;109;p1"/>
            <p:cNvSpPr txBox="1"/>
            <p:nvPr/>
          </p:nvSpPr>
          <p:spPr>
            <a:xfrm>
              <a:off x="-226411" y="5133470"/>
              <a:ext cx="2678930" cy="64629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0" bIns="45700" anchor="t" anchorCtr="0">
              <a:spAutoFit/>
            </a:bodyPr>
            <a:lstStyle/>
            <a:p>
              <a:pPr marL="0" marR="0" lvl="0" indent="0" algn="just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Look at the roles of practitioners, informal </a:t>
              </a:r>
              <a:r>
                <a:rPr lang="en-US" sz="900" b="1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carers</a:t>
              </a:r>
              <a:r>
                <a:rPr lang="en-US" sz="9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, practitioners meeting needs and personalized support.</a:t>
              </a:r>
              <a:endParaRPr dirty="0"/>
            </a:p>
          </p:txBody>
        </p:sp>
      </p:grpSp>
      <p:grpSp>
        <p:nvGrpSpPr>
          <p:cNvPr id="110" name="Google Shape;110;p1"/>
          <p:cNvGrpSpPr/>
          <p:nvPr/>
        </p:nvGrpSpPr>
        <p:grpSpPr>
          <a:xfrm>
            <a:off x="3725311" y="5745921"/>
            <a:ext cx="1716475" cy="724172"/>
            <a:chOff x="249702" y="4917089"/>
            <a:chExt cx="2202816" cy="724172"/>
          </a:xfrm>
        </p:grpSpPr>
        <p:sp>
          <p:nvSpPr>
            <p:cNvPr id="111" name="Google Shape;111;p1"/>
            <p:cNvSpPr txBox="1"/>
            <p:nvPr/>
          </p:nvSpPr>
          <p:spPr>
            <a:xfrm>
              <a:off x="249702" y="4917089"/>
              <a:ext cx="2202816" cy="2769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0" bIns="45700" anchor="b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End of RO33</a:t>
              </a:r>
              <a:endParaRPr dirty="0"/>
            </a:p>
          </p:txBody>
        </p:sp>
        <p:sp>
          <p:nvSpPr>
            <p:cNvPr id="112" name="Google Shape;112;p1"/>
            <p:cNvSpPr txBox="1"/>
            <p:nvPr/>
          </p:nvSpPr>
          <p:spPr>
            <a:xfrm>
              <a:off x="255549" y="5133470"/>
              <a:ext cx="2196969" cy="50779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0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Your work will be assessed and a mark recorded with the exam board.</a:t>
              </a:r>
              <a:endParaRPr dirty="0"/>
            </a:p>
          </p:txBody>
        </p:sp>
      </p:grpSp>
      <p:sp>
        <p:nvSpPr>
          <p:cNvPr id="113" name="Google Shape;113;p1"/>
          <p:cNvSpPr/>
          <p:nvPr/>
        </p:nvSpPr>
        <p:spPr>
          <a:xfrm>
            <a:off x="1020733" y="1491208"/>
            <a:ext cx="763571" cy="724138"/>
          </a:xfrm>
          <a:prstGeom prst="ellipse">
            <a:avLst/>
          </a:prstGeom>
          <a:gradFill>
            <a:gsLst>
              <a:gs pos="0">
                <a:schemeClr val="lt1"/>
              </a:gs>
              <a:gs pos="50000">
                <a:srgbClr val="F2F2F2"/>
              </a:gs>
              <a:gs pos="100000">
                <a:srgbClr val="D8D8D8"/>
              </a:gs>
            </a:gsLst>
            <a:lin ang="5400000" scaled="0"/>
          </a:gradFill>
          <a:ln w="28575" cap="flat" cmpd="sng">
            <a:solidFill>
              <a:srgbClr val="DF361F"/>
            </a:solidFill>
            <a:prstDash val="solid"/>
            <a:round/>
            <a:headEnd type="none" w="sm" len="sm"/>
            <a:tailEnd type="none" w="sm" len="sm"/>
          </a:ln>
          <a:effectLst>
            <a:outerShdw blurRad="10160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DF361F"/>
                </a:solidFill>
                <a:latin typeface="Calibri"/>
                <a:ea typeface="Calibri"/>
                <a:cs typeface="Calibri"/>
                <a:sym typeface="Calibri"/>
              </a:rPr>
              <a:t>Year 10</a:t>
            </a:r>
            <a:endParaRPr dirty="0"/>
          </a:p>
        </p:txBody>
      </p:sp>
      <p:grpSp>
        <p:nvGrpSpPr>
          <p:cNvPr id="114" name="Google Shape;114;p1"/>
          <p:cNvGrpSpPr/>
          <p:nvPr/>
        </p:nvGrpSpPr>
        <p:grpSpPr>
          <a:xfrm>
            <a:off x="399238" y="850410"/>
            <a:ext cx="2403169" cy="483773"/>
            <a:chOff x="249702" y="4880489"/>
            <a:chExt cx="2202816" cy="483773"/>
          </a:xfrm>
        </p:grpSpPr>
        <p:sp>
          <p:nvSpPr>
            <p:cNvPr id="115" name="Google Shape;115;p1"/>
            <p:cNvSpPr txBox="1"/>
            <p:nvPr/>
          </p:nvSpPr>
          <p:spPr>
            <a:xfrm>
              <a:off x="249702" y="4880489"/>
              <a:ext cx="2202816" cy="2769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0" bIns="45700" anchor="b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1" dirty="0">
                  <a:solidFill>
                    <a:srgbClr val="CC3399"/>
                  </a:solidFill>
                  <a:latin typeface="Calibri"/>
                  <a:ea typeface="Calibri"/>
                  <a:cs typeface="Calibri"/>
                  <a:sym typeface="Calibri"/>
                </a:rPr>
                <a:t>      </a:t>
              </a:r>
              <a:r>
                <a:rPr lang="en-US" sz="12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The Journey Starts </a:t>
              </a:r>
              <a:endParaRPr dirty="0"/>
            </a:p>
          </p:txBody>
        </p:sp>
        <p:sp>
          <p:nvSpPr>
            <p:cNvPr id="116" name="Google Shape;116;p1"/>
            <p:cNvSpPr txBox="1"/>
            <p:nvPr/>
          </p:nvSpPr>
          <p:spPr>
            <a:xfrm>
              <a:off x="255549" y="5133470"/>
              <a:ext cx="2196969" cy="2307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0" bIns="45700" anchor="t" anchorCtr="0">
              <a:spAutoFit/>
            </a:bodyPr>
            <a:lstStyle/>
            <a:p>
              <a:pPr algn="ctr"/>
              <a:r>
                <a:rPr lang="en-US" sz="9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           All students to complete 1 unit by May</a:t>
              </a:r>
            </a:p>
          </p:txBody>
        </p:sp>
      </p:grpSp>
      <p:grpSp>
        <p:nvGrpSpPr>
          <p:cNvPr id="117" name="Google Shape;117;p1"/>
          <p:cNvGrpSpPr/>
          <p:nvPr/>
        </p:nvGrpSpPr>
        <p:grpSpPr>
          <a:xfrm>
            <a:off x="2361206" y="2356212"/>
            <a:ext cx="2213965" cy="761817"/>
            <a:chOff x="-751321" y="4907212"/>
            <a:chExt cx="3464904" cy="761817"/>
          </a:xfrm>
        </p:grpSpPr>
        <p:sp>
          <p:nvSpPr>
            <p:cNvPr id="118" name="Google Shape;118;p1"/>
            <p:cNvSpPr txBox="1"/>
            <p:nvPr/>
          </p:nvSpPr>
          <p:spPr>
            <a:xfrm>
              <a:off x="-751321" y="4907212"/>
              <a:ext cx="2467989" cy="27695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0" bIns="45700" anchor="b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Assessment Task </a:t>
              </a:r>
              <a:endParaRPr dirty="0"/>
            </a:p>
          </p:txBody>
        </p:sp>
        <p:sp>
          <p:nvSpPr>
            <p:cNvPr id="119" name="Google Shape;119;p1"/>
            <p:cNvSpPr txBox="1"/>
            <p:nvPr/>
          </p:nvSpPr>
          <p:spPr>
            <a:xfrm>
              <a:off x="-439977" y="5161238"/>
              <a:ext cx="3153560" cy="50779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0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This is internally marked, but externally moderated. The task changes each year so you need to get it right first time.</a:t>
              </a:r>
              <a:endParaRPr dirty="0"/>
            </a:p>
          </p:txBody>
        </p:sp>
      </p:grpSp>
      <p:grpSp>
        <p:nvGrpSpPr>
          <p:cNvPr id="120" name="Google Shape;120;p1"/>
          <p:cNvGrpSpPr/>
          <p:nvPr/>
        </p:nvGrpSpPr>
        <p:grpSpPr>
          <a:xfrm>
            <a:off x="5835610" y="751150"/>
            <a:ext cx="2399978" cy="646290"/>
            <a:chOff x="124645" y="5133470"/>
            <a:chExt cx="2416845" cy="646290"/>
          </a:xfrm>
        </p:grpSpPr>
        <p:sp>
          <p:nvSpPr>
            <p:cNvPr id="121" name="Google Shape;121;p1"/>
            <p:cNvSpPr txBox="1"/>
            <p:nvPr/>
          </p:nvSpPr>
          <p:spPr>
            <a:xfrm>
              <a:off x="338674" y="5288033"/>
              <a:ext cx="2202816" cy="30773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0" bIns="45700" anchor="b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22" name="Google Shape;122;p1"/>
            <p:cNvSpPr txBox="1"/>
            <p:nvPr/>
          </p:nvSpPr>
          <p:spPr>
            <a:xfrm>
              <a:off x="124645" y="5133470"/>
              <a:ext cx="2327873" cy="64629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0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There are 3 topics to be taught followed by an NEA assessment. You will have deadlines to meet and this work will form 30% of your final grade.</a:t>
              </a:r>
              <a:endParaRPr dirty="0"/>
            </a:p>
          </p:txBody>
        </p:sp>
      </p:grpSp>
      <p:grpSp>
        <p:nvGrpSpPr>
          <p:cNvPr id="123" name="Google Shape;123;p1"/>
          <p:cNvGrpSpPr/>
          <p:nvPr/>
        </p:nvGrpSpPr>
        <p:grpSpPr>
          <a:xfrm>
            <a:off x="341308" y="3607802"/>
            <a:ext cx="1741263" cy="899271"/>
            <a:chOff x="249702" y="4880489"/>
            <a:chExt cx="2202816" cy="899271"/>
          </a:xfrm>
        </p:grpSpPr>
        <p:sp>
          <p:nvSpPr>
            <p:cNvPr id="124" name="Google Shape;124;p1"/>
            <p:cNvSpPr txBox="1"/>
            <p:nvPr/>
          </p:nvSpPr>
          <p:spPr>
            <a:xfrm>
              <a:off x="249702" y="4880489"/>
              <a:ext cx="2202816" cy="2769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0" bIns="45700" anchor="b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Task 2a</a:t>
              </a:r>
              <a:endParaRPr dirty="0"/>
            </a:p>
          </p:txBody>
        </p:sp>
        <p:sp>
          <p:nvSpPr>
            <p:cNvPr id="125" name="Google Shape;125;p1"/>
            <p:cNvSpPr txBox="1"/>
            <p:nvPr/>
          </p:nvSpPr>
          <p:spPr>
            <a:xfrm>
              <a:off x="255549" y="5133470"/>
              <a:ext cx="2196969" cy="64629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0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You will be set a task on life events and sources of support for individuals. In this task you will need to interview a real person.</a:t>
              </a:r>
              <a:endParaRPr dirty="0"/>
            </a:p>
          </p:txBody>
        </p:sp>
      </p:grpSp>
      <p:sp>
        <p:nvSpPr>
          <p:cNvPr id="126" name="Google Shape;126;p1"/>
          <p:cNvSpPr/>
          <p:nvPr/>
        </p:nvSpPr>
        <p:spPr>
          <a:xfrm>
            <a:off x="3354707" y="3156125"/>
            <a:ext cx="763571" cy="724138"/>
          </a:xfrm>
          <a:prstGeom prst="ellipse">
            <a:avLst/>
          </a:prstGeom>
          <a:solidFill>
            <a:srgbClr val="398A9E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10160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Task 1 /15</a:t>
            </a:r>
            <a:endParaRPr dirty="0"/>
          </a:p>
        </p:txBody>
      </p:sp>
      <p:sp>
        <p:nvSpPr>
          <p:cNvPr id="127" name="Google Shape;127;p1"/>
          <p:cNvSpPr/>
          <p:nvPr/>
        </p:nvSpPr>
        <p:spPr>
          <a:xfrm>
            <a:off x="3430508" y="1435175"/>
            <a:ext cx="763571" cy="724138"/>
          </a:xfrm>
          <a:prstGeom prst="ellipse">
            <a:avLst/>
          </a:prstGeom>
          <a:solidFill>
            <a:srgbClr val="398A9E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10160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Intro to HSC</a:t>
            </a:r>
            <a:endParaRPr dirty="0"/>
          </a:p>
        </p:txBody>
      </p:sp>
      <p:grpSp>
        <p:nvGrpSpPr>
          <p:cNvPr id="128" name="Google Shape;128;p1"/>
          <p:cNvGrpSpPr/>
          <p:nvPr/>
        </p:nvGrpSpPr>
        <p:grpSpPr>
          <a:xfrm>
            <a:off x="7168114" y="2087571"/>
            <a:ext cx="1958246" cy="772370"/>
            <a:chOff x="-540711" y="4300884"/>
            <a:chExt cx="3280855" cy="772370"/>
          </a:xfrm>
        </p:grpSpPr>
        <p:sp>
          <p:nvSpPr>
            <p:cNvPr id="129" name="Google Shape;129;p1"/>
            <p:cNvSpPr txBox="1"/>
            <p:nvPr/>
          </p:nvSpPr>
          <p:spPr>
            <a:xfrm>
              <a:off x="-540711" y="4300884"/>
              <a:ext cx="3280855" cy="27695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0" bIns="45700" anchor="b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Topic 2: Impacts of life events</a:t>
              </a:r>
              <a:endParaRPr dirty="0"/>
            </a:p>
          </p:txBody>
        </p:sp>
        <p:sp>
          <p:nvSpPr>
            <p:cNvPr id="130" name="Google Shape;130;p1"/>
            <p:cNvSpPr txBox="1"/>
            <p:nvPr/>
          </p:nvSpPr>
          <p:spPr>
            <a:xfrm>
              <a:off x="-26911" y="4565463"/>
              <a:ext cx="2632654" cy="50779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0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 dirty="0">
                  <a:solidFill>
                    <a:schemeClr val="dk1"/>
                  </a:solidFill>
                  <a:latin typeface="Calibri"/>
                  <a:cs typeface="Calibri"/>
                  <a:sym typeface="Calibri"/>
                </a:rPr>
                <a:t>Look at expected and unexpected events and their impacts.</a:t>
              </a:r>
              <a:endParaRPr dirty="0"/>
            </a:p>
          </p:txBody>
        </p:sp>
      </p:grpSp>
      <p:sp>
        <p:nvSpPr>
          <p:cNvPr id="139" name="Google Shape;139;p1"/>
          <p:cNvSpPr/>
          <p:nvPr/>
        </p:nvSpPr>
        <p:spPr>
          <a:xfrm>
            <a:off x="2277065" y="1432519"/>
            <a:ext cx="763571" cy="724138"/>
          </a:xfrm>
          <a:prstGeom prst="ellipse">
            <a:avLst/>
          </a:prstGeom>
          <a:solidFill>
            <a:srgbClr val="E8C25C"/>
          </a:solidFill>
          <a:ln w="28575" cap="flat" cmpd="sng">
            <a:solidFill>
              <a:srgbClr val="DF361F"/>
            </a:solidFill>
            <a:prstDash val="solid"/>
            <a:round/>
            <a:headEnd type="none" w="sm" len="sm"/>
            <a:tailEnd type="none" w="sm" len="sm"/>
          </a:ln>
          <a:effectLst>
            <a:outerShdw blurRad="10160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algn="ctr"/>
            <a:r>
              <a:rPr lang="en-US" b="1" dirty="0">
                <a:solidFill>
                  <a:schemeClr val="lt1"/>
                </a:solidFill>
                <a:latin typeface="Calibri"/>
                <a:cs typeface="Calibri"/>
              </a:rPr>
              <a:t>Half Term one</a:t>
            </a:r>
          </a:p>
        </p:txBody>
      </p:sp>
      <p:grpSp>
        <p:nvGrpSpPr>
          <p:cNvPr id="140" name="Google Shape;140;p1"/>
          <p:cNvGrpSpPr/>
          <p:nvPr/>
        </p:nvGrpSpPr>
        <p:grpSpPr>
          <a:xfrm>
            <a:off x="5495296" y="4039412"/>
            <a:ext cx="2888833" cy="760772"/>
            <a:chOff x="249702" y="4880489"/>
            <a:chExt cx="2359922" cy="760772"/>
          </a:xfrm>
        </p:grpSpPr>
        <p:sp>
          <p:nvSpPr>
            <p:cNvPr id="141" name="Google Shape;141;p1"/>
            <p:cNvSpPr txBox="1"/>
            <p:nvPr/>
          </p:nvSpPr>
          <p:spPr>
            <a:xfrm>
              <a:off x="249702" y="4880489"/>
              <a:ext cx="2202816" cy="2769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0" bIns="45700" anchor="b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RO35 Health Promotion Campaigns</a:t>
              </a:r>
              <a:endParaRPr dirty="0"/>
            </a:p>
          </p:txBody>
        </p:sp>
        <p:sp>
          <p:nvSpPr>
            <p:cNvPr id="142" name="Google Shape;142;p1"/>
            <p:cNvSpPr txBox="1"/>
            <p:nvPr/>
          </p:nvSpPr>
          <p:spPr>
            <a:xfrm>
              <a:off x="412655" y="5133470"/>
              <a:ext cx="2196969" cy="50779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0" bIns="45700" anchor="t" anchorCtr="0">
              <a:spAutoFit/>
            </a:bodyPr>
            <a:lstStyle/>
            <a:p>
              <a:pPr marL="0" marR="0" lvl="0" indent="0" algn="just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There are 4 topics to be taught followed by an NEA assessment and Health Promotion Fayre. This forms 30% of your final mark.</a:t>
              </a:r>
              <a:endParaRPr dirty="0"/>
            </a:p>
          </p:txBody>
        </p:sp>
      </p:grpSp>
      <p:grpSp>
        <p:nvGrpSpPr>
          <p:cNvPr id="147" name="Google Shape;147;p1"/>
          <p:cNvGrpSpPr/>
          <p:nvPr/>
        </p:nvGrpSpPr>
        <p:grpSpPr>
          <a:xfrm>
            <a:off x="6294593" y="5709210"/>
            <a:ext cx="2574226" cy="945397"/>
            <a:chOff x="249702" y="4695864"/>
            <a:chExt cx="2202816" cy="945397"/>
          </a:xfrm>
        </p:grpSpPr>
        <p:sp>
          <p:nvSpPr>
            <p:cNvPr id="148" name="Google Shape;148;p1"/>
            <p:cNvSpPr txBox="1"/>
            <p:nvPr/>
          </p:nvSpPr>
          <p:spPr>
            <a:xfrm>
              <a:off x="249702" y="4695864"/>
              <a:ext cx="2202816" cy="4616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0" bIns="45700" anchor="b" anchorCtr="0">
              <a:spAutoFit/>
            </a:bodyPr>
            <a:lstStyle/>
            <a:p>
              <a:pPr marL="0" marR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Topic 1: Current Public Health issues and impact on society</a:t>
              </a:r>
              <a:endParaRPr dirty="0"/>
            </a:p>
          </p:txBody>
        </p:sp>
        <p:sp>
          <p:nvSpPr>
            <p:cNvPr id="149" name="Google Shape;149;p1"/>
            <p:cNvSpPr txBox="1"/>
            <p:nvPr/>
          </p:nvSpPr>
          <p:spPr>
            <a:xfrm>
              <a:off x="255549" y="5133470"/>
              <a:ext cx="2196969" cy="50779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0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Look at what makes a healthy society, current challenges, </a:t>
              </a:r>
              <a:r>
                <a:rPr lang="en-US" sz="900" b="1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organisations</a:t>
              </a:r>
              <a:r>
                <a:rPr lang="en-US" sz="9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and current campaigns and benefits.</a:t>
              </a:r>
              <a:endParaRPr dirty="0"/>
            </a:p>
          </p:txBody>
        </p:sp>
      </p:grpSp>
      <p:grpSp>
        <p:nvGrpSpPr>
          <p:cNvPr id="150" name="Google Shape;150;p1"/>
          <p:cNvGrpSpPr/>
          <p:nvPr/>
        </p:nvGrpSpPr>
        <p:grpSpPr>
          <a:xfrm>
            <a:off x="2921073" y="652568"/>
            <a:ext cx="2457352" cy="749318"/>
            <a:chOff x="-264627" y="4679409"/>
            <a:chExt cx="2316602" cy="749318"/>
          </a:xfrm>
        </p:grpSpPr>
        <p:sp>
          <p:nvSpPr>
            <p:cNvPr id="151" name="Google Shape;151;p1"/>
            <p:cNvSpPr txBox="1"/>
            <p:nvPr/>
          </p:nvSpPr>
          <p:spPr>
            <a:xfrm>
              <a:off x="-264627" y="4679409"/>
              <a:ext cx="2202816" cy="4616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0" bIns="45700" anchor="b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Introduction to Health and Social Care</a:t>
              </a:r>
              <a:endParaRPr dirty="0"/>
            </a:p>
          </p:txBody>
        </p:sp>
        <p:sp>
          <p:nvSpPr>
            <p:cNvPr id="152" name="Google Shape;152;p1"/>
            <p:cNvSpPr txBox="1"/>
            <p:nvPr/>
          </p:nvSpPr>
          <p:spPr>
            <a:xfrm>
              <a:off x="-144994" y="5059436"/>
              <a:ext cx="2196969" cy="36929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0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Plagiarism, Referencing, Command Words, NEA work.</a:t>
              </a:r>
              <a:endParaRPr dirty="0"/>
            </a:p>
          </p:txBody>
        </p:sp>
      </p:grpSp>
      <p:grpSp>
        <p:nvGrpSpPr>
          <p:cNvPr id="155" name="Google Shape;155;p1"/>
          <p:cNvGrpSpPr/>
          <p:nvPr/>
        </p:nvGrpSpPr>
        <p:grpSpPr>
          <a:xfrm>
            <a:off x="341308" y="2726712"/>
            <a:ext cx="2187443" cy="760772"/>
            <a:chOff x="249702" y="4880489"/>
            <a:chExt cx="2202816" cy="760772"/>
          </a:xfrm>
        </p:grpSpPr>
        <p:sp>
          <p:nvSpPr>
            <p:cNvPr id="156" name="Google Shape;156;p1"/>
            <p:cNvSpPr txBox="1"/>
            <p:nvPr/>
          </p:nvSpPr>
          <p:spPr>
            <a:xfrm>
              <a:off x="249702" y="4880489"/>
              <a:ext cx="2202816" cy="2769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0" bIns="45700" anchor="b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Task 1</a:t>
              </a:r>
              <a:endParaRPr dirty="0"/>
            </a:p>
          </p:txBody>
        </p:sp>
        <p:sp>
          <p:nvSpPr>
            <p:cNvPr id="157" name="Google Shape;157;p1"/>
            <p:cNvSpPr txBox="1"/>
            <p:nvPr/>
          </p:nvSpPr>
          <p:spPr>
            <a:xfrm>
              <a:off x="255548" y="5133470"/>
              <a:ext cx="2196970" cy="50779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0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You will be set a task on growth and development through a life stage, this can be any of the 5 studied. </a:t>
              </a:r>
              <a:endParaRPr dirty="0"/>
            </a:p>
          </p:txBody>
        </p:sp>
      </p:grpSp>
      <p:sp>
        <p:nvSpPr>
          <p:cNvPr id="161" name="Google Shape;161;p1"/>
          <p:cNvSpPr txBox="1"/>
          <p:nvPr/>
        </p:nvSpPr>
        <p:spPr>
          <a:xfrm>
            <a:off x="5169699" y="2302066"/>
            <a:ext cx="1034012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b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164" name="Google Shape;164;p1" descr="Fla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393325" y="4566352"/>
            <a:ext cx="661312" cy="661312"/>
          </a:xfrm>
          <a:prstGeom prst="rect">
            <a:avLst/>
          </a:prstGeom>
          <a:noFill/>
          <a:ln>
            <a:noFill/>
          </a:ln>
        </p:spPr>
      </p:pic>
      <p:sp>
        <p:nvSpPr>
          <p:cNvPr id="179" name="Google Shape;71;p1"/>
          <p:cNvSpPr/>
          <p:nvPr/>
        </p:nvSpPr>
        <p:spPr>
          <a:xfrm>
            <a:off x="5959794" y="3094051"/>
            <a:ext cx="763571" cy="763571"/>
          </a:xfrm>
          <a:prstGeom prst="ellipse">
            <a:avLst/>
          </a:prstGeom>
          <a:gradFill>
            <a:gsLst>
              <a:gs pos="0">
                <a:schemeClr val="lt1"/>
              </a:gs>
              <a:gs pos="50000">
                <a:srgbClr val="F2F2F2"/>
              </a:gs>
              <a:gs pos="100000">
                <a:srgbClr val="D8D8D8"/>
              </a:gs>
            </a:gsLst>
            <a:lin ang="5400000" scaled="0"/>
          </a:gradFill>
          <a:ln w="28575" cap="flat" cmpd="sng">
            <a:solidFill>
              <a:srgbClr val="DF361F"/>
            </a:solidFill>
            <a:prstDash val="solid"/>
            <a:round/>
            <a:headEnd type="none" w="sm" len="sm"/>
            <a:tailEnd type="none" w="sm" len="sm"/>
          </a:ln>
          <a:effectLst>
            <a:outerShdw blurRad="10160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DF361F"/>
                </a:solidFill>
                <a:latin typeface="Calibri"/>
                <a:cs typeface="Calibri"/>
                <a:sym typeface="Calibri"/>
              </a:rPr>
              <a:t>Topic 3</a:t>
            </a:r>
            <a:endParaRPr dirty="0"/>
          </a:p>
        </p:txBody>
      </p:sp>
      <p:sp>
        <p:nvSpPr>
          <p:cNvPr id="180" name="Google Shape;139;p1"/>
          <p:cNvSpPr/>
          <p:nvPr/>
        </p:nvSpPr>
        <p:spPr>
          <a:xfrm>
            <a:off x="4561898" y="3137646"/>
            <a:ext cx="763571" cy="724138"/>
          </a:xfrm>
          <a:prstGeom prst="ellipse">
            <a:avLst/>
          </a:prstGeom>
          <a:solidFill>
            <a:srgbClr val="E8C25C"/>
          </a:solidFill>
          <a:ln w="28575" cap="flat" cmpd="sng">
            <a:solidFill>
              <a:srgbClr val="DF361F"/>
            </a:solidFill>
            <a:prstDash val="solid"/>
            <a:round/>
            <a:headEnd type="none" w="sm" len="sm"/>
            <a:tailEnd type="none" w="sm" len="sm"/>
          </a:ln>
          <a:effectLst>
            <a:outerShdw blurRad="10160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algn="ctr"/>
            <a:r>
              <a:rPr lang="en-US" b="1" dirty="0">
                <a:solidFill>
                  <a:schemeClr val="lt1"/>
                </a:solidFill>
                <a:latin typeface="Calibri"/>
                <a:cs typeface="Calibri"/>
              </a:rPr>
              <a:t> Half term two</a:t>
            </a:r>
          </a:p>
        </p:txBody>
      </p:sp>
      <p:sp>
        <p:nvSpPr>
          <p:cNvPr id="181" name="Google Shape;126;p1"/>
          <p:cNvSpPr/>
          <p:nvPr/>
        </p:nvSpPr>
        <p:spPr>
          <a:xfrm>
            <a:off x="2580078" y="4611803"/>
            <a:ext cx="763571" cy="724138"/>
          </a:xfrm>
          <a:prstGeom prst="ellipse">
            <a:avLst/>
          </a:prstGeom>
          <a:solidFill>
            <a:srgbClr val="398A9E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10160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Task 2b /21</a:t>
            </a:r>
            <a:endParaRPr dirty="0"/>
          </a:p>
        </p:txBody>
      </p:sp>
      <p:sp>
        <p:nvSpPr>
          <p:cNvPr id="182" name="Google Shape;126;p1"/>
          <p:cNvSpPr/>
          <p:nvPr/>
        </p:nvSpPr>
        <p:spPr>
          <a:xfrm>
            <a:off x="2473763" y="3533487"/>
            <a:ext cx="763571" cy="724138"/>
          </a:xfrm>
          <a:prstGeom prst="ellipse">
            <a:avLst/>
          </a:prstGeom>
          <a:solidFill>
            <a:srgbClr val="398A9E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10160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Task 2a /24</a:t>
            </a:r>
            <a:endParaRPr dirty="0"/>
          </a:p>
        </p:txBody>
      </p:sp>
      <p:sp>
        <p:nvSpPr>
          <p:cNvPr id="183" name="Google Shape;139;p1"/>
          <p:cNvSpPr/>
          <p:nvPr/>
        </p:nvSpPr>
        <p:spPr>
          <a:xfrm>
            <a:off x="3432310" y="4866160"/>
            <a:ext cx="763571" cy="724138"/>
          </a:xfrm>
          <a:prstGeom prst="ellipse">
            <a:avLst/>
          </a:prstGeom>
          <a:solidFill>
            <a:srgbClr val="E8C25C"/>
          </a:solidFill>
          <a:ln w="28575" cap="flat" cmpd="sng">
            <a:solidFill>
              <a:srgbClr val="DF361F"/>
            </a:solidFill>
            <a:prstDash val="solid"/>
            <a:round/>
            <a:headEnd type="none" w="sm" len="sm"/>
            <a:tailEnd type="none" w="sm" len="sm"/>
          </a:ln>
          <a:effectLst>
            <a:outerShdw blurRad="10160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algn="ctr"/>
            <a:r>
              <a:rPr lang="en-US" b="1" dirty="0">
                <a:solidFill>
                  <a:schemeClr val="lt1"/>
                </a:solidFill>
                <a:latin typeface="Calibri"/>
                <a:cs typeface="Calibri"/>
                <a:sym typeface="Calibri"/>
              </a:rPr>
              <a:t>Half Term 3</a:t>
            </a:r>
            <a:endParaRPr lang="en-US" b="1" dirty="0">
              <a:solidFill>
                <a:schemeClr val="lt1"/>
              </a:solidFill>
              <a:latin typeface="Calibri"/>
              <a:cs typeface="Calibri"/>
            </a:endParaRPr>
          </a:p>
        </p:txBody>
      </p:sp>
      <p:sp>
        <p:nvSpPr>
          <p:cNvPr id="184" name="Google Shape;127;p1"/>
          <p:cNvSpPr/>
          <p:nvPr/>
        </p:nvSpPr>
        <p:spPr>
          <a:xfrm>
            <a:off x="4580297" y="1438919"/>
            <a:ext cx="763571" cy="724138"/>
          </a:xfrm>
          <a:prstGeom prst="ellipse">
            <a:avLst/>
          </a:prstGeom>
          <a:solidFill>
            <a:srgbClr val="398A9E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10160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RO33</a:t>
            </a:r>
            <a:endParaRPr dirty="0"/>
          </a:p>
        </p:txBody>
      </p:sp>
      <p:sp>
        <p:nvSpPr>
          <p:cNvPr id="185" name="Google Shape;127;p1"/>
          <p:cNvSpPr/>
          <p:nvPr/>
        </p:nvSpPr>
        <p:spPr>
          <a:xfrm>
            <a:off x="5495296" y="4872611"/>
            <a:ext cx="763571" cy="724138"/>
          </a:xfrm>
          <a:prstGeom prst="ellipse">
            <a:avLst/>
          </a:prstGeom>
          <a:solidFill>
            <a:srgbClr val="398A9E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10160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RO35</a:t>
            </a:r>
            <a:endParaRPr dirty="0"/>
          </a:p>
        </p:txBody>
      </p:sp>
      <p:sp>
        <p:nvSpPr>
          <p:cNvPr id="196" name="Google Shape;139;p1"/>
          <p:cNvSpPr/>
          <p:nvPr/>
        </p:nvSpPr>
        <p:spPr>
          <a:xfrm>
            <a:off x="7878421" y="4829111"/>
            <a:ext cx="763571" cy="724138"/>
          </a:xfrm>
          <a:prstGeom prst="ellipse">
            <a:avLst/>
          </a:prstGeom>
          <a:solidFill>
            <a:srgbClr val="E8C25C"/>
          </a:solidFill>
          <a:ln w="28575" cap="flat" cmpd="sng">
            <a:solidFill>
              <a:srgbClr val="DF361F"/>
            </a:solidFill>
            <a:prstDash val="solid"/>
            <a:round/>
            <a:headEnd type="none" w="sm" len="sm"/>
            <a:tailEnd type="none" w="sm" len="sm"/>
          </a:ln>
          <a:effectLst>
            <a:outerShdw blurRad="10160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chemeClr val="lt1"/>
                </a:solidFill>
                <a:latin typeface="Calibri"/>
                <a:cs typeface="Calibri"/>
                <a:sym typeface="Calibri"/>
              </a:rPr>
              <a:t>Half Term</a:t>
            </a:r>
            <a:endParaRPr dirty="0"/>
          </a:p>
        </p:txBody>
      </p:sp>
      <p:sp>
        <p:nvSpPr>
          <p:cNvPr id="2" name="Rectangle 1"/>
          <p:cNvSpPr/>
          <p:nvPr/>
        </p:nvSpPr>
        <p:spPr>
          <a:xfrm>
            <a:off x="5714911" y="561493"/>
            <a:ext cx="32880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1200" b="1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RO 33 Supporting individuals through life events</a:t>
            </a:r>
            <a:endParaRPr lang="en-US" sz="12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4258" y="2260934"/>
            <a:ext cx="806900" cy="8069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498" y="1404588"/>
            <a:ext cx="838921" cy="83892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2574" y="5301949"/>
            <a:ext cx="614748" cy="61474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1209" y="5255813"/>
            <a:ext cx="468469" cy="46846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1670" y="4446838"/>
            <a:ext cx="604184" cy="604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6732939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 PresentationGo">
  <a:themeElements>
    <a:clrScheme name="PGO2">
      <a:dk1>
        <a:srgbClr val="000000"/>
      </a:dk1>
      <a:lt1>
        <a:srgbClr val="FFFFFF"/>
      </a:lt1>
      <a:dk2>
        <a:srgbClr val="063951"/>
      </a:dk2>
      <a:lt2>
        <a:srgbClr val="D3D3D3"/>
      </a:lt2>
      <a:accent1>
        <a:srgbClr val="3A5C84"/>
      </a:accent1>
      <a:accent2>
        <a:srgbClr val="F7931F"/>
      </a:accent2>
      <a:accent3>
        <a:srgbClr val="4CC1EF"/>
      </a:accent3>
      <a:accent4>
        <a:srgbClr val="FFCC4C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276e521-d8f5-44a8-8722-75164a36e364" xsi:nil="true"/>
    <lcf76f155ced4ddcb4097134ff3c332f xmlns="b6daa2f3-06b5-47f8-a85d-067055f32ca7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A85D441D5968479B2FFF3A7C88333F" ma:contentTypeVersion="16" ma:contentTypeDescription="Create a new document." ma:contentTypeScope="" ma:versionID="be66c1aad8eb9f988ae5574c05fe6bc3">
  <xsd:schema xmlns:xsd="http://www.w3.org/2001/XMLSchema" xmlns:xs="http://www.w3.org/2001/XMLSchema" xmlns:p="http://schemas.microsoft.com/office/2006/metadata/properties" xmlns:ns2="b6daa2f3-06b5-47f8-a85d-067055f32ca7" xmlns:ns3="4276e521-d8f5-44a8-8722-75164a36e364" targetNamespace="http://schemas.microsoft.com/office/2006/metadata/properties" ma:root="true" ma:fieldsID="b5a91c2b404a9d51996ceae58009a9ec" ns2:_="" ns3:_="">
    <xsd:import namespace="b6daa2f3-06b5-47f8-a85d-067055f32ca7"/>
    <xsd:import namespace="4276e521-d8f5-44a8-8722-75164a36e36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daa2f3-06b5-47f8-a85d-067055f32c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afc6e421-0895-41c1-badf-596bff0fe7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76e521-d8f5-44a8-8722-75164a36e364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53140eff-5672-4042-a3e4-d3f7522364a3}" ma:internalName="TaxCatchAll" ma:showField="CatchAllData" ma:web="4276e521-d8f5-44a8-8722-75164a36e36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662F296-D34D-4B6F-A66E-65E2F3C6677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6EB5560-1183-4B9C-A4D0-2985306422B6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a844aa3d-b05d-46b3-9f4b-cddb8ed396e7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cfce2ae9-ec58-4bb7-b974-fbb97e1ff973"/>
    <ds:schemaRef ds:uri="http://www.w3.org/XML/1998/namespace"/>
    <ds:schemaRef ds:uri="4276e521-d8f5-44a8-8722-75164a36e364"/>
    <ds:schemaRef ds:uri="b6daa2f3-06b5-47f8-a85d-067055f32ca7"/>
  </ds:schemaRefs>
</ds:datastoreItem>
</file>

<file path=customXml/itemProps3.xml><?xml version="1.0" encoding="utf-8"?>
<ds:datastoreItem xmlns:ds="http://schemas.openxmlformats.org/officeDocument/2006/customXml" ds:itemID="{15B24FB2-F2CE-44AB-9078-56EABB302822}"/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361</Words>
  <Application>Microsoft Office PowerPoint</Application>
  <PresentationFormat>On-screen Show (4:3)</PresentationFormat>
  <Paragraphs>45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Calibri</vt:lpstr>
      <vt:lpstr>Helvetica Neue</vt:lpstr>
      <vt:lpstr>Arial</vt:lpstr>
      <vt:lpstr>Open Sans</vt:lpstr>
      <vt:lpstr>Quattrocento Sans</vt:lpstr>
      <vt:lpstr>Template PresentationGo</vt:lpstr>
      <vt:lpstr>     Sequence of Learning Yr10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Progression in PESSPA</dc:title>
  <dc:creator>Helen Waddington</dc:creator>
  <cp:lastModifiedBy>L Gorry</cp:lastModifiedBy>
  <cp:revision>49</cp:revision>
  <dcterms:created xsi:type="dcterms:W3CDTF">2014-11-26T05:14:11Z</dcterms:created>
  <dcterms:modified xsi:type="dcterms:W3CDTF">2024-12-13T11:16:04Z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0x01010064A85D441D5968479B2FFF3A7C88333F</vt:lpwstr>
  </property>
  <property fmtid="{D5CDD505-2E9C-101B-9397-08002B2CF9AE}" pid="3" name="Order">
    <vt:r8>20000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_SourceUrl">
    <vt:lpwstr/>
  </property>
  <property fmtid="{D5CDD505-2E9C-101B-9397-08002B2CF9AE}" pid="9" name="_SharedFileIndex">
    <vt:lpwstr/>
  </property>
  <property fmtid="{D5CDD505-2E9C-101B-9397-08002B2CF9AE}" pid="10" name="ComplianceAssetId">
    <vt:lpwstr/>
  </property>
  <property fmtid="{D5CDD505-2E9C-101B-9397-08002B2CF9AE}" pid="11" name="TemplateUrl">
    <vt:lpwstr/>
  </property>
  <property fmtid="{D5CDD505-2E9C-101B-9397-08002B2CF9AE}" pid="12" name="MediaServiceImageTags">
    <vt:lpwstr/>
  </property>
</Properties>
</file>